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diagrams/data26.xml" ContentType="application/vnd.openxmlformats-officedocument.drawingml.diagramData+xml"/>
  <Override PartName="/ppt/diagrams/quickStyle25.xml" ContentType="application/vnd.openxmlformats-officedocument.drawingml.diagramStyle+xml"/>
  <Override PartName="/ppt/diagrams/data25.xml" ContentType="application/vnd.openxmlformats-officedocument.drawingml.diagramData+xml"/>
  <Override PartName="/ppt/diagrams/quickStyle24.xml" ContentType="application/vnd.openxmlformats-officedocument.drawingml.diagramStyle+xml"/>
  <Override PartName="/ppt/diagrams/data24.xml" ContentType="application/vnd.openxmlformats-officedocument.drawingml.diagramData+xml"/>
  <Override PartName="/ppt/diagrams/quickStyle23.xml" ContentType="application/vnd.openxmlformats-officedocument.drawingml.diagramStyle+xml"/>
  <Override PartName="/ppt/diagrams/data23.xml" ContentType="application/vnd.openxmlformats-officedocument.drawingml.diagramData+xml"/>
  <Override PartName="/ppt/diagrams/drawing22.xml" ContentType="application/vnd.ms-office.drawingml.diagramDrawing+xml"/>
  <Override PartName="/ppt/diagrams/quickStyle22.xml" ContentType="application/vnd.openxmlformats-officedocument.drawingml.diagramStyle+xml"/>
  <Override PartName="/ppt/diagrams/drawing25.xml" ContentType="application/vnd.ms-office.drawingml.diagramDrawing+xml"/>
  <Override PartName="/ppt/diagrams/data22.xml" ContentType="application/vnd.openxmlformats-officedocument.drawingml.diagramData+xml"/>
  <Override PartName="/ppt/diagrams/drawing21.xml" ContentType="application/vnd.ms-office.drawingml.diagramDrawing+xml"/>
  <Override PartName="/ppt/diagrams/drawing24.xml" ContentType="application/vnd.ms-office.drawingml.diagramDrawing+xml"/>
  <Override PartName="/ppt/diagrams/data21.xml" ContentType="application/vnd.openxmlformats-officedocument.drawingml.diagramData+xml"/>
  <Override PartName="/ppt/diagrams/colors20.xml" ContentType="application/vnd.openxmlformats-officedocument.drawingml.diagramColors+xml"/>
  <Override PartName="/ppt/diagrams/layout20.xml" ContentType="application/vnd.openxmlformats-officedocument.drawingml.diagramLayout+xml"/>
  <Override PartName="/ppt/diagrams/drawing1.xml" ContentType="application/vnd.ms-office.drawingml.diagramDrawing+xml"/>
  <Override PartName="/ppt/diagrams/drawing23.xml" ContentType="application/vnd.ms-office.drawingml.diagramDrawing+xml"/>
  <Override PartName="/ppt/diagrams/data20.xml" ContentType="application/vnd.openxmlformats-officedocument.drawingml.diagramData+xml"/>
  <Override PartName="/ppt/diagrams/drawing20.xml" ContentType="application/vnd.ms-office.drawingml.diagramDrawing+xml"/>
  <Override PartName="/ppt/diagrams/quickStyle19.xml" ContentType="application/vnd.openxmlformats-officedocument.drawingml.diagramStyle+xml"/>
  <Override PartName="/ppt/diagrams/quickStyle21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18.xml" ContentType="application/vnd.openxmlformats-officedocument.drawingml.diagramStyle+xml"/>
  <Override PartName="/ppt/diagrams/quickStyle20.xml" ContentType="application/vnd.openxmlformats-officedocument.drawingml.diagramStyle+xml"/>
  <Override PartName="/ppt/diagrams/colors33.xml" ContentType="application/vnd.openxmlformats-officedocument.drawingml.diagramColors+xml"/>
  <Override PartName="/ppt/diagrams/layout18.xml" ContentType="application/vnd.openxmlformats-officedocument.drawingml.diagramLayout+xml"/>
  <Override PartName="/ppt/diagrams/data18.xml" ContentType="application/vnd.openxmlformats-officedocument.drawingml.diagramData+xml"/>
  <Override PartName="/ppt/diagrams/layout17.xml" ContentType="application/vnd.openxmlformats-officedocument.drawingml.diagramLayout+xml"/>
  <Override PartName="/ppt/diagrams/data17.xml" ContentType="application/vnd.openxmlformats-officedocument.drawingml.diagramData+xml"/>
  <Override PartName="/ppt/diagrams/layout16.xml" ContentType="application/vnd.openxmlformats-officedocument.drawingml.diagramLayout+xml"/>
  <Override PartName="/ppt/diagrams/drawing19.xml" ContentType="application/vnd.ms-office.drawingml.diagramDrawing+xml"/>
  <Override PartName="/ppt/diagrams/data16.xml" ContentType="application/vnd.openxmlformats-officedocument.drawingml.diagramData+xml"/>
  <Override PartName="/ppt/diagrams/colors15.xml" ContentType="application/vnd.openxmlformats-officedocument.drawingml.diagramColors+xml"/>
  <Override PartName="/ppt/diagrams/layout15.xml" ContentType="application/vnd.openxmlformats-officedocument.drawingml.diagramLayout+xml"/>
  <Override PartName="/ppt/diagrams/drawing33.xml" ContentType="application/vnd.ms-office.drawingml.diagramDrawing+xml"/>
  <Override PartName="/ppt/diagrams/drawing18.xml" ContentType="application/vnd.ms-office.drawingml.diagramDrawing+xml"/>
  <Override PartName="/ppt/diagrams/data15.xml" ContentType="application/vnd.openxmlformats-officedocument.drawingml.diagramData+xml"/>
  <Override PartName="/ppt/diagrams/colors7.xml" ContentType="application/vnd.openxmlformats-officedocument.drawingml.diagramColors+xml"/>
  <Override PartName="/ppt/diagrams/data7.xml" ContentType="application/vnd.openxmlformats-officedocument.drawingml.diagramData+xml"/>
  <Override PartName="/ppt/diagrams/colors28.xml" ContentType="application/vnd.openxmlformats-officedocument.drawingml.diagramColors+xml"/>
  <Override PartName="/ppt/diagrams/quickStyle15.xml" ContentType="application/vnd.openxmlformats-officedocument.drawingml.diagramStyle+xml"/>
  <Override PartName="/ppt/diagrams/drawing11.xml" ContentType="application/vnd.ms-office.drawingml.diagramDrawing+xml"/>
  <Override PartName="/ppt/diagrams/quickStyle7.xml" ContentType="application/vnd.openxmlformats-officedocument.drawingml.diagramStyle+xml"/>
  <Override PartName="/ppt/diagrams/drawing8.xml" ContentType="application/vnd.ms-office.drawingml.diagramDrawing+xml"/>
  <Override PartName="/ppt/diagrams/layout27.xml" ContentType="application/vnd.openxmlformats-officedocument.drawingml.diagramLayout+xml"/>
  <Override PartName="/ppt/diagrams/colors12.xml" ContentType="application/vnd.openxmlformats-officedocument.drawingml.diagramColors+xml"/>
  <Override PartName="/ppt/diagrams/colors8.xml" ContentType="application/vnd.openxmlformats-officedocument.drawingml.diagramColors+xml"/>
  <Override PartName="/ppt/diagrams/quickStyle16.xml" ContentType="application/vnd.openxmlformats-officedocument.drawingml.diagramStyle+xml"/>
  <Override PartName="/ppt/diagrams/data8.xml" ContentType="application/vnd.openxmlformats-officedocument.drawingml.diagramData+xml"/>
  <Override PartName="/ppt/diagrams/colors29.xml" ContentType="application/vnd.openxmlformats-officedocument.drawingml.diagramColors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quickStyle31.xml" ContentType="application/vnd.openxmlformats-officedocument.drawingml.diagramStyle+xml"/>
  <Override PartName="/ppt/diagrams/layout29.xml" ContentType="application/vnd.openxmlformats-officedocument.drawingml.diagramLayout+xml"/>
  <Override PartName="/ppt/diagrams/drawing9.xml" ContentType="application/vnd.ms-office.drawingml.diagramDrawing+xml"/>
  <Override PartName="/ppt/diagrams/layout28.xml" ContentType="application/vnd.openxmlformats-officedocument.drawingml.diagramLayout+xml"/>
  <Override PartName="/ppt/diagrams/quickStyle30.xml" ContentType="application/vnd.openxmlformats-officedocument.drawingml.diagramStyle+xml"/>
  <Override PartName="/ppt/diagrams/quickStyle8.xml" ContentType="application/vnd.openxmlformats-officedocument.drawingml.diagramStyle+xml"/>
  <Override PartName="/ppt/diagrams/colors9.xml" ContentType="application/vnd.openxmlformats-officedocument.drawingml.diagramColors+xml"/>
  <Override PartName="/ppt/diagrams/drawing13.xml" ContentType="application/vnd.ms-office.drawingml.diagramDrawing+xml"/>
  <Override PartName="/ppt/diagrams/layout10.xml" ContentType="application/vnd.openxmlformats-officedocument.drawingml.diagramLayout+xml"/>
  <Override PartName="/ppt/diagrams/colors2.xml" ContentType="application/vnd.openxmlformats-officedocument.drawingml.diagramColors+xml"/>
  <Override PartName="/ppt/diagrams/colors32.xml" ContentType="application/vnd.openxmlformats-officedocument.drawingml.diagramColors+xml"/>
  <Override PartName="/ppt/diagrams/drawing14.xml" ContentType="application/vnd.ms-office.drawingml.diagramDrawing+xml"/>
  <Override PartName="/ppt/diagrams/layout30.xml" ContentType="application/vnd.openxmlformats-officedocument.drawingml.diagramLayout+xml"/>
  <Override PartName="/ppt/diagrams/data11.xml" ContentType="application/vnd.openxmlformats-officedocument.drawingml.diagramData+xml"/>
  <Override PartName="/ppt/diagrams/layout32.xml" ContentType="application/vnd.openxmlformats-officedocument.drawingml.diagramLayout+xml"/>
  <Override PartName="/ppt/diagrams/data13.xml" ContentType="application/vnd.openxmlformats-officedocument.drawingml.diagramData+xml"/>
  <Override PartName="/ppt/diagrams/drawing16.xml" ContentType="application/vnd.ms-office.drawingml.diagramDrawing+xml"/>
  <Override PartName="/ppt/diagrams/colors3.xml" ContentType="application/vnd.openxmlformats-officedocument.drawingml.diagramColors+xml"/>
  <Override PartName="/ppt/diagrams/data30.xml" ContentType="application/vnd.openxmlformats-officedocument.drawingml.diagramData+xml"/>
  <Override PartName="/ppt/diagrams/data31.xml" ContentType="application/vnd.openxmlformats-officedocument.drawingml.diagramData+xml"/>
  <Override PartName="/ppt/diagrams/quickStyle29.xml" ContentType="application/vnd.openxmlformats-officedocument.drawingml.diagramStyle+xml"/>
  <Override PartName="/ppt/diagrams/quickStyle28.xml" ContentType="application/vnd.openxmlformats-officedocument.drawingml.diagramStyle+xml"/>
  <Override PartName="/ppt/diagrams/data29.xml" ContentType="application/vnd.openxmlformats-officedocument.drawingml.diagramData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colors10.xml" ContentType="application/vnd.openxmlformats-officedocument.drawingml.diagramColors+xml"/>
  <Override PartName="/ppt/diagrams/colors31.xml" ContentType="application/vnd.openxmlformats-officedocument.drawingml.diagramColors+xml"/>
  <Override PartName="/ppt/diagrams/colors1.xml" ContentType="application/vnd.openxmlformats-officedocument.drawingml.diagramColors+xml"/>
  <Override PartName="/ppt/diagrams/quickStyle32.xml" ContentType="application/vnd.openxmlformats-officedocument.drawingml.diagramStyle+xml"/>
  <Override PartName="/ppt/diagrams/data33.xml" ContentType="application/vnd.openxmlformats-officedocument.drawingml.diagramData+xml"/>
  <Override PartName="/ppt/diagrams/colors11.xml" ContentType="application/vnd.openxmlformats-officedocument.drawingml.diagramColors+xml"/>
  <Override PartName="/ppt/diagrams/quickStyle33.xml" ContentType="application/vnd.openxmlformats-officedocument.drawingml.diagramStyle+xml"/>
  <Override PartName="/ppt/diagrams/layout8.xml" ContentType="application/vnd.openxmlformats-officedocument.drawingml.diagramLayout+xml"/>
  <Override PartName="/ppt/diagrams/drawing29.xml" ContentType="application/vnd.ms-office.drawingml.diagramDrawing+xml"/>
  <Override PartName="/ppt/diagrams/layout7.xml" ContentType="application/vnd.openxmlformats-officedocument.drawingml.diagramLayout+xml"/>
  <Override PartName="/ppt/diagrams/drawing28.xml" ContentType="application/vnd.ms-office.drawingml.diagramDrawing+xml"/>
  <Override PartName="/ppt/diagrams/drawing27.xml" ContentType="application/vnd.ms-office.drawingml.diagramDrawing+xml"/>
  <Override PartName="/ppt/diagrams/drawing26.xml" ContentType="application/vnd.ms-office.drawingml.diagramDrawing+xml"/>
  <Override PartName="/ppt/diagrams/layout11.xml" ContentType="application/vnd.openxmlformats-officedocument.drawingml.diagramLayout+xml"/>
  <Override PartName="/ppt/diagrams/data27.xml" ContentType="application/vnd.openxmlformats-officedocument.drawingml.diagramData+xml"/>
  <Override PartName="/ppt/diagrams/quickStyle26.xml" ContentType="application/vnd.openxmlformats-officedocument.drawingml.diagramStyle+xml"/>
  <Override PartName="/ppt/diagrams/data28.xml" ContentType="application/vnd.openxmlformats-officedocument.drawingml.diagramData+xml"/>
  <Override PartName="/ppt/diagrams/quickStyle27.xml" ContentType="application/vnd.openxmlformats-officedocument.drawingml.diagramStyle+xml"/>
  <Override PartName="/ppt/diagrams/drawing30.xml" ContentType="application/vnd.ms-office.drawingml.diagramDrawing+xml"/>
  <Override PartName="/ppt/diagrams/layout12.xml" ContentType="application/vnd.openxmlformats-officedocument.drawingml.diagramLayout+xml"/>
  <Override PartName="/ppt/diagrams/data14.xml" ContentType="application/vnd.openxmlformats-officedocument.drawingml.diagramData+xml"/>
  <Override PartName="/ppt/diagrams/drawing17.xml" ContentType="application/vnd.ms-office.drawingml.diagramDrawing+xml"/>
  <Override PartName="/ppt/diagrams/layout33.xml" ContentType="application/vnd.openxmlformats-officedocument.drawingml.diagramLayout+xml"/>
  <Override PartName="/ppt/diagrams/data12.xml" ContentType="application/vnd.openxmlformats-officedocument.drawingml.diagramData+xml"/>
  <Override PartName="/ppt/diagrams/data10.xml" ContentType="application/vnd.openxmlformats-officedocument.drawingml.diagramData+xml"/>
  <Override PartName="/ppt/diagrams/layout31.xml" ContentType="application/vnd.openxmlformats-officedocument.drawingml.diagramLayout+xml"/>
  <Override PartName="/ppt/diagrams/drawing15.xml" ContentType="application/vnd.ms-office.drawingml.diagramDrawing+xml"/>
  <Override PartName="/ppt/diagrams/quickStyle3.xml" ContentType="application/vnd.openxmlformats-officedocument.drawingml.diagramStyle+xml"/>
  <Override PartName="/ppt/diagrams/quickStyle2.xml" ContentType="application/vnd.openxmlformats-officedocument.drawingml.diagramStyle+xml"/>
  <Override PartName="/ppt/diagrams/layout3.xml" ContentType="application/vnd.openxmlformats-officedocument.drawingml.diagramLayout+xml"/>
  <Override PartName="/ppt/diagrams/colors18.xml" ContentType="application/vnd.openxmlformats-officedocument.drawingml.diagramColors+xml"/>
  <Override PartName="/ppt/diagrams/colors21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1.xml" ContentType="application/vnd.openxmlformats-officedocument.drawingml.diagramStyle+xml"/>
  <Override PartName="/ppt/diagrams/quickStyle17.xml" ContentType="application/vnd.openxmlformats-officedocument.drawingml.diagramStyle+xml"/>
  <Override PartName="/ppt/diagrams/data9.xml" ContentType="application/vnd.openxmlformats-officedocument.drawingml.diagramData+xml"/>
  <Override PartName="/ppt/diagrams/layout1.xml" ContentType="application/vnd.openxmlformats-officedocument.drawingml.diagramLayout+xml"/>
  <Override PartName="/ppt/diagrams/colors16.xml" ContentType="application/vnd.openxmlformats-officedocument.drawingml.diagramColors+xml"/>
  <Override PartName="/ppt/diagrams/layout2.xml" ContentType="application/vnd.openxmlformats-officedocument.drawingml.diagramLayout+xml"/>
  <Override PartName="/ppt/diagrams/colors17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drawing2.xml" ContentType="application/vnd.ms-office.drawingml.diagramDrawing+xml"/>
  <Override PartName="/ppt/diagrams/data1.xml" ContentType="application/vnd.openxmlformats-officedocument.drawingml.diagramData+xml"/>
  <Override PartName="/ppt/diagrams/colors22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colors19.xml" ContentType="application/vnd.openxmlformats-officedocument.drawingml.diagramColors+xml"/>
  <Override PartName="/ppt/diagrams/layout22.xml" ContentType="application/vnd.openxmlformats-officedocument.drawingml.diagramLayout+xml"/>
  <Override PartName="/ppt/diagrams/drawing3.xml" ContentType="application/vnd.ms-office.drawingml.diagramDrawing+xml"/>
  <Override PartName="/ppt/diagrams/quickStyle10.xml" ContentType="application/vnd.openxmlformats-officedocument.drawingml.diagramStyle+xml"/>
  <Override PartName="/ppt/diagrams/colors23.xml" ContentType="application/vnd.openxmlformats-officedocument.drawingml.diagramColors+xml"/>
  <Override PartName="/ppt/diagrams/data2.xml" ContentType="application/vnd.openxmlformats-officedocument.drawingml.diagramData+xml"/>
  <Override PartName="/ppt/diagrams/quickStyle5.xml" ContentType="application/vnd.openxmlformats-officedocument.drawingml.diagramStyle+xml"/>
  <Override PartName="/ppt/diagrams/layout25.xml" ContentType="application/vnd.openxmlformats-officedocument.drawingml.diagramLayout+xml"/>
  <Override PartName="/ppt/diagrams/drawing6.xml" ContentType="application/vnd.ms-office.drawingml.diagramDrawing+xml"/>
  <Override PartName="/ppt/diagrams/layout5.xml" ContentType="application/vnd.openxmlformats-officedocument.drawingml.diagramLayout+xml"/>
  <Override PartName="/ppt/diagrams/layout23.xml" ContentType="application/vnd.openxmlformats-officedocument.drawingml.diagramLayout+xml"/>
  <Override PartName="/ppt/diagrams/drawing4.xml" ContentType="application/vnd.ms-office.drawingml.diagramDrawing+xml"/>
  <Override PartName="/ppt/diagrams/quickStyle11.xml" ContentType="application/vnd.openxmlformats-officedocument.drawingml.diagramStyle+xml"/>
  <Override PartName="/ppt/diagrams/colors24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26.xml" ContentType="application/vnd.openxmlformats-officedocument.drawingml.diagramColors+xml"/>
  <Override PartName="/ppt/diagrams/quickStyle13.xml" ContentType="application/vnd.openxmlformats-officedocument.drawingml.diagramStyle+xml"/>
  <Override PartName="/ppt/diagrams/data5.xml" ContentType="application/vnd.openxmlformats-officedocument.drawingml.diagramData+xml"/>
  <Override PartName="/ppt/diagrams/quickStyle6.xml" ContentType="application/vnd.openxmlformats-officedocument.drawingml.diagramStyle+xml"/>
  <Override PartName="/ppt/diagrams/layout26.xml" ContentType="application/vnd.openxmlformats-officedocument.drawingml.diagramLayout+xml"/>
  <Override PartName="/ppt/diagrams/drawing7.xml" ContentType="application/vnd.ms-office.drawingml.diagramDrawing+xml"/>
  <Override PartName="/ppt/diagrams/layout6.xml" ContentType="application/vnd.openxmlformats-officedocument.drawingml.diagramLayout+xml"/>
  <Override PartName="/ppt/diagrams/drawing10.xml" ContentType="application/vnd.ms-office.drawingml.diagramDrawing+xml"/>
  <Override PartName="/ppt/diagrams/layout24.xml" ContentType="application/vnd.openxmlformats-officedocument.drawingml.diagramLayout+xml"/>
  <Override PartName="/ppt/diagrams/drawing5.xml" ContentType="application/vnd.ms-office.drawingml.diagramDrawing+xml"/>
  <Override PartName="/ppt/diagrams/quickStyle12.xml" ContentType="application/vnd.openxmlformats-officedocument.drawingml.diagramStyle+xml"/>
  <Override PartName="/ppt/diagrams/colors25.xml" ContentType="application/vnd.openxmlformats-officedocument.drawingml.diagramColors+xml"/>
  <Override PartName="/ppt/diagrams/data4.xml" ContentType="application/vnd.openxmlformats-officedocument.drawingml.diagramData+xml"/>
  <Override PartName="/ppt/diagrams/colors6.xml" ContentType="application/vnd.openxmlformats-officedocument.drawingml.diagramColors+xml"/>
  <Override PartName="/ppt/diagrams/colors27.xml" ContentType="application/vnd.openxmlformats-officedocument.drawingml.diagramColors+xml"/>
  <Override PartName="/ppt/diagrams/quickStyle14.xml" ContentType="application/vnd.openxmlformats-officedocument.drawingml.diagramStyle+xml"/>
  <Override PartName="/ppt/diagrams/data6.xml" ContentType="application/vnd.openxmlformats-officedocument.drawingml.diagramData+xml"/>
  <Override PartName="/ppt/diagrams/drawing12.xml" ContentType="application/vnd.ms-office.drawingml.diagramDrawing+xml"/>
  <Override PartName="/ppt/diagrams/drawing31.xml" ContentType="application/vnd.ms-office.drawingml.diagramDrawing+xml"/>
  <Override PartName="/ppt/diagrams/layout13.xml" ContentType="application/vnd.openxmlformats-officedocument.drawingml.diagramLayout+xml"/>
  <Override PartName="/ppt/diagrams/colors13.xml" ContentType="application/vnd.openxmlformats-officedocument.drawingml.diagramColors+xml"/>
  <Override PartName="/ppt/diagrams/drawing32.xml" ContentType="application/vnd.ms-office.drawingml.diagramDrawing+xml"/>
  <Override PartName="/ppt/diagrams/layout14.xml" ContentType="application/vnd.openxmlformats-officedocument.drawingml.diagramLayout+xml"/>
  <Override PartName="/ppt/diagrams/colors14.xml" ContentType="application/vnd.openxmlformats-officedocument.drawingml.diagramColors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wmf" ContentType="image/x-wmf"/>
  <Override PartName="/ppt/media/image22.png" ContentType="image/png"/>
  <Override PartName="/ppt/media/image20.wmf" ContentType="image/x-wmf"/>
  <Override PartName="/ppt/media/image17.png" ContentType="image/png"/>
  <Override PartName="/ppt/media/image11.wmf" ContentType="image/x-wmf"/>
  <Override PartName="/ppt/media/image26.png" ContentType="image/png"/>
  <Override PartName="/ppt/media/image9.wmf" ContentType="image/x-wmf"/>
  <Override PartName="/ppt/media/image14.png" ContentType="image/png"/>
  <Override PartName="/ppt/media/image27.png" ContentType="image/png"/>
  <Override PartName="/ppt/media/image4.png" ContentType="image/png"/>
  <Override PartName="/ppt/media/image12.wmf" ContentType="image/x-wmf"/>
  <Override PartName="/ppt/media/image3.png" ContentType="image/png"/>
  <Override PartName="/ppt/media/image33.png" ContentType="image/png"/>
  <Override PartName="/ppt/media/image8.wmf" ContentType="image/x-wmf"/>
  <Override PartName="/ppt/media/image13.png" ContentType="image/png"/>
  <Override PartName="/ppt/media/image30.png" ContentType="image/png"/>
  <Override PartName="/ppt/media/image5.png" ContentType="image/png"/>
  <Override PartName="/ppt/media/image28.png" ContentType="image/png"/>
  <Override PartName="/ppt/media/image32.png" ContentType="image/png"/>
  <Override PartName="/ppt/media/image7.png" ContentType="image/png"/>
  <Override PartName="/ppt/media/image10.wmf" ContentType="image/x-wmf"/>
  <Override PartName="/ppt/media/image25.png" ContentType="image/png"/>
  <Override PartName="/ppt/media/image6.png" ContentType="image/png"/>
  <Override PartName="/ppt/media/image29.png" ContentType="image/png"/>
  <Override PartName="/ppt/media/image2.wmf" ContentType="image/x-wmf"/>
  <Override PartName="/ppt/media/image31.png" ContentType="image/png"/>
  <Override PartName="/ppt/media/image1.png" ContentType="image/png"/>
  <Override PartName="/ppt/media/image2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1100" dirty="0"/>
            <a:t>Sector Review – Subprime Auto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 – Consumer Loan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2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2" custScaleX="147064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1100" dirty="0"/>
            <a:t>Sector Review – Subprime Auto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 – Consumer Loan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2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2" custScaleX="147064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1100" dirty="0"/>
            <a:t>Sector Review – Subprime Auto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 – Consumer Loan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2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2" custScaleX="147064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1100" dirty="0"/>
            <a:t>Sector Review – Subprime Auto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 – Consumer Loan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2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2" custScaleX="147064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Sector Review – Subprime Auto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 – Consumer Loan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2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2" custScaleX="147064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Sector Review – Subprime Auto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 – Consumer Loan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2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2" custScaleX="147064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Sector Review – Subprime Auto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 – Consumer Loan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2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2" custScaleX="147064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1100" dirty="0"/>
            <a:t>Installment Loan Analytics – Portfolio Description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 – Roll Rate Modeling and Cashflow Forecast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2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2" custScaleX="147064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Installment Loan Analytics – Portfolio Description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 – Roll Rate Modeling and Cashflow Forecast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2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2" custScaleX="147064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Installment Loan Analytics – Portfolio Description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 – Roll Rate Modeling and Cashflow Forecast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2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2" custScaleX="147064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1100" dirty="0"/>
            <a:t>ABS Overview - ABS Theme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ABS Overview - Sector breakdown and spread context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ABS Overview - Sample portfolio construction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Installment Loan Analytics – Portfolio Description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 – Roll Rate Modeling and Cashflow Forecast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2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2" custScaleX="147064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Installment Loan Analytics – Portfolio Description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 – Roll Rate Modeling and Cashflow Forecast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2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2" custScaleX="147064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 - ABS Theme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ABS Overview - Sector breakdown and spread context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ABS Overview - Sample portfolio construction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 - ABS Theme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ABS Overview - Sector breakdown and spread context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ABS Overview - Sample portfolio construction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en-US" sz="1100" dirty="0"/>
            <a:t>ABS Overview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9BF7FA70-98EB-1044-AA62-1FAC5C1D0BB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Installment Loan Analytics</a:t>
          </a:r>
        </a:p>
      </dgm:t>
    </dgm:pt>
    <dgm:pt modelId="{21EEB0C5-025E-C346-A329-910DE0F4E1A8}" type="parTrans" cxnId="{FD0E6FBB-36D1-0D4B-AAA2-035258494214}">
      <dgm:prSet/>
      <dgm:spPr/>
      <dgm:t>
        <a:bodyPr/>
        <a:lstStyle/>
        <a:p>
          <a:endParaRPr lang="en-US" sz="1200"/>
        </a:p>
      </dgm:t>
    </dgm:pt>
    <dgm:pt modelId="{4BE84E11-C476-EA47-9AF3-6FC7AAF936F7}" type="sibTrans" cxnId="{FD0E6FBB-36D1-0D4B-AAA2-035258494214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3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3" custScaleX="147064">
        <dgm:presLayoutVars>
          <dgm:bulletEnabled val="1"/>
        </dgm:presLayoutVars>
      </dgm:prSet>
      <dgm:spPr/>
    </dgm:pt>
    <dgm:pt modelId="{48C1EF32-C421-6141-B8F9-FB2CC018A7FC}" type="pres">
      <dgm:prSet presAssocID="{7854B3AB-9C08-9F4D-AAB9-9C88DF3FBC74}" presName="parSpace" presStyleCnt="0"/>
      <dgm:spPr/>
    </dgm:pt>
    <dgm:pt modelId="{D55051A1-BD25-E845-BE7B-59E2BC165868}" type="pres">
      <dgm:prSet presAssocID="{9BF7FA70-98EB-1044-AA62-1FAC5C1D0BB4}" presName="parTxOnly" presStyleLbl="node1" presStyleIdx="2" presStyleCnt="3" custScaleX="117843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FD0E6FBB-36D1-0D4B-AAA2-035258494214}" srcId="{F018AA38-095A-5746-B823-E0F7DDAF437F}" destId="{9BF7FA70-98EB-1044-AA62-1FAC5C1D0BB4}" srcOrd="2" destOrd="0" parTransId="{21EEB0C5-025E-C346-A329-910DE0F4E1A8}" sibTransId="{4BE84E11-C476-EA47-9AF3-6FC7AAF936F7}"/>
    <dgm:cxn modelId="{B4F788D1-D88A-6149-8544-2467186EB5D9}" type="presOf" srcId="{9BF7FA70-98EB-1044-AA62-1FAC5C1D0BB4}" destId="{D55051A1-BD25-E845-BE7B-59E2BC165868}" srcOrd="0" destOrd="0" presId="urn:microsoft.com/office/officeart/2005/8/layout/hChevron3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  <dgm:cxn modelId="{F4D81146-3BD8-0C45-B2D3-010668A0C748}" type="presParOf" srcId="{4DAA55AA-443B-B64F-9566-DD6481BB8108}" destId="{48C1EF32-C421-6141-B8F9-FB2CC018A7FC}" srcOrd="3" destOrd="0" presId="urn:microsoft.com/office/officeart/2005/8/layout/hChevron3"/>
    <dgm:cxn modelId="{999CA3FF-9235-874C-9F16-3C362F3BE87B}" type="presParOf" srcId="{4DAA55AA-443B-B64F-9566-DD6481BB8108}" destId="{D55051A1-BD25-E845-BE7B-59E2BC16586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18AA38-095A-5746-B823-E0F7DDAF437F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B13DD-4624-114B-B655-151615F5B67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1100" dirty="0"/>
            <a:t>Sector Review – Subprime Auto</a:t>
          </a:r>
        </a:p>
      </dgm:t>
    </dgm:pt>
    <dgm:pt modelId="{82F38B8F-750C-B244-BB1C-6779A6FAC41D}" type="parTrans" cxnId="{18146401-73E7-7545-91AE-2ED4BE0A6170}">
      <dgm:prSet/>
      <dgm:spPr/>
      <dgm:t>
        <a:bodyPr/>
        <a:lstStyle/>
        <a:p>
          <a:endParaRPr lang="en-US" sz="1200"/>
        </a:p>
      </dgm:t>
    </dgm:pt>
    <dgm:pt modelId="{2E4A452E-4BF6-4749-8FD3-770E2872AC87}" type="sibTrans" cxnId="{18146401-73E7-7545-91AE-2ED4BE0A6170}">
      <dgm:prSet/>
      <dgm:spPr/>
      <dgm:t>
        <a:bodyPr/>
        <a:lstStyle/>
        <a:p>
          <a:endParaRPr lang="en-US" sz="1200"/>
        </a:p>
      </dgm:t>
    </dgm:pt>
    <dgm:pt modelId="{F7EE2026-9B89-8E48-9B66-53AF07F8417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100" dirty="0"/>
            <a:t>Sector Review – Consumer Loan</a:t>
          </a:r>
        </a:p>
      </dgm:t>
    </dgm:pt>
    <dgm:pt modelId="{3A5B3051-4257-6246-8C01-3A321DCD2D25}" type="parTrans" cxnId="{4F68879C-EAB7-4C4B-BD1D-67C1C5DECD40}">
      <dgm:prSet/>
      <dgm:spPr/>
      <dgm:t>
        <a:bodyPr/>
        <a:lstStyle/>
        <a:p>
          <a:endParaRPr lang="en-US" sz="1200"/>
        </a:p>
      </dgm:t>
    </dgm:pt>
    <dgm:pt modelId="{7854B3AB-9C08-9F4D-AAB9-9C88DF3FBC74}" type="sibTrans" cxnId="{4F68879C-EAB7-4C4B-BD1D-67C1C5DECD40}">
      <dgm:prSet/>
      <dgm:spPr/>
      <dgm:t>
        <a:bodyPr/>
        <a:lstStyle/>
        <a:p>
          <a:endParaRPr lang="en-US" sz="1200"/>
        </a:p>
      </dgm:t>
    </dgm:pt>
    <dgm:pt modelId="{4DAA55AA-443B-B64F-9566-DD6481BB8108}" type="pres">
      <dgm:prSet presAssocID="{F018AA38-095A-5746-B823-E0F7DDAF437F}" presName="Name0" presStyleCnt="0">
        <dgm:presLayoutVars>
          <dgm:dir/>
          <dgm:resizeHandles val="exact"/>
        </dgm:presLayoutVars>
      </dgm:prSet>
      <dgm:spPr/>
    </dgm:pt>
    <dgm:pt modelId="{B491DE7E-E6AC-474C-A721-228E42BE6E49}" type="pres">
      <dgm:prSet presAssocID="{1F9B13DD-4624-114B-B655-151615F5B676}" presName="parTxOnly" presStyleLbl="node1" presStyleIdx="0" presStyleCnt="2" custScaleX="146667">
        <dgm:presLayoutVars>
          <dgm:bulletEnabled val="1"/>
        </dgm:presLayoutVars>
      </dgm:prSet>
      <dgm:spPr/>
    </dgm:pt>
    <dgm:pt modelId="{ED5E719D-2DB9-9649-8801-E822457AB8A9}" type="pres">
      <dgm:prSet presAssocID="{2E4A452E-4BF6-4749-8FD3-770E2872AC87}" presName="parSpace" presStyleCnt="0"/>
      <dgm:spPr/>
    </dgm:pt>
    <dgm:pt modelId="{EFA2B55F-694C-C648-A03A-A2BDBEAC5C4D}" type="pres">
      <dgm:prSet presAssocID="{F7EE2026-9B89-8E48-9B66-53AF07F84179}" presName="parTxOnly" presStyleLbl="node1" presStyleIdx="1" presStyleCnt="2" custScaleX="147064">
        <dgm:presLayoutVars>
          <dgm:bulletEnabled val="1"/>
        </dgm:presLayoutVars>
      </dgm:prSet>
      <dgm:spPr/>
    </dgm:pt>
  </dgm:ptLst>
  <dgm:cxnLst>
    <dgm:cxn modelId="{18146401-73E7-7545-91AE-2ED4BE0A6170}" srcId="{F018AA38-095A-5746-B823-E0F7DDAF437F}" destId="{1F9B13DD-4624-114B-B655-151615F5B676}" srcOrd="0" destOrd="0" parTransId="{82F38B8F-750C-B244-BB1C-6779A6FAC41D}" sibTransId="{2E4A452E-4BF6-4749-8FD3-770E2872AC87}"/>
    <dgm:cxn modelId="{BCBFE513-D619-B146-A4C0-2C541C6BA4E4}" type="presOf" srcId="{1F9B13DD-4624-114B-B655-151615F5B676}" destId="{B491DE7E-E6AC-474C-A721-228E42BE6E49}" srcOrd="0" destOrd="0" presId="urn:microsoft.com/office/officeart/2005/8/layout/hChevron3"/>
    <dgm:cxn modelId="{1E3A8E5B-CD4E-8A40-B5EE-358E89642C4B}" type="presOf" srcId="{F018AA38-095A-5746-B823-E0F7DDAF437F}" destId="{4DAA55AA-443B-B64F-9566-DD6481BB8108}" srcOrd="0" destOrd="0" presId="urn:microsoft.com/office/officeart/2005/8/layout/hChevron3"/>
    <dgm:cxn modelId="{4F68879C-EAB7-4C4B-BD1D-67C1C5DECD40}" srcId="{F018AA38-095A-5746-B823-E0F7DDAF437F}" destId="{F7EE2026-9B89-8E48-9B66-53AF07F84179}" srcOrd="1" destOrd="0" parTransId="{3A5B3051-4257-6246-8C01-3A321DCD2D25}" sibTransId="{7854B3AB-9C08-9F4D-AAB9-9C88DF3FBC74}"/>
    <dgm:cxn modelId="{D734CCE9-1FE6-9947-BE7E-A99CDABABEB5}" type="presOf" srcId="{F7EE2026-9B89-8E48-9B66-53AF07F84179}" destId="{EFA2B55F-694C-C648-A03A-A2BDBEAC5C4D}" srcOrd="0" destOrd="0" presId="urn:microsoft.com/office/officeart/2005/8/layout/hChevron3"/>
    <dgm:cxn modelId="{DEE78B1D-3B04-6346-BF34-61DA1A82BF95}" type="presParOf" srcId="{4DAA55AA-443B-B64F-9566-DD6481BB8108}" destId="{B491DE7E-E6AC-474C-A721-228E42BE6E49}" srcOrd="0" destOrd="0" presId="urn:microsoft.com/office/officeart/2005/8/layout/hChevron3"/>
    <dgm:cxn modelId="{58C9F173-52C9-F045-B4B3-B36442F51885}" type="presParOf" srcId="{4DAA55AA-443B-B64F-9566-DD6481BB8108}" destId="{ED5E719D-2DB9-9649-8801-E822457AB8A9}" srcOrd="1" destOrd="0" presId="urn:microsoft.com/office/officeart/2005/8/layout/hChevron3"/>
    <dgm:cxn modelId="{8C54341B-492C-984F-890D-471A88B724AF}" type="presParOf" srcId="{4DAA55AA-443B-B64F-9566-DD6481BB8108}" destId="{EFA2B55F-694C-C648-A03A-A2BDBEAC5C4D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362" y="0"/>
          <a:ext cx="6074591" cy="304820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Sector Review – Subprime Auto</a:t>
          </a:r>
        </a:p>
      </dsp:txBody>
      <dsp:txXfrm>
        <a:off x="1362" y="0"/>
        <a:ext cx="5998386" cy="304820"/>
      </dsp:txXfrm>
    </dsp:sp>
    <dsp:sp modelId="{EFA2B55F-694C-C648-A03A-A2BDBEAC5C4D}">
      <dsp:nvSpPr>
        <dsp:cNvPr id="0" name=""/>
        <dsp:cNvSpPr/>
      </dsp:nvSpPr>
      <dsp:spPr>
        <a:xfrm>
          <a:off x="5247602" y="0"/>
          <a:ext cx="6091034" cy="304820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 – Consumer Loan</a:t>
          </a:r>
        </a:p>
      </dsp:txBody>
      <dsp:txXfrm>
        <a:off x="5400012" y="0"/>
        <a:ext cx="5786214" cy="3048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362" y="0"/>
          <a:ext cx="6074591" cy="304820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Sector Review – Subprime Auto</a:t>
          </a:r>
        </a:p>
      </dsp:txBody>
      <dsp:txXfrm>
        <a:off x="1362" y="0"/>
        <a:ext cx="5998386" cy="304820"/>
      </dsp:txXfrm>
    </dsp:sp>
    <dsp:sp modelId="{EFA2B55F-694C-C648-A03A-A2BDBEAC5C4D}">
      <dsp:nvSpPr>
        <dsp:cNvPr id="0" name=""/>
        <dsp:cNvSpPr/>
      </dsp:nvSpPr>
      <dsp:spPr>
        <a:xfrm>
          <a:off x="5247602" y="0"/>
          <a:ext cx="6091034" cy="304820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 – Consumer Loan</a:t>
          </a:r>
        </a:p>
      </dsp:txBody>
      <dsp:txXfrm>
        <a:off x="5400012" y="0"/>
        <a:ext cx="5786214" cy="3048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362" y="0"/>
          <a:ext cx="6074591" cy="304820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Sector Review – Subprime Auto</a:t>
          </a:r>
        </a:p>
      </dsp:txBody>
      <dsp:txXfrm>
        <a:off x="1362" y="0"/>
        <a:ext cx="5998386" cy="304820"/>
      </dsp:txXfrm>
    </dsp:sp>
    <dsp:sp modelId="{EFA2B55F-694C-C648-A03A-A2BDBEAC5C4D}">
      <dsp:nvSpPr>
        <dsp:cNvPr id="0" name=""/>
        <dsp:cNvSpPr/>
      </dsp:nvSpPr>
      <dsp:spPr>
        <a:xfrm>
          <a:off x="5247602" y="0"/>
          <a:ext cx="6091034" cy="304820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 – Consumer Loan</a:t>
          </a:r>
        </a:p>
      </dsp:txBody>
      <dsp:txXfrm>
        <a:off x="5400012" y="0"/>
        <a:ext cx="5786214" cy="3048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362" y="0"/>
          <a:ext cx="6074591" cy="304820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Sector Review – Subprime Auto</a:t>
          </a:r>
        </a:p>
      </dsp:txBody>
      <dsp:txXfrm>
        <a:off x="1362" y="0"/>
        <a:ext cx="5998386" cy="304820"/>
      </dsp:txXfrm>
    </dsp:sp>
    <dsp:sp modelId="{EFA2B55F-694C-C648-A03A-A2BDBEAC5C4D}">
      <dsp:nvSpPr>
        <dsp:cNvPr id="0" name=""/>
        <dsp:cNvSpPr/>
      </dsp:nvSpPr>
      <dsp:spPr>
        <a:xfrm>
          <a:off x="5247602" y="0"/>
          <a:ext cx="6091034" cy="304820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 – Consumer Loan</a:t>
          </a:r>
        </a:p>
      </dsp:txBody>
      <dsp:txXfrm>
        <a:off x="5400012" y="0"/>
        <a:ext cx="5786214" cy="3048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362" y="0"/>
          <a:ext cx="6074591" cy="304820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Sector Review – Subprime Auto</a:t>
          </a:r>
        </a:p>
      </dsp:txBody>
      <dsp:txXfrm>
        <a:off x="1362" y="0"/>
        <a:ext cx="5998386" cy="304820"/>
      </dsp:txXfrm>
    </dsp:sp>
    <dsp:sp modelId="{EFA2B55F-694C-C648-A03A-A2BDBEAC5C4D}">
      <dsp:nvSpPr>
        <dsp:cNvPr id="0" name=""/>
        <dsp:cNvSpPr/>
      </dsp:nvSpPr>
      <dsp:spPr>
        <a:xfrm>
          <a:off x="5247602" y="0"/>
          <a:ext cx="6091034" cy="30482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 – Consumer Loan</a:t>
          </a:r>
        </a:p>
      </dsp:txBody>
      <dsp:txXfrm>
        <a:off x="5400012" y="0"/>
        <a:ext cx="5786214" cy="304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362" y="0"/>
          <a:ext cx="6074591" cy="304820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Sector Review – Subprime Auto</a:t>
          </a:r>
        </a:p>
      </dsp:txBody>
      <dsp:txXfrm>
        <a:off x="1362" y="0"/>
        <a:ext cx="5998386" cy="304820"/>
      </dsp:txXfrm>
    </dsp:sp>
    <dsp:sp modelId="{EFA2B55F-694C-C648-A03A-A2BDBEAC5C4D}">
      <dsp:nvSpPr>
        <dsp:cNvPr id="0" name=""/>
        <dsp:cNvSpPr/>
      </dsp:nvSpPr>
      <dsp:spPr>
        <a:xfrm>
          <a:off x="5247602" y="0"/>
          <a:ext cx="6091034" cy="30482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 – Consumer Loan</a:t>
          </a:r>
        </a:p>
      </dsp:txBody>
      <dsp:txXfrm>
        <a:off x="5400012" y="0"/>
        <a:ext cx="5786214" cy="3048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362" y="0"/>
          <a:ext cx="6074591" cy="304820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Sector Review – Subprime Auto</a:t>
          </a:r>
        </a:p>
      </dsp:txBody>
      <dsp:txXfrm>
        <a:off x="1362" y="0"/>
        <a:ext cx="5998386" cy="304820"/>
      </dsp:txXfrm>
    </dsp:sp>
    <dsp:sp modelId="{EFA2B55F-694C-C648-A03A-A2BDBEAC5C4D}">
      <dsp:nvSpPr>
        <dsp:cNvPr id="0" name=""/>
        <dsp:cNvSpPr/>
      </dsp:nvSpPr>
      <dsp:spPr>
        <a:xfrm>
          <a:off x="5247602" y="0"/>
          <a:ext cx="6091034" cy="30482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 – Consumer Loan</a:t>
          </a:r>
        </a:p>
      </dsp:txBody>
      <dsp:txXfrm>
        <a:off x="5400012" y="0"/>
        <a:ext cx="5786214" cy="3048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362" y="0"/>
          <a:ext cx="6074591" cy="304820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Installment Loan Analytics – Portfolio Description</a:t>
          </a:r>
        </a:p>
      </dsp:txBody>
      <dsp:txXfrm>
        <a:off x="1362" y="0"/>
        <a:ext cx="5998386" cy="304820"/>
      </dsp:txXfrm>
    </dsp:sp>
    <dsp:sp modelId="{EFA2B55F-694C-C648-A03A-A2BDBEAC5C4D}">
      <dsp:nvSpPr>
        <dsp:cNvPr id="0" name=""/>
        <dsp:cNvSpPr/>
      </dsp:nvSpPr>
      <dsp:spPr>
        <a:xfrm>
          <a:off x="5247602" y="0"/>
          <a:ext cx="6091034" cy="304820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 – Roll Rate Modeling and Cashflow Forecast</a:t>
          </a:r>
        </a:p>
      </dsp:txBody>
      <dsp:txXfrm>
        <a:off x="5400012" y="0"/>
        <a:ext cx="5786214" cy="3048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362" y="0"/>
          <a:ext cx="6074591" cy="304820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Installment Loan Analytics – Portfolio Description</a:t>
          </a:r>
        </a:p>
      </dsp:txBody>
      <dsp:txXfrm>
        <a:off x="1362" y="0"/>
        <a:ext cx="5998386" cy="304820"/>
      </dsp:txXfrm>
    </dsp:sp>
    <dsp:sp modelId="{EFA2B55F-694C-C648-A03A-A2BDBEAC5C4D}">
      <dsp:nvSpPr>
        <dsp:cNvPr id="0" name=""/>
        <dsp:cNvSpPr/>
      </dsp:nvSpPr>
      <dsp:spPr>
        <a:xfrm>
          <a:off x="5247602" y="0"/>
          <a:ext cx="6091034" cy="30482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 – Roll Rate Modeling and Cashflow Forecast</a:t>
          </a:r>
        </a:p>
      </dsp:txBody>
      <dsp:txXfrm>
        <a:off x="5400012" y="0"/>
        <a:ext cx="5786214" cy="30482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362" y="0"/>
          <a:ext cx="6074591" cy="304820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Installment Loan Analytics – Portfolio Description</a:t>
          </a:r>
        </a:p>
      </dsp:txBody>
      <dsp:txXfrm>
        <a:off x="1362" y="0"/>
        <a:ext cx="5998386" cy="304820"/>
      </dsp:txXfrm>
    </dsp:sp>
    <dsp:sp modelId="{EFA2B55F-694C-C648-A03A-A2BDBEAC5C4D}">
      <dsp:nvSpPr>
        <dsp:cNvPr id="0" name=""/>
        <dsp:cNvSpPr/>
      </dsp:nvSpPr>
      <dsp:spPr>
        <a:xfrm>
          <a:off x="5247602" y="0"/>
          <a:ext cx="6091034" cy="30482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 – Roll Rate Modeling and Cashflow Forecast</a:t>
          </a:r>
        </a:p>
      </dsp:txBody>
      <dsp:txXfrm>
        <a:off x="5400012" y="0"/>
        <a:ext cx="5786214" cy="304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36" y="0"/>
          <a:ext cx="4474732" cy="304820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 - ABS Theme</a:t>
          </a:r>
        </a:p>
      </dsp:txBody>
      <dsp:txXfrm>
        <a:off x="1736" y="0"/>
        <a:ext cx="4398527" cy="304820"/>
      </dsp:txXfrm>
    </dsp:sp>
    <dsp:sp modelId="{EFA2B55F-694C-C648-A03A-A2BDBEAC5C4D}">
      <dsp:nvSpPr>
        <dsp:cNvPr id="0" name=""/>
        <dsp:cNvSpPr/>
      </dsp:nvSpPr>
      <dsp:spPr>
        <a:xfrm>
          <a:off x="3866279" y="0"/>
          <a:ext cx="4486845" cy="304820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ABS Overview - Sector breakdown and spread context</a:t>
          </a:r>
        </a:p>
      </dsp:txBody>
      <dsp:txXfrm>
        <a:off x="4018689" y="0"/>
        <a:ext cx="4182025" cy="304820"/>
      </dsp:txXfrm>
    </dsp:sp>
    <dsp:sp modelId="{D55051A1-BD25-E845-BE7B-59E2BC165868}">
      <dsp:nvSpPr>
        <dsp:cNvPr id="0" name=""/>
        <dsp:cNvSpPr/>
      </dsp:nvSpPr>
      <dsp:spPr>
        <a:xfrm>
          <a:off x="7742935" y="0"/>
          <a:ext cx="3595327" cy="304820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ABS Overview - Sample portfolio construction</a:t>
          </a:r>
        </a:p>
      </dsp:txBody>
      <dsp:txXfrm>
        <a:off x="7895345" y="0"/>
        <a:ext cx="3290507" cy="30482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362" y="0"/>
          <a:ext cx="6074591" cy="304820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Installment Loan Analytics – Portfolio Description</a:t>
          </a:r>
        </a:p>
      </dsp:txBody>
      <dsp:txXfrm>
        <a:off x="1362" y="0"/>
        <a:ext cx="5998386" cy="304820"/>
      </dsp:txXfrm>
    </dsp:sp>
    <dsp:sp modelId="{EFA2B55F-694C-C648-A03A-A2BDBEAC5C4D}">
      <dsp:nvSpPr>
        <dsp:cNvPr id="0" name=""/>
        <dsp:cNvSpPr/>
      </dsp:nvSpPr>
      <dsp:spPr>
        <a:xfrm>
          <a:off x="5247602" y="0"/>
          <a:ext cx="6091034" cy="30482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 – Roll Rate Modeling and Cashflow Forecast</a:t>
          </a:r>
        </a:p>
      </dsp:txBody>
      <dsp:txXfrm>
        <a:off x="5400012" y="0"/>
        <a:ext cx="5786214" cy="30482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362" y="0"/>
          <a:ext cx="6074591" cy="304820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Installment Loan Analytics – Portfolio Description</a:t>
          </a:r>
        </a:p>
      </dsp:txBody>
      <dsp:txXfrm>
        <a:off x="1362" y="0"/>
        <a:ext cx="5998386" cy="304820"/>
      </dsp:txXfrm>
    </dsp:sp>
    <dsp:sp modelId="{EFA2B55F-694C-C648-A03A-A2BDBEAC5C4D}">
      <dsp:nvSpPr>
        <dsp:cNvPr id="0" name=""/>
        <dsp:cNvSpPr/>
      </dsp:nvSpPr>
      <dsp:spPr>
        <a:xfrm>
          <a:off x="5247602" y="0"/>
          <a:ext cx="6091034" cy="30482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 – Roll Rate Modeling and Cashflow Forecast</a:t>
          </a:r>
        </a:p>
      </dsp:txBody>
      <dsp:txXfrm>
        <a:off x="5400012" y="0"/>
        <a:ext cx="5786214" cy="304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36" y="0"/>
          <a:ext cx="4474732" cy="304820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 - ABS Theme</a:t>
          </a:r>
        </a:p>
      </dsp:txBody>
      <dsp:txXfrm>
        <a:off x="1736" y="0"/>
        <a:ext cx="4398527" cy="304820"/>
      </dsp:txXfrm>
    </dsp:sp>
    <dsp:sp modelId="{EFA2B55F-694C-C648-A03A-A2BDBEAC5C4D}">
      <dsp:nvSpPr>
        <dsp:cNvPr id="0" name=""/>
        <dsp:cNvSpPr/>
      </dsp:nvSpPr>
      <dsp:spPr>
        <a:xfrm>
          <a:off x="3866279" y="0"/>
          <a:ext cx="4486845" cy="30482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ABS Overview - Sector breakdown and spread context</a:t>
          </a:r>
        </a:p>
      </dsp:txBody>
      <dsp:txXfrm>
        <a:off x="4018689" y="0"/>
        <a:ext cx="4182025" cy="304820"/>
      </dsp:txXfrm>
    </dsp:sp>
    <dsp:sp modelId="{D55051A1-BD25-E845-BE7B-59E2BC165868}">
      <dsp:nvSpPr>
        <dsp:cNvPr id="0" name=""/>
        <dsp:cNvSpPr/>
      </dsp:nvSpPr>
      <dsp:spPr>
        <a:xfrm>
          <a:off x="7742935" y="0"/>
          <a:ext cx="3595327" cy="304820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ABS Overview - Sample portfolio construction</a:t>
          </a:r>
        </a:p>
      </dsp:txBody>
      <dsp:txXfrm>
        <a:off x="7895345" y="0"/>
        <a:ext cx="3290507" cy="3048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36" y="0"/>
          <a:ext cx="4474732" cy="304820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 - ABS Theme</a:t>
          </a:r>
        </a:p>
      </dsp:txBody>
      <dsp:txXfrm>
        <a:off x="1736" y="0"/>
        <a:ext cx="4398527" cy="304820"/>
      </dsp:txXfrm>
    </dsp:sp>
    <dsp:sp modelId="{EFA2B55F-694C-C648-A03A-A2BDBEAC5C4D}">
      <dsp:nvSpPr>
        <dsp:cNvPr id="0" name=""/>
        <dsp:cNvSpPr/>
      </dsp:nvSpPr>
      <dsp:spPr>
        <a:xfrm>
          <a:off x="3866279" y="0"/>
          <a:ext cx="4486845" cy="304820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ABS Overview - Sector breakdown and spread context</a:t>
          </a:r>
        </a:p>
      </dsp:txBody>
      <dsp:txXfrm>
        <a:off x="4018689" y="0"/>
        <a:ext cx="4182025" cy="304820"/>
      </dsp:txXfrm>
    </dsp:sp>
    <dsp:sp modelId="{D55051A1-BD25-E845-BE7B-59E2BC165868}">
      <dsp:nvSpPr>
        <dsp:cNvPr id="0" name=""/>
        <dsp:cNvSpPr/>
      </dsp:nvSpPr>
      <dsp:spPr>
        <a:xfrm>
          <a:off x="7742935" y="0"/>
          <a:ext cx="3595327" cy="30482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ABS Overview - Sample portfolio construction</a:t>
          </a:r>
        </a:p>
      </dsp:txBody>
      <dsp:txXfrm>
        <a:off x="7895345" y="0"/>
        <a:ext cx="3290507" cy="3048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759" y="0"/>
          <a:ext cx="4534869" cy="304821"/>
        </a:xfrm>
        <a:prstGeom prst="homePlat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ABS Overview</a:t>
          </a:r>
        </a:p>
      </dsp:txBody>
      <dsp:txXfrm>
        <a:off x="1759" y="0"/>
        <a:ext cx="4458664" cy="304821"/>
      </dsp:txXfrm>
    </dsp:sp>
    <dsp:sp modelId="{EFA2B55F-694C-C648-A03A-A2BDBEAC5C4D}">
      <dsp:nvSpPr>
        <dsp:cNvPr id="0" name=""/>
        <dsp:cNvSpPr/>
      </dsp:nvSpPr>
      <dsp:spPr>
        <a:xfrm>
          <a:off x="3918239" y="0"/>
          <a:ext cx="4547144" cy="30482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</a:t>
          </a:r>
        </a:p>
      </dsp:txBody>
      <dsp:txXfrm>
        <a:off x="4070650" y="0"/>
        <a:ext cx="4242323" cy="304821"/>
      </dsp:txXfrm>
    </dsp:sp>
    <dsp:sp modelId="{D55051A1-BD25-E845-BE7B-59E2BC165868}">
      <dsp:nvSpPr>
        <dsp:cNvPr id="0" name=""/>
        <dsp:cNvSpPr/>
      </dsp:nvSpPr>
      <dsp:spPr>
        <a:xfrm>
          <a:off x="7846994" y="0"/>
          <a:ext cx="3643645" cy="304821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Installment Loan Analytics</a:t>
          </a:r>
        </a:p>
      </dsp:txBody>
      <dsp:txXfrm>
        <a:off x="7999405" y="0"/>
        <a:ext cx="3338824" cy="3048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DE7E-E6AC-474C-A721-228E42BE6E49}">
      <dsp:nvSpPr>
        <dsp:cNvPr id="0" name=""/>
        <dsp:cNvSpPr/>
      </dsp:nvSpPr>
      <dsp:spPr>
        <a:xfrm>
          <a:off x="1362" y="0"/>
          <a:ext cx="6074591" cy="304820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Sector Review – Subprime Auto</a:t>
          </a:r>
        </a:p>
      </dsp:txBody>
      <dsp:txXfrm>
        <a:off x="1362" y="0"/>
        <a:ext cx="5998386" cy="304820"/>
      </dsp:txXfrm>
    </dsp:sp>
    <dsp:sp modelId="{EFA2B55F-694C-C648-A03A-A2BDBEAC5C4D}">
      <dsp:nvSpPr>
        <dsp:cNvPr id="0" name=""/>
        <dsp:cNvSpPr/>
      </dsp:nvSpPr>
      <dsp:spPr>
        <a:xfrm>
          <a:off x="5247602" y="0"/>
          <a:ext cx="6091034" cy="304820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Sector Review – Consumer Loan</a:t>
          </a:r>
        </a:p>
      </dsp:txBody>
      <dsp:txXfrm>
        <a:off x="5400012" y="0"/>
        <a:ext cx="5786214" cy="304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43A081-7CD6-4BA3-8C6B-1B32B709E6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982237-D6E8-48B2-80E1-EECD4EC321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1E912E-9DD7-4235-934D-E5D38B6422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2133A2-D5D3-49BE-B650-FB51C253CB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9FE004-71A1-4520-BE9F-C4BC1EFBD1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2947F6-5780-4DF0-91DE-0C9C86EA34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D0C05A-8E46-4AE4-BB15-EBAEB26F6B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0759BC-85ED-41B8-B4D9-91ADF6A807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9C3296-9249-4AA0-BD26-F8B0A7DB1D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EF4420-6689-4D0F-902D-40CF6955E1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9C0FAF-80C8-47BA-8F7D-B024A6E647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793477-EF63-4F89-8856-626DA8CABC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6CE1A6-BD1B-4A06-AC30-57224E0FBE4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diagramData" Target="../diagrams/data16.xml"/><Relationship Id="rId2" Type="http://schemas.openxmlformats.org/officeDocument/2006/relationships/diagramLayout" Target="../diagrams/layout16.xml"/><Relationship Id="rId3" Type="http://schemas.openxmlformats.org/officeDocument/2006/relationships/diagramQuickStyle" Target="../diagrams/quickStyle16.xml"/><Relationship Id="rId4" Type="http://schemas.openxmlformats.org/officeDocument/2006/relationships/diagramColors" Target="../diagrams/colors16.xml"/><Relationship Id="rId5" Type="http://schemas.microsoft.com/office/2007/relationships/diagramDrawing" Target="../diagrams/drawing16.xml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diagramData" Target="../diagrams/data17.xml"/><Relationship Id="rId11" Type="http://schemas.openxmlformats.org/officeDocument/2006/relationships/diagramLayout" Target="../diagrams/layout17.xml"/><Relationship Id="rId12" Type="http://schemas.openxmlformats.org/officeDocument/2006/relationships/diagramQuickStyle" Target="../diagrams/quickStyle17.xml"/><Relationship Id="rId13" Type="http://schemas.openxmlformats.org/officeDocument/2006/relationships/diagramColors" Target="../diagrams/colors17.xml"/><Relationship Id="rId14" Type="http://schemas.microsoft.com/office/2007/relationships/diagramDrawing" Target="../diagrams/drawing17.xml"/><Relationship Id="rId15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18.xml"/><Relationship Id="rId2" Type="http://schemas.openxmlformats.org/officeDocument/2006/relationships/diagramLayout" Target="../diagrams/layout18.xml"/><Relationship Id="rId3" Type="http://schemas.openxmlformats.org/officeDocument/2006/relationships/diagramQuickStyle" Target="../diagrams/quickStyle18.xml"/><Relationship Id="rId4" Type="http://schemas.openxmlformats.org/officeDocument/2006/relationships/diagramColors" Target="../diagrams/colors18.xml"/><Relationship Id="rId5" Type="http://schemas.microsoft.com/office/2007/relationships/diagramDrawing" Target="../diagrams/drawing18.xm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diagramData" Target="../diagrams/data19.xml"/><Relationship Id="rId9" Type="http://schemas.openxmlformats.org/officeDocument/2006/relationships/diagramLayout" Target="../diagrams/layout19.xml"/><Relationship Id="rId10" Type="http://schemas.openxmlformats.org/officeDocument/2006/relationships/diagramQuickStyle" Target="../diagrams/quickStyle19.xml"/><Relationship Id="rId11" Type="http://schemas.openxmlformats.org/officeDocument/2006/relationships/diagramColors" Target="../diagrams/colors19.xml"/><Relationship Id="rId12" Type="http://schemas.microsoft.com/office/2007/relationships/diagramDrawing" Target="../diagrams/drawing19.xml"/><Relationship Id="rId1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diagramData" Target="../diagrams/data20.xml"/><Relationship Id="rId2" Type="http://schemas.openxmlformats.org/officeDocument/2006/relationships/diagramLayout" Target="../diagrams/layout20.xml"/><Relationship Id="rId3" Type="http://schemas.openxmlformats.org/officeDocument/2006/relationships/diagramQuickStyle" Target="../diagrams/quickStyle20.xml"/><Relationship Id="rId4" Type="http://schemas.openxmlformats.org/officeDocument/2006/relationships/diagramColors" Target="../diagrams/colors20.xml"/><Relationship Id="rId5" Type="http://schemas.microsoft.com/office/2007/relationships/diagramDrawing" Target="../diagrams/drawing20.xml"/><Relationship Id="rId6" Type="http://schemas.openxmlformats.org/officeDocument/2006/relationships/image" Target="../media/image20.wmf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diagramData" Target="../diagrams/data21.xml"/><Relationship Id="rId10" Type="http://schemas.openxmlformats.org/officeDocument/2006/relationships/diagramLayout" Target="../diagrams/layout21.xml"/><Relationship Id="rId11" Type="http://schemas.openxmlformats.org/officeDocument/2006/relationships/diagramQuickStyle" Target="../diagrams/quickStyle21.xml"/><Relationship Id="rId12" Type="http://schemas.openxmlformats.org/officeDocument/2006/relationships/diagramColors" Target="../diagrams/colors21.xml"/><Relationship Id="rId13" Type="http://schemas.microsoft.com/office/2007/relationships/diagramDrawing" Target="../diagrams/drawing21.xml"/><Relationship Id="rId14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diagramData" Target="../diagrams/data22.xml"/><Relationship Id="rId2" Type="http://schemas.openxmlformats.org/officeDocument/2006/relationships/diagramLayout" Target="../diagrams/layout22.xml"/><Relationship Id="rId3" Type="http://schemas.openxmlformats.org/officeDocument/2006/relationships/diagramQuickStyle" Target="../diagrams/quickStyle22.xml"/><Relationship Id="rId4" Type="http://schemas.openxmlformats.org/officeDocument/2006/relationships/diagramColors" Target="../diagrams/colors22.xml"/><Relationship Id="rId5" Type="http://schemas.microsoft.com/office/2007/relationships/diagramDrawing" Target="../diagrams/drawing22.xml"/><Relationship Id="rId6" Type="http://schemas.openxmlformats.org/officeDocument/2006/relationships/image" Target="../media/image23.wmf"/><Relationship Id="rId7" Type="http://schemas.openxmlformats.org/officeDocument/2006/relationships/diagramData" Target="../diagrams/data23.xml"/><Relationship Id="rId8" Type="http://schemas.openxmlformats.org/officeDocument/2006/relationships/diagramLayout" Target="../diagrams/layout23.xml"/><Relationship Id="rId9" Type="http://schemas.openxmlformats.org/officeDocument/2006/relationships/diagramQuickStyle" Target="../diagrams/quickStyle23.xml"/><Relationship Id="rId10" Type="http://schemas.openxmlformats.org/officeDocument/2006/relationships/diagramColors" Target="../diagrams/colors23.xml"/><Relationship Id="rId11" Type="http://schemas.microsoft.com/office/2007/relationships/diagramDrawing" Target="../diagrams/drawing23.xml"/><Relationship Id="rId1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diagramData" Target="../diagrams/data24.xml"/><Relationship Id="rId2" Type="http://schemas.openxmlformats.org/officeDocument/2006/relationships/diagramLayout" Target="../diagrams/layout24.xml"/><Relationship Id="rId3" Type="http://schemas.openxmlformats.org/officeDocument/2006/relationships/diagramQuickStyle" Target="../diagrams/quickStyle24.xml"/><Relationship Id="rId4" Type="http://schemas.openxmlformats.org/officeDocument/2006/relationships/diagramColors" Target="../diagrams/colors24.xml"/><Relationship Id="rId5" Type="http://schemas.microsoft.com/office/2007/relationships/diagramDrawing" Target="../diagrams/drawing24.xml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diagramData" Target="../diagrams/data25.xml"/><Relationship Id="rId9" Type="http://schemas.openxmlformats.org/officeDocument/2006/relationships/diagramLayout" Target="../diagrams/layout25.xml"/><Relationship Id="rId10" Type="http://schemas.openxmlformats.org/officeDocument/2006/relationships/diagramQuickStyle" Target="../diagrams/quickStyle25.xml"/><Relationship Id="rId11" Type="http://schemas.openxmlformats.org/officeDocument/2006/relationships/diagramColors" Target="../diagrams/colors25.xml"/><Relationship Id="rId12" Type="http://schemas.microsoft.com/office/2007/relationships/diagramDrawing" Target="../diagrams/drawing25.xml"/><Relationship Id="rId1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diagramData" Target="../diagrams/data26.xml"/><Relationship Id="rId2" Type="http://schemas.openxmlformats.org/officeDocument/2006/relationships/diagramLayout" Target="../diagrams/layout26.xml"/><Relationship Id="rId3" Type="http://schemas.openxmlformats.org/officeDocument/2006/relationships/diagramQuickStyle" Target="../diagrams/quickStyle26.xml"/><Relationship Id="rId4" Type="http://schemas.openxmlformats.org/officeDocument/2006/relationships/diagramColors" Target="../diagrams/colors26.xml"/><Relationship Id="rId5" Type="http://schemas.microsoft.com/office/2007/relationships/diagramDrawing" Target="../diagrams/drawing26.xml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diagramData" Target="../diagrams/data27.xml"/><Relationship Id="rId9" Type="http://schemas.openxmlformats.org/officeDocument/2006/relationships/diagramLayout" Target="../diagrams/layout27.xml"/><Relationship Id="rId10" Type="http://schemas.openxmlformats.org/officeDocument/2006/relationships/diagramQuickStyle" Target="../diagrams/quickStyle27.xml"/><Relationship Id="rId11" Type="http://schemas.openxmlformats.org/officeDocument/2006/relationships/diagramColors" Target="../diagrams/colors27.xml"/><Relationship Id="rId12" Type="http://schemas.microsoft.com/office/2007/relationships/diagramDrawing" Target="../diagrams/drawing27.xml"/><Relationship Id="rId1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diagramData" Target="../diagrams/data28.xml"/><Relationship Id="rId2" Type="http://schemas.openxmlformats.org/officeDocument/2006/relationships/diagramLayout" Target="../diagrams/layout28.xml"/><Relationship Id="rId3" Type="http://schemas.openxmlformats.org/officeDocument/2006/relationships/diagramQuickStyle" Target="../diagrams/quickStyle28.xml"/><Relationship Id="rId4" Type="http://schemas.openxmlformats.org/officeDocument/2006/relationships/diagramColors" Target="../diagrams/colors28.xml"/><Relationship Id="rId5" Type="http://schemas.microsoft.com/office/2007/relationships/diagramDrawing" Target="../diagrams/drawing28.xml"/><Relationship Id="rId6" Type="http://schemas.openxmlformats.org/officeDocument/2006/relationships/image" Target="../media/image28.png"/><Relationship Id="rId7" Type="http://schemas.openxmlformats.org/officeDocument/2006/relationships/diagramData" Target="../diagrams/data29.xml"/><Relationship Id="rId8" Type="http://schemas.openxmlformats.org/officeDocument/2006/relationships/diagramLayout" Target="../diagrams/layout29.xml"/><Relationship Id="rId9" Type="http://schemas.openxmlformats.org/officeDocument/2006/relationships/diagramQuickStyle" Target="../diagrams/quickStyle29.xml"/><Relationship Id="rId10" Type="http://schemas.openxmlformats.org/officeDocument/2006/relationships/diagramColors" Target="../diagrams/colors29.xml"/><Relationship Id="rId11" Type="http://schemas.microsoft.com/office/2007/relationships/diagramDrawing" Target="../diagrams/drawing29.xml"/><Relationship Id="rId1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diagramData" Target="../diagrams/data30.xml"/><Relationship Id="rId2" Type="http://schemas.openxmlformats.org/officeDocument/2006/relationships/diagramLayout" Target="../diagrams/layout30.xml"/><Relationship Id="rId3" Type="http://schemas.openxmlformats.org/officeDocument/2006/relationships/diagramQuickStyle" Target="../diagrams/quickStyle30.xml"/><Relationship Id="rId4" Type="http://schemas.openxmlformats.org/officeDocument/2006/relationships/diagramColors" Target="../diagrams/colors30.xml"/><Relationship Id="rId5" Type="http://schemas.microsoft.com/office/2007/relationships/diagramDrawing" Target="../diagrams/drawing30.xml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diagramData" Target="../diagrams/data31.xml"/><Relationship Id="rId10" Type="http://schemas.openxmlformats.org/officeDocument/2006/relationships/diagramLayout" Target="../diagrams/layout31.xml"/><Relationship Id="rId11" Type="http://schemas.openxmlformats.org/officeDocument/2006/relationships/diagramQuickStyle" Target="../diagrams/quickStyle31.xml"/><Relationship Id="rId12" Type="http://schemas.openxmlformats.org/officeDocument/2006/relationships/diagramColors" Target="../diagrams/colors31.xml"/><Relationship Id="rId13" Type="http://schemas.microsoft.com/office/2007/relationships/diagramDrawing" Target="../diagrams/drawing31.xml"/><Relationship Id="rId14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diagramData" Target="../diagrams/data32.xml"/><Relationship Id="rId2" Type="http://schemas.openxmlformats.org/officeDocument/2006/relationships/diagramLayout" Target="../diagrams/layout32.xml"/><Relationship Id="rId3" Type="http://schemas.openxmlformats.org/officeDocument/2006/relationships/diagramQuickStyle" Target="../diagrams/quickStyle32.xml"/><Relationship Id="rId4" Type="http://schemas.openxmlformats.org/officeDocument/2006/relationships/diagramColors" Target="../diagrams/colors32.xml"/><Relationship Id="rId5" Type="http://schemas.microsoft.com/office/2007/relationships/diagramDrawing" Target="../diagrams/drawing32.xml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diagramData" Target="../diagrams/data33.xml"/><Relationship Id="rId9" Type="http://schemas.openxmlformats.org/officeDocument/2006/relationships/diagramLayout" Target="../diagrams/layout33.xml"/><Relationship Id="rId10" Type="http://schemas.openxmlformats.org/officeDocument/2006/relationships/diagramQuickStyle" Target="../diagrams/quickStyle33.xml"/><Relationship Id="rId11" Type="http://schemas.openxmlformats.org/officeDocument/2006/relationships/diagramColors" Target="../diagrams/colors33.xml"/><Relationship Id="rId12" Type="http://schemas.microsoft.com/office/2007/relationships/diagramDrawing" Target="../diagrams/drawing33.xml"/><Relationship Id="rId1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image" Target="../media/image1.png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image" Target="../media/image2.w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diagramData" Target="../diagrams/data5.xml"/><Relationship Id="rId11" Type="http://schemas.openxmlformats.org/officeDocument/2006/relationships/diagramLayout" Target="../diagrams/layout5.xml"/><Relationship Id="rId12" Type="http://schemas.openxmlformats.org/officeDocument/2006/relationships/diagramQuickStyle" Target="../diagrams/quickStyle5.xml"/><Relationship Id="rId13" Type="http://schemas.openxmlformats.org/officeDocument/2006/relationships/diagramColors" Target="../diagrams/colors5.xml"/><Relationship Id="rId14" Type="http://schemas.microsoft.com/office/2007/relationships/diagramDrawing" Target="../diagrams/drawing5.xml"/><Relationship Id="rId15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diagramData" Target="../diagrams/data7.xml"/><Relationship Id="rId7" Type="http://schemas.openxmlformats.org/officeDocument/2006/relationships/diagramLayout" Target="../diagrams/layout7.xml"/><Relationship Id="rId8" Type="http://schemas.openxmlformats.org/officeDocument/2006/relationships/diagramQuickStyle" Target="../diagrams/quickStyle7.xml"/><Relationship Id="rId9" Type="http://schemas.openxmlformats.org/officeDocument/2006/relationships/diagramColors" Target="../diagrams/colors7.xml"/><Relationship Id="rId10" Type="http://schemas.microsoft.com/office/2007/relationships/diagramDrawing" Target="../diagrams/drawing7.xml"/><Relationship Id="rId1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8.xml"/><Relationship Id="rId2" Type="http://schemas.openxmlformats.org/officeDocument/2006/relationships/diagramLayout" Target="../diagrams/layout8.xml"/><Relationship Id="rId3" Type="http://schemas.openxmlformats.org/officeDocument/2006/relationships/diagramQuickStyle" Target="../diagrams/quickStyle8.xml"/><Relationship Id="rId4" Type="http://schemas.openxmlformats.org/officeDocument/2006/relationships/diagramColors" Target="../diagrams/colors8.xml"/><Relationship Id="rId5" Type="http://schemas.microsoft.com/office/2007/relationships/diagramDrawing" Target="../diagrams/drawing8.xm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diagramData" Target="../diagrams/data9.xml"/><Relationship Id="rId9" Type="http://schemas.openxmlformats.org/officeDocument/2006/relationships/diagramLayout" Target="../diagrams/layout9.xml"/><Relationship Id="rId10" Type="http://schemas.openxmlformats.org/officeDocument/2006/relationships/diagramQuickStyle" Target="../diagrams/quickStyle9.xml"/><Relationship Id="rId11" Type="http://schemas.openxmlformats.org/officeDocument/2006/relationships/diagramColors" Target="../diagrams/colors9.xml"/><Relationship Id="rId12" Type="http://schemas.microsoft.com/office/2007/relationships/diagramDrawing" Target="../diagrams/drawing9.xml"/><Relationship Id="rId1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10.xml"/><Relationship Id="rId2" Type="http://schemas.openxmlformats.org/officeDocument/2006/relationships/diagramLayout" Target="../diagrams/layout10.xml"/><Relationship Id="rId3" Type="http://schemas.openxmlformats.org/officeDocument/2006/relationships/diagramQuickStyle" Target="../diagrams/quickStyle10.xml"/><Relationship Id="rId4" Type="http://schemas.openxmlformats.org/officeDocument/2006/relationships/diagramColors" Target="../diagrams/colors10.xml"/><Relationship Id="rId5" Type="http://schemas.microsoft.com/office/2007/relationships/diagramDrawing" Target="../diagrams/drawing10.xml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wmf"/><Relationship Id="rId9" Type="http://schemas.openxmlformats.org/officeDocument/2006/relationships/diagramData" Target="../diagrams/data11.xml"/><Relationship Id="rId10" Type="http://schemas.openxmlformats.org/officeDocument/2006/relationships/diagramLayout" Target="../diagrams/layout11.xml"/><Relationship Id="rId11" Type="http://schemas.openxmlformats.org/officeDocument/2006/relationships/diagramQuickStyle" Target="../diagrams/quickStyle11.xml"/><Relationship Id="rId12" Type="http://schemas.openxmlformats.org/officeDocument/2006/relationships/diagramColors" Target="../diagrams/colors11.xml"/><Relationship Id="rId13" Type="http://schemas.microsoft.com/office/2007/relationships/diagramDrawing" Target="../diagrams/drawing11.xml"/><Relationship Id="rId1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12.xml"/><Relationship Id="rId2" Type="http://schemas.openxmlformats.org/officeDocument/2006/relationships/diagramLayout" Target="../diagrams/layout12.xml"/><Relationship Id="rId3" Type="http://schemas.openxmlformats.org/officeDocument/2006/relationships/diagramQuickStyle" Target="../diagrams/quickStyle12.xml"/><Relationship Id="rId4" Type="http://schemas.openxmlformats.org/officeDocument/2006/relationships/diagramColors" Target="../diagrams/colors12.xml"/><Relationship Id="rId5" Type="http://schemas.microsoft.com/office/2007/relationships/diagramDrawing" Target="../diagrams/drawing12.xml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diagramData" Target="../diagrams/data13.xml"/><Relationship Id="rId9" Type="http://schemas.openxmlformats.org/officeDocument/2006/relationships/diagramLayout" Target="../diagrams/layout13.xml"/><Relationship Id="rId10" Type="http://schemas.openxmlformats.org/officeDocument/2006/relationships/diagramQuickStyle" Target="../diagrams/quickStyle13.xml"/><Relationship Id="rId11" Type="http://schemas.openxmlformats.org/officeDocument/2006/relationships/diagramColors" Target="../diagrams/colors13.xml"/><Relationship Id="rId12" Type="http://schemas.microsoft.com/office/2007/relationships/diagramDrawing" Target="../diagrams/drawing13.xml"/><Relationship Id="rId1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14.xml"/><Relationship Id="rId2" Type="http://schemas.openxmlformats.org/officeDocument/2006/relationships/diagramLayout" Target="../diagrams/layout14.xml"/><Relationship Id="rId3" Type="http://schemas.openxmlformats.org/officeDocument/2006/relationships/diagramQuickStyle" Target="../diagrams/quickStyle14.xml"/><Relationship Id="rId4" Type="http://schemas.openxmlformats.org/officeDocument/2006/relationships/diagramColors" Target="../diagrams/colors14.xml"/><Relationship Id="rId5" Type="http://schemas.microsoft.com/office/2007/relationships/diagramDrawing" Target="../diagrams/drawing14.xml"/><Relationship Id="rId6" Type="http://schemas.openxmlformats.org/officeDocument/2006/relationships/image" Target="../media/image13.png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9"/>
          <p:cNvSpPr/>
          <p:nvPr/>
        </p:nvSpPr>
        <p:spPr>
          <a:xfrm>
            <a:off x="3434760" y="2541960"/>
            <a:ext cx="5010480" cy="16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ABS Business Plan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Presented to Sixth Street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600" spc="-1" strike="noStrike">
                <a:solidFill>
                  <a:srgbClr val="bfbfbf"/>
                </a:solidFill>
                <a:latin typeface="Calibri"/>
              </a:rPr>
              <a:t>Hong Fan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600" spc="-1" strike="noStrike">
                <a:solidFill>
                  <a:srgbClr val="bfbfbf"/>
                </a:solidFill>
                <a:latin typeface="Calibri"/>
              </a:rPr>
              <a:t>Mar 2023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2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7FAC9FC-4915-4968-A085-EBFA1572B5F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6" name="Diagram16"/>
          <p:cNvGraphicFramePr/>
          <p:nvPr>
            <p:extLst>
              <p:ext uri="{D42A27DB-BD31-4B8C-83A1-F6EECF244321}">
                <p14:modId xmlns:p14="http://schemas.microsoft.com/office/powerpoint/2010/main" val="3216590586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9" name="TextBox 7"/>
          <p:cNvSpPr/>
          <p:nvPr/>
        </p:nvSpPr>
        <p:spPr>
          <a:xfrm>
            <a:off x="265320" y="946440"/>
            <a:ext cx="110779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Outperforming shelves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90" name="Picture 1" descr=""/>
          <p:cNvPicPr/>
          <p:nvPr/>
        </p:nvPicPr>
        <p:blipFill>
          <a:blip r:embed="rId6"/>
          <a:stretch/>
        </p:blipFill>
        <p:spPr>
          <a:xfrm>
            <a:off x="153360" y="1305360"/>
            <a:ext cx="5650560" cy="211860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2" descr=""/>
          <p:cNvPicPr/>
          <p:nvPr/>
        </p:nvPicPr>
        <p:blipFill>
          <a:blip r:embed="rId7"/>
          <a:stretch/>
        </p:blipFill>
        <p:spPr>
          <a:xfrm>
            <a:off x="6021720" y="1269000"/>
            <a:ext cx="5879880" cy="2191680"/>
          </a:xfrm>
          <a:prstGeom prst="rect">
            <a:avLst/>
          </a:prstGeom>
          <a:ln w="0">
            <a:noFill/>
          </a:ln>
        </p:spPr>
      </p:pic>
      <p:sp>
        <p:nvSpPr>
          <p:cNvPr id="92" name="TextBox 10"/>
          <p:cNvSpPr/>
          <p:nvPr/>
        </p:nvSpPr>
        <p:spPr>
          <a:xfrm>
            <a:off x="275400" y="3604320"/>
            <a:ext cx="110779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Underperforming shelves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8"/>
          <a:stretch/>
        </p:blipFill>
        <p:spPr>
          <a:xfrm>
            <a:off x="0" y="4041360"/>
            <a:ext cx="5803920" cy="216036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9"/>
          <a:stretch/>
        </p:blipFill>
        <p:spPr>
          <a:xfrm>
            <a:off x="6095880" y="4041360"/>
            <a:ext cx="5803920" cy="21790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" name="Diagram17"/>
          <p:cNvGraphicFramePr/>
          <p:nvPr>
            <p:extLst>
              <p:ext uri="{D42A27DB-BD31-4B8C-83A1-F6EECF244321}">
                <p14:modId xmlns:p14="http://schemas.microsoft.com/office/powerpoint/2010/main" val="375249708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7F2F5B1-C958-45FE-BF85-86E1DDA73EE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8" name="Diagram18"/>
          <p:cNvGraphicFramePr/>
          <p:nvPr>
            <p:extLst>
              <p:ext uri="{D42A27DB-BD31-4B8C-83A1-F6EECF244321}">
                <p14:modId xmlns:p14="http://schemas.microsoft.com/office/powerpoint/2010/main" val="1325944313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7" name="TextBox 13"/>
          <p:cNvSpPr/>
          <p:nvPr/>
        </p:nvSpPr>
        <p:spPr>
          <a:xfrm>
            <a:off x="265320" y="915840"/>
            <a:ext cx="46861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Consumer Loan Credit Trend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8" name="TextBox 15"/>
          <p:cNvSpPr/>
          <p:nvPr/>
        </p:nvSpPr>
        <p:spPr>
          <a:xfrm>
            <a:off x="275400" y="1190880"/>
            <a:ext cx="4686120" cy="23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Credit worsening more pronounced than subprime Auto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March 2023 remits shows that Q1 2023 worsening slows down though the credit measurement still elevated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Again, like subprime auto, need more data points to prove out given the uncertain economic tape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Issuer breakdown (from ABS)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Upstart and Pagaya represent &gt; 80% (lower credit cohort player </a:t>
            </a:r>
            <a:r>
              <a:rPr b="0" lang="en-US" sz="11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 in line with broader inflation / economics theme)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Actionable insight: move up to higher credit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6"/>
          <a:stretch/>
        </p:blipFill>
        <p:spPr>
          <a:xfrm>
            <a:off x="5945040" y="927720"/>
            <a:ext cx="5822640" cy="244080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4" descr=""/>
          <p:cNvPicPr/>
          <p:nvPr/>
        </p:nvPicPr>
        <p:blipFill>
          <a:blip r:embed="rId7"/>
          <a:stretch/>
        </p:blipFill>
        <p:spPr>
          <a:xfrm>
            <a:off x="0" y="3657240"/>
            <a:ext cx="12191760" cy="1921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9" name="Diagram19"/>
          <p:cNvGraphicFramePr/>
          <p:nvPr>
            <p:extLst>
              <p:ext uri="{D42A27DB-BD31-4B8C-83A1-F6EECF244321}">
                <p14:modId xmlns:p14="http://schemas.microsoft.com/office/powerpoint/2010/main" val="3697923914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laceHolder 1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B03F540-1856-4725-87CB-836F58460C2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20" name="Diagram20"/>
          <p:cNvGraphicFramePr/>
          <p:nvPr>
            <p:extLst>
              <p:ext uri="{D42A27DB-BD31-4B8C-83A1-F6EECF244321}">
                <p14:modId xmlns:p14="http://schemas.microsoft.com/office/powerpoint/2010/main" val="3893845135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3" name="TextBox 13"/>
          <p:cNvSpPr/>
          <p:nvPr/>
        </p:nvSpPr>
        <p:spPr>
          <a:xfrm>
            <a:off x="275400" y="959400"/>
            <a:ext cx="46861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Consumer Loan Opportunity Set in Higher FICO Cohort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4" name="TextBox 10"/>
          <p:cNvSpPr/>
          <p:nvPr/>
        </p:nvSpPr>
        <p:spPr>
          <a:xfrm>
            <a:off x="275400" y="1360440"/>
            <a:ext cx="468612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As mentioned, inflation hit disproportionately lower income population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Consumer Loan ABS issuer mostly on &lt;660 cohort; selective issuers in &gt;700 fico cohort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Given soft credit and uncertain economic tape, pass lower FICO cohort and revolving structure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Potential opportunity: move up credit score cohort in collateral, looking for lower capital stack (BBB or BB)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Issuer example: Marlette, Achieve, Bankers Health Group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105" name="Picture 9" descr=""/>
          <p:cNvPicPr/>
          <p:nvPr/>
        </p:nvPicPr>
        <p:blipFill>
          <a:blip r:embed="rId6"/>
          <a:stretch/>
        </p:blipFill>
        <p:spPr>
          <a:xfrm>
            <a:off x="5137560" y="1220400"/>
            <a:ext cx="6945840" cy="19018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12" descr=""/>
          <p:cNvPicPr/>
          <p:nvPr/>
        </p:nvPicPr>
        <p:blipFill>
          <a:blip r:embed="rId7"/>
          <a:stretch/>
        </p:blipFill>
        <p:spPr>
          <a:xfrm>
            <a:off x="104040" y="3750120"/>
            <a:ext cx="5536800" cy="206964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14" descr=""/>
          <p:cNvPicPr/>
          <p:nvPr/>
        </p:nvPicPr>
        <p:blipFill>
          <a:blip r:embed="rId8"/>
          <a:stretch/>
        </p:blipFill>
        <p:spPr>
          <a:xfrm>
            <a:off x="6021720" y="3735360"/>
            <a:ext cx="5549400" cy="20826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1" name="Diagram21"/>
          <p:cNvGraphicFramePr/>
          <p:nvPr>
            <p:extLst>
              <p:ext uri="{D42A27DB-BD31-4B8C-83A1-F6EECF244321}">
                <p14:modId xmlns:p14="http://schemas.microsoft.com/office/powerpoint/2010/main" val="4008586247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PlaceHolder 1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3DA1F1E-4913-4CD5-A157-41840DF097F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22" name="Diagram22"/>
          <p:cNvGraphicFramePr/>
          <p:nvPr>
            <p:extLst>
              <p:ext uri="{D42A27DB-BD31-4B8C-83A1-F6EECF244321}">
                <p14:modId xmlns:p14="http://schemas.microsoft.com/office/powerpoint/2010/main" val="3582633591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0" name="TextBox 13"/>
          <p:cNvSpPr/>
          <p:nvPr/>
        </p:nvSpPr>
        <p:spPr>
          <a:xfrm>
            <a:off x="275400" y="982440"/>
            <a:ext cx="46861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Consumer Loan: BHG 2023-1 Example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1" name="TextBox 10"/>
          <p:cNvSpPr/>
          <p:nvPr/>
        </p:nvSpPr>
        <p:spPr>
          <a:xfrm>
            <a:off x="275400" y="1360440"/>
            <a:ext cx="7630560" cy="18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BHG 2023-1 Trade Example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M700s FICO, $250+k average income (top quintile)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75% commercial loans (majority to highly skilled licensed medical professionals, loans secured by UCC-1 on business assets of borrowers); 25% consumer loans (personal guaranty)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16% WAC, 8yr orig term, $80k avg loan size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Withstands </a:t>
            </a: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3x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 CDR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Downside: 6.5yr long duration; potentially dollar price could move meaningfully down if rate hike / selloff continue, which is not likely though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6"/>
          <a:stretch/>
        </p:blipFill>
        <p:spPr>
          <a:xfrm>
            <a:off x="349560" y="3666240"/>
            <a:ext cx="8902440" cy="1498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3" name="Diagram23"/>
          <p:cNvGraphicFramePr/>
          <p:nvPr>
            <p:extLst>
              <p:ext uri="{D42A27DB-BD31-4B8C-83A1-F6EECF244321}">
                <p14:modId xmlns:p14="http://schemas.microsoft.com/office/powerpoint/2010/main" val="905388393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PlaceHolder 1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644CCDE-4661-4B49-815A-54C2CBADCAC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24" name="Diagram24"/>
          <p:cNvGraphicFramePr/>
          <p:nvPr>
            <p:extLst>
              <p:ext uri="{D42A27DB-BD31-4B8C-83A1-F6EECF244321}">
                <p14:modId xmlns:p14="http://schemas.microsoft.com/office/powerpoint/2010/main" val="210833927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5" name="TextBox 13"/>
          <p:cNvSpPr/>
          <p:nvPr/>
        </p:nvSpPr>
        <p:spPr>
          <a:xfrm>
            <a:off x="275400" y="1052280"/>
            <a:ext cx="10170360" cy="14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Desk will get access of whole loan portfolio bid opportunity from originators or secondary market </a:t>
            </a:r>
            <a:r>
              <a:rPr b="0" lang="en-US" sz="1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need to build proprietary procedure to evaluate portfolio value and make risk assessment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Case Study: $41mm UPB subprime auto portfolio. Seasoned about 36mo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How to model prepay / default / DQ?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Valuation / bid $px of the pool (clearly different approach than eyeballing and extrapolate curves)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Straight Connector 10"/>
          <p:cNvSpPr/>
          <p:nvPr/>
        </p:nvSpPr>
        <p:spPr>
          <a:xfrm>
            <a:off x="185040" y="640836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TextBox 12"/>
          <p:cNvSpPr/>
          <p:nvPr/>
        </p:nvSpPr>
        <p:spPr>
          <a:xfrm>
            <a:off x="265320" y="6494400"/>
            <a:ext cx="113706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Loan Tape Data Source: personal access from other private credit platforms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18" name="Picture 3" descr=""/>
          <p:cNvPicPr/>
          <p:nvPr/>
        </p:nvPicPr>
        <p:blipFill>
          <a:blip r:embed="rId6"/>
          <a:stretch/>
        </p:blipFill>
        <p:spPr>
          <a:xfrm>
            <a:off x="185400" y="2709000"/>
            <a:ext cx="5910480" cy="283176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4" descr=""/>
          <p:cNvPicPr/>
          <p:nvPr/>
        </p:nvPicPr>
        <p:blipFill>
          <a:blip r:embed="rId7"/>
          <a:stretch/>
        </p:blipFill>
        <p:spPr>
          <a:xfrm>
            <a:off x="6310800" y="2874960"/>
            <a:ext cx="5535720" cy="24775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5" name="Diagram25"/>
          <p:cNvGraphicFramePr/>
          <p:nvPr>
            <p:extLst>
              <p:ext uri="{D42A27DB-BD31-4B8C-83A1-F6EECF244321}">
                <p14:modId xmlns:p14="http://schemas.microsoft.com/office/powerpoint/2010/main" val="3363566332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PlaceHolder 1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F015C6D-B0BE-4C2A-A542-C0057702926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26" name="Diagram26"/>
          <p:cNvGraphicFramePr/>
          <p:nvPr>
            <p:extLst>
              <p:ext uri="{D42A27DB-BD31-4B8C-83A1-F6EECF244321}">
                <p14:modId xmlns:p14="http://schemas.microsoft.com/office/powerpoint/2010/main" val="1561307214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2" name="TextBox 13"/>
          <p:cNvSpPr/>
          <p:nvPr/>
        </p:nvSpPr>
        <p:spPr>
          <a:xfrm>
            <a:off x="275400" y="1096920"/>
            <a:ext cx="5148360" cy="49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Calibri"/>
              </a:rPr>
              <a:t>Roll Rate Model Build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</a:rPr>
              <a:t>Step 1: EDA (Exploratory Data Analysis) – Portfolio Roll Rate Trend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Roll Rate historical revealed more insight than pure CDR / CPR / DQ curves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Roll Rate overall changed over time from early 2020 to end 2022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Factors including portfolio seasoning, credit / macro regime switch, specific credit / loan features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Current </a:t>
            </a:r>
            <a:r>
              <a:rPr b="0" lang="en-US" sz="1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current dropped from 96% to 92%, Current </a:t>
            </a:r>
            <a:r>
              <a:rPr b="0" lang="en-US" sz="1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Early DQ from sub 4% to &gt;8%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Early DQ </a:t>
            </a:r>
            <a:r>
              <a:rPr b="0" lang="en-US" sz="1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Current dropped from 48% to 33%; Early DQ </a:t>
            </a:r>
            <a:r>
              <a:rPr b="0" lang="en-US" sz="1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Early DQ surged from 26% to 37%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Latest Roll Rate is as of Dec 2022, and looking back 6mo, weighted average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Straight Connector 10"/>
          <p:cNvSpPr/>
          <p:nvPr/>
        </p:nvSpPr>
        <p:spPr>
          <a:xfrm>
            <a:off x="185040" y="640836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TextBox 12"/>
          <p:cNvSpPr/>
          <p:nvPr/>
        </p:nvSpPr>
        <p:spPr>
          <a:xfrm>
            <a:off x="265320" y="6494400"/>
            <a:ext cx="113706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Loan Tape Data Source: personal access from other private credit platforms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25" name="Picture 1" descr=""/>
          <p:cNvPicPr/>
          <p:nvPr/>
        </p:nvPicPr>
        <p:blipFill>
          <a:blip r:embed="rId6"/>
          <a:stretch/>
        </p:blipFill>
        <p:spPr>
          <a:xfrm>
            <a:off x="5634720" y="1096920"/>
            <a:ext cx="5574960" cy="28699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"/>
          <p:cNvPicPr/>
          <p:nvPr/>
        </p:nvPicPr>
        <p:blipFill>
          <a:blip r:embed="rId7"/>
          <a:stretch/>
        </p:blipFill>
        <p:spPr>
          <a:xfrm>
            <a:off x="5424480" y="4176360"/>
            <a:ext cx="6501960" cy="12315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7" name="Diagram27"/>
          <p:cNvGraphicFramePr/>
          <p:nvPr>
            <p:extLst>
              <p:ext uri="{D42A27DB-BD31-4B8C-83A1-F6EECF244321}">
                <p14:modId xmlns:p14="http://schemas.microsoft.com/office/powerpoint/2010/main" val="1800888336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DB4B334-F3A3-4853-BD37-F3013CDA36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28" name="Diagram28"/>
          <p:cNvGraphicFramePr/>
          <p:nvPr>
            <p:extLst>
              <p:ext uri="{D42A27DB-BD31-4B8C-83A1-F6EECF244321}">
                <p14:modId xmlns:p14="http://schemas.microsoft.com/office/powerpoint/2010/main" val="3004619150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9" name="TextBox 13"/>
          <p:cNvSpPr/>
          <p:nvPr/>
        </p:nvSpPr>
        <p:spPr>
          <a:xfrm>
            <a:off x="275400" y="867240"/>
            <a:ext cx="967176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</a:rPr>
              <a:t>Step 2: Features Selection (check features against roll rate)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Loan Features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: MOB, Factor, Term, Int Rate, Orig Bal etc.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Borrower / Credit Features: FICO, BookTier, DTI, PTI, Vechile Model Yr etc.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Macro Variables: Unemployment Rate, Savings Rate, short term funding rate etc..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" name="Straight Connector 10"/>
          <p:cNvSpPr/>
          <p:nvPr/>
        </p:nvSpPr>
        <p:spPr>
          <a:xfrm>
            <a:off x="185040" y="640836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Box 12"/>
          <p:cNvSpPr/>
          <p:nvPr/>
        </p:nvSpPr>
        <p:spPr>
          <a:xfrm>
            <a:off x="265320" y="6494400"/>
            <a:ext cx="113706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Loan Tape Data Source: personal access from other private credit platforms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6"/>
          <a:stretch/>
        </p:blipFill>
        <p:spPr>
          <a:xfrm>
            <a:off x="1524240" y="1928880"/>
            <a:ext cx="9281880" cy="4400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9" name="Diagram29"/>
          <p:cNvGraphicFramePr/>
          <p:nvPr>
            <p:extLst>
              <p:ext uri="{D42A27DB-BD31-4B8C-83A1-F6EECF244321}">
                <p14:modId xmlns:p14="http://schemas.microsoft.com/office/powerpoint/2010/main" val="88303404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1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BCD683C-952B-43FB-B73A-945B78C773A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30" name="Diagram30"/>
          <p:cNvGraphicFramePr/>
          <p:nvPr>
            <p:extLst>
              <p:ext uri="{D42A27DB-BD31-4B8C-83A1-F6EECF244321}">
                <p14:modId xmlns:p14="http://schemas.microsoft.com/office/powerpoint/2010/main" val="1501627498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5" name="TextBox 13"/>
          <p:cNvSpPr/>
          <p:nvPr/>
        </p:nvSpPr>
        <p:spPr>
          <a:xfrm>
            <a:off x="275400" y="927720"/>
            <a:ext cx="4074480" cy="608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</a:rPr>
              <a:t>Step 2: Features Selection… continue (example on the right)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</a:rPr>
              <a:t>Step 3: Fit model and iterate through features selection (fine tuning)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Build Logistic Regression for fromC, fromED, fromLD dataset (i.e. three multinomial logistic regression model)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Evaluate the model against test set and check how well model performs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Finetuning predictor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Courier New"/>
              <a:buChar char="o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Select in / out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Courier New"/>
              <a:buChar char="o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Bucket (if not bucket, for example FICO, it will require quite expensive computing in amortization schedule step)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</a:rPr>
              <a:t>Step 4: Apply finished model on current portfolio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Build Logistic Regression for fromC, fromED, fromLD dataset (i.e. three multinomial logistic regression model)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Model out amortization schedule for existing portfolio (by bucket / repline)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Apply transition matrix to each repline for each period of amortization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Calculate cashflow for each repline and combine together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" name="Straight Connector 10"/>
          <p:cNvSpPr/>
          <p:nvPr/>
        </p:nvSpPr>
        <p:spPr>
          <a:xfrm>
            <a:off x="185040" y="640836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Box 12"/>
          <p:cNvSpPr/>
          <p:nvPr/>
        </p:nvSpPr>
        <p:spPr>
          <a:xfrm>
            <a:off x="265320" y="6494400"/>
            <a:ext cx="113706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Loan Tape Data Source: personal access from other private credit platforms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38" name="Picture 1" descr=""/>
          <p:cNvPicPr/>
          <p:nvPr/>
        </p:nvPicPr>
        <p:blipFill>
          <a:blip r:embed="rId6"/>
          <a:stretch/>
        </p:blipFill>
        <p:spPr>
          <a:xfrm>
            <a:off x="4569120" y="932400"/>
            <a:ext cx="7277400" cy="179352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2" descr=""/>
          <p:cNvPicPr/>
          <p:nvPr/>
        </p:nvPicPr>
        <p:blipFill>
          <a:blip r:embed="rId7"/>
          <a:stretch/>
        </p:blipFill>
        <p:spPr>
          <a:xfrm>
            <a:off x="4569120" y="2812320"/>
            <a:ext cx="7277400" cy="179352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4" descr=""/>
          <p:cNvPicPr/>
          <p:nvPr/>
        </p:nvPicPr>
        <p:blipFill>
          <a:blip r:embed="rId8"/>
          <a:stretch/>
        </p:blipFill>
        <p:spPr>
          <a:xfrm>
            <a:off x="4759920" y="4637880"/>
            <a:ext cx="7086960" cy="17409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1" name="Diagram31"/>
          <p:cNvGraphicFramePr/>
          <p:nvPr>
            <p:extLst>
              <p:ext uri="{D42A27DB-BD31-4B8C-83A1-F6EECF244321}">
                <p14:modId xmlns:p14="http://schemas.microsoft.com/office/powerpoint/2010/main" val="1630692257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1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1EF9498-6193-4B40-A0CD-0C1565BC793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32" name="Diagram32"/>
          <p:cNvGraphicFramePr/>
          <p:nvPr>
            <p:extLst>
              <p:ext uri="{D42A27DB-BD31-4B8C-83A1-F6EECF244321}">
                <p14:modId xmlns:p14="http://schemas.microsoft.com/office/powerpoint/2010/main" val="3113290356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43" name="Straight Connector 10"/>
          <p:cNvSpPr/>
          <p:nvPr/>
        </p:nvSpPr>
        <p:spPr>
          <a:xfrm>
            <a:off x="185040" y="640836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Box 12"/>
          <p:cNvSpPr/>
          <p:nvPr/>
        </p:nvSpPr>
        <p:spPr>
          <a:xfrm>
            <a:off x="265320" y="6494400"/>
            <a:ext cx="113706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Loan Tape Data Source: personal access from other private credit platforms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5" name="TextBox 14"/>
          <p:cNvSpPr/>
          <p:nvPr/>
        </p:nvSpPr>
        <p:spPr>
          <a:xfrm>
            <a:off x="407880" y="1153440"/>
            <a:ext cx="215064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Yield Table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46" name="Picture 15" descr=""/>
          <p:cNvPicPr/>
          <p:nvPr/>
        </p:nvPicPr>
        <p:blipFill>
          <a:blip r:embed="rId6"/>
          <a:stretch/>
        </p:blipFill>
        <p:spPr>
          <a:xfrm>
            <a:off x="275400" y="1635120"/>
            <a:ext cx="2682720" cy="402444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16" descr=""/>
          <p:cNvPicPr/>
          <p:nvPr/>
        </p:nvPicPr>
        <p:blipFill>
          <a:blip r:embed="rId7"/>
          <a:stretch/>
        </p:blipFill>
        <p:spPr>
          <a:xfrm>
            <a:off x="3090960" y="1288800"/>
            <a:ext cx="8885880" cy="1931040"/>
          </a:xfrm>
          <a:prstGeom prst="rect">
            <a:avLst/>
          </a:prstGeom>
          <a:ln w="0">
            <a:noFill/>
          </a:ln>
        </p:spPr>
      </p:pic>
      <p:sp>
        <p:nvSpPr>
          <p:cNvPr id="148" name="TextBox 17"/>
          <p:cNvSpPr/>
          <p:nvPr/>
        </p:nvSpPr>
        <p:spPr>
          <a:xfrm>
            <a:off x="3506760" y="3567960"/>
            <a:ext cx="7772760" cy="15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Base case model  + shock on savings rate comes with bearish case </a:t>
            </a:r>
            <a:r>
              <a:rPr b="0" lang="en-US" sz="11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 on average imply 3% prob jump on transition matrix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Implied CDR in both base case and bearish case continue climb to lm20s to m20s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Bearish case is not out of the table, as the trajectory sort of matches the surging trend of historical DQ build up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Par bid on outstanding portfolio should be flat or slightly down yield (-3%)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15% yield implies portfolio px at low 80s (which I think is prob the current market)</a:t>
            </a:r>
            <a:endParaRPr b="0" lang="en-US" sz="1100" spc="-1" strike="noStrike">
              <a:latin typeface="Arial"/>
            </a:endParaRPr>
          </a:p>
        </p:txBody>
      </p:sp>
      <p:graphicFrame>
        <p:nvGraphicFramePr>
          <p:cNvPr id="33" name="Diagram33"/>
          <p:cNvGraphicFramePr/>
          <p:nvPr>
            <p:extLst>
              <p:ext uri="{D42A27DB-BD31-4B8C-83A1-F6EECF244321}">
                <p14:modId xmlns:p14="http://schemas.microsoft.com/office/powerpoint/2010/main" val="2126814607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Box 3"/>
          <p:cNvSpPr/>
          <p:nvPr/>
        </p:nvSpPr>
        <p:spPr>
          <a:xfrm>
            <a:off x="265320" y="956880"/>
            <a:ext cx="531756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ABS overview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Courier New"/>
              <a:buChar char="o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ABS Themes as of Mar 2023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Courier New"/>
              <a:buChar char="o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Sector breakdown and spread context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Courier New"/>
              <a:buChar char="o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Sample portfolio construction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Sector review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Subprime Auto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Consumer Loan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Installment loan analytics case study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Problem description and approach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Roll rate modeling and cashflow forecast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" name="TextBox 4"/>
          <p:cNvSpPr/>
          <p:nvPr/>
        </p:nvSpPr>
        <p:spPr>
          <a:xfrm>
            <a:off x="265320" y="542520"/>
            <a:ext cx="5010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Agenda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25966397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AAE423-E30B-426E-8B40-C39712C02FB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355D850-4282-41B9-B5C3-804CF057D46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951575113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8" name="TextBox 9"/>
          <p:cNvSpPr/>
          <p:nvPr/>
        </p:nvSpPr>
        <p:spPr>
          <a:xfrm>
            <a:off x="265320" y="1001160"/>
            <a:ext cx="725904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ABS Themes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Recent commercial banking system turmoil posts real risk for esoteric asset classes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Lenders (and even borrowers, e.g small biz owners) partner with smaller banks. Banking system turmoil translates to real business risk for them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Banking system turmoil compounded with hiking cycle make access to capital for lenders even harder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On the flip side, good set up for private credit entrance / expansion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Almost across all ABS sectors, performance deterioration (worse than 18/19) observed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Inflation hit disproportionately near-prime and subprime borrowers. Debt heavy median income consumer is struggling with affordability despite of low unemployment (savings rate better indicator though)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Correspondingly, ABS cusip bonds seen sell off and downgrade risk is real (already happening)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On the flip side, picking origination vintages and issuers based on deeper credit (re) underwriting is rewarded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Elsewhere, opportunities at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Longer duration and higher quality collateral deal sub paper</a:t>
            </a:r>
            <a:endParaRPr b="0" lang="en-US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Front pay &amp; underperforming deal / name (UPSPT)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9" name="Picture 6" descr=""/>
          <p:cNvPicPr/>
          <p:nvPr/>
        </p:nvPicPr>
        <p:blipFill>
          <a:blip r:embed="rId6"/>
          <a:stretch/>
        </p:blipFill>
        <p:spPr>
          <a:xfrm>
            <a:off x="7808040" y="1397880"/>
            <a:ext cx="3959280" cy="27781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580297988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1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8EC185E-BBAB-4D9E-B644-D0DF6F960F2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951269579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2" name="TextBox 9"/>
          <p:cNvSpPr/>
          <p:nvPr/>
        </p:nvSpPr>
        <p:spPr>
          <a:xfrm>
            <a:off x="265320" y="893880"/>
            <a:ext cx="4686120" cy="28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Historically ABS sub IG (BB/B) mostly come from Subprime Auto, Consumer Loan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2023 YTD Subprime Auto supplies $250mm sub IG (most), while Consumer Loan BB  dwindled due to stacked headwind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Besides above sectors, other sectors sub IG worth looking: Small Biz (high excess spread, super short collat), RentalCar (neutral)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Cautious on sub sectors (though sizable): bank card (too concentrated on name Mercury), Solar (WAC / discount rate too tight, not enough to cover credit worsening and debt cost)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3" name="TextBox 13"/>
          <p:cNvSpPr/>
          <p:nvPr/>
        </p:nvSpPr>
        <p:spPr>
          <a:xfrm>
            <a:off x="265320" y="3791160"/>
            <a:ext cx="5036400" cy="23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ABS sub IG cash bond, along with other SP sectors, underperform CDX HY lately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Selloff across sectors, regardless of tested asset class (auto), credit cohort (solar mh700s fico) and duration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Sub IG Spread levels across sectors are at lest 2x of pre covid level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Picking origination vintages and issuers based on deeper credit underwriting is rewarded (performance dispersion observed)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54" name="Picture 15" descr=""/>
          <p:cNvPicPr/>
          <p:nvPr/>
        </p:nvPicPr>
        <p:blipFill>
          <a:blip r:embed="rId6"/>
          <a:stretch/>
        </p:blipFill>
        <p:spPr>
          <a:xfrm>
            <a:off x="6224760" y="5524920"/>
            <a:ext cx="4205520" cy="107604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16" descr=""/>
          <p:cNvPicPr/>
          <p:nvPr/>
        </p:nvPicPr>
        <p:blipFill>
          <a:blip r:embed="rId7"/>
          <a:stretch/>
        </p:blipFill>
        <p:spPr>
          <a:xfrm>
            <a:off x="4951440" y="957960"/>
            <a:ext cx="3658680" cy="2457360"/>
          </a:xfrm>
          <a:prstGeom prst="rect">
            <a:avLst/>
          </a:prstGeom>
          <a:ln w="0">
            <a:noFill/>
          </a:ln>
        </p:spPr>
      </p:pic>
      <p:pic>
        <p:nvPicPr>
          <p:cNvPr id="56" name="Picture 17" descr=""/>
          <p:cNvPicPr/>
          <p:nvPr/>
        </p:nvPicPr>
        <p:blipFill>
          <a:blip r:embed="rId8"/>
          <a:stretch/>
        </p:blipFill>
        <p:spPr>
          <a:xfrm>
            <a:off x="8610480" y="996120"/>
            <a:ext cx="3377880" cy="238068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1" descr=""/>
          <p:cNvPicPr/>
          <p:nvPr/>
        </p:nvPicPr>
        <p:blipFill>
          <a:blip r:embed="rId9"/>
          <a:stretch/>
        </p:blipFill>
        <p:spPr>
          <a:xfrm>
            <a:off x="6224760" y="3454200"/>
            <a:ext cx="4127040" cy="2044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3599808860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PlaceHolder 1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877CE8A-D2A6-4F46-AFA7-D21BA0663A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548685200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2065408394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0" name="Table 3"/>
          <p:cNvGraphicFramePr/>
          <p:nvPr/>
        </p:nvGraphicFramePr>
        <p:xfrm>
          <a:off x="465840" y="1458000"/>
          <a:ext cx="11205360" cy="3459240"/>
        </p:xfrm>
        <a:graphic>
          <a:graphicData uri="http://schemas.openxmlformats.org/drawingml/2006/table">
            <a:tbl>
              <a:tblPr/>
              <a:tblGrid>
                <a:gridCol w="1600560"/>
                <a:gridCol w="874800"/>
                <a:gridCol w="1086840"/>
                <a:gridCol w="1009080"/>
                <a:gridCol w="1319760"/>
                <a:gridCol w="1319760"/>
                <a:gridCol w="3994560"/>
              </a:tblGrid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Sector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Ratings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Spread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Yield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Notes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83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Subprime Auto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$70mm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11.5%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selected issuer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seasoned + less seasoned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24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Consumer Loan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BBB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$10mm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11.5%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Higher credit score player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 seasoned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24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Consumer Loan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BBB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$10mm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Seasoned A/B cut front pay senior paper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24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Rental Car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$10mm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650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Aesop and Hertz lower capital stack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907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Small Biz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Worth watching (super short collat and thick excess spread) 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 for now as revolving pool and recent commercial banking system turmoil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Liquidity thin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24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2860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Higher credit score player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But WAC / specified discount rate too tight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24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$100mm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~11.3%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PlaceHolder 1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FAC08C0-876E-483F-BF1C-27A267E4BB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8" name="Diagram8"/>
          <p:cNvGraphicFramePr/>
          <p:nvPr>
            <p:extLst>
              <p:ext uri="{D42A27DB-BD31-4B8C-83A1-F6EECF244321}">
                <p14:modId xmlns:p14="http://schemas.microsoft.com/office/powerpoint/2010/main" val="3301025703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3" name="Picture 1" descr=""/>
          <p:cNvPicPr/>
          <p:nvPr/>
        </p:nvPicPr>
        <p:blipFill>
          <a:blip r:embed="rId6"/>
          <a:stretch/>
        </p:blipFill>
        <p:spPr>
          <a:xfrm>
            <a:off x="0" y="3877200"/>
            <a:ext cx="12191760" cy="192420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2" descr=""/>
          <p:cNvPicPr/>
          <p:nvPr/>
        </p:nvPicPr>
        <p:blipFill>
          <a:blip r:embed="rId7"/>
          <a:stretch/>
        </p:blipFill>
        <p:spPr>
          <a:xfrm>
            <a:off x="6021720" y="1056240"/>
            <a:ext cx="4978080" cy="2018880"/>
          </a:xfrm>
          <a:prstGeom prst="rect">
            <a:avLst/>
          </a:prstGeom>
          <a:ln w="0">
            <a:noFill/>
          </a:ln>
        </p:spPr>
      </p:pic>
      <p:sp>
        <p:nvSpPr>
          <p:cNvPr id="65" name="TextBox 13"/>
          <p:cNvSpPr/>
          <p:nvPr/>
        </p:nvSpPr>
        <p:spPr>
          <a:xfrm>
            <a:off x="275400" y="981360"/>
            <a:ext cx="46861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Subprime Auto Credit Trend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6" name="TextBox 15"/>
          <p:cNvSpPr/>
          <p:nvPr/>
        </p:nvSpPr>
        <p:spPr>
          <a:xfrm>
            <a:off x="275400" y="1243080"/>
            <a:ext cx="4686120" cy="28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Credit worsening since 2022 from any metrics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Worsening trend slowing down in 2023 Q1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2023 March remit just came out. CDR dropped, as well as early DQ bucket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But needs more data points to approve, as tax return might temporarily help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Manheim used car index still elevated (m200s vs pre covid mh100s)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Potentially posts risk for severity moving from current level to m60s or 70s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Though overall collateral performance worsening and selloff seen across capital stack, performance dispersion is observed across issuer </a:t>
            </a:r>
            <a:r>
              <a:rPr b="0" lang="en-US" sz="11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 BB tranches opportunity set (I + 800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 – 1100 area)</a:t>
            </a:r>
            <a:endParaRPr b="0" lang="en-US" sz="1100" spc="-1" strike="noStrike">
              <a:latin typeface="Arial"/>
            </a:endParaRPr>
          </a:p>
        </p:txBody>
      </p:sp>
      <p:graphicFrame>
        <p:nvGraphicFramePr>
          <p:cNvPr id="9" name="Diagram9"/>
          <p:cNvGraphicFramePr/>
          <p:nvPr>
            <p:extLst>
              <p:ext uri="{D42A27DB-BD31-4B8C-83A1-F6EECF244321}">
                <p14:modId xmlns:p14="http://schemas.microsoft.com/office/powerpoint/2010/main" val="4243151951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PlaceHolder 1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122C4EC-123E-4325-A8DC-E416C16110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" name="Diagram10"/>
          <p:cNvGraphicFramePr/>
          <p:nvPr>
            <p:extLst>
              <p:ext uri="{D42A27DB-BD31-4B8C-83A1-F6EECF244321}">
                <p14:modId xmlns:p14="http://schemas.microsoft.com/office/powerpoint/2010/main" val="2436246939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9" name="TextBox 13"/>
          <p:cNvSpPr/>
          <p:nvPr/>
        </p:nvSpPr>
        <p:spPr>
          <a:xfrm>
            <a:off x="265320" y="934200"/>
            <a:ext cx="46861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Subprime Auto Sub IG Opportunity Set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0" name="Straight Arrow Connector 7"/>
          <p:cNvSpPr/>
          <p:nvPr/>
        </p:nvSpPr>
        <p:spPr>
          <a:xfrm>
            <a:off x="8516880" y="3074400"/>
            <a:ext cx="360" cy="88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9"/>
          <p:cNvSpPr/>
          <p:nvPr/>
        </p:nvSpPr>
        <p:spPr>
          <a:xfrm>
            <a:off x="8665920" y="3149280"/>
            <a:ext cx="310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Kick out all upgraded IG bonds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Box 14"/>
          <p:cNvSpPr/>
          <p:nvPr/>
        </p:nvSpPr>
        <p:spPr>
          <a:xfrm>
            <a:off x="275400" y="1243080"/>
            <a:ext cx="4686120" cy="35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Subprime Auto sub IG paper in BB and single B rated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$7bn OF paper from 2017 to 2022, and CF at $5+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While single B rated is at $1bn size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upgrade / de-lever reduced the BB / B opportunity set, though still sizable (combined at $3+ bn)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Vintage 2020 / 2021 / 2022 remains the opportunity set 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Remaining BB /B Bond basically not started to pay down yet (almost), with overall bond Factor close to 100%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Sub IG BB CE build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2020 /2021 vintage BB on average built into single A Att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2022 vintage BB Att half way between BB and single A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73" name="Picture 16" descr=""/>
          <p:cNvPicPr/>
          <p:nvPr/>
        </p:nvPicPr>
        <p:blipFill>
          <a:blip r:embed="rId6"/>
          <a:stretch/>
        </p:blipFill>
        <p:spPr>
          <a:xfrm>
            <a:off x="5653080" y="1052640"/>
            <a:ext cx="6028560" cy="1819440"/>
          </a:xfrm>
          <a:prstGeom prst="rect">
            <a:avLst/>
          </a:prstGeom>
          <a:ln w="0">
            <a:noFill/>
          </a:ln>
        </p:spPr>
      </p:pic>
      <p:pic>
        <p:nvPicPr>
          <p:cNvPr id="74" name="Picture 17" descr=""/>
          <p:cNvPicPr/>
          <p:nvPr/>
        </p:nvPicPr>
        <p:blipFill>
          <a:blip r:embed="rId7"/>
          <a:stretch/>
        </p:blipFill>
        <p:spPr>
          <a:xfrm>
            <a:off x="5653080" y="4127400"/>
            <a:ext cx="6184080" cy="1537920"/>
          </a:xfrm>
          <a:prstGeom prst="rect">
            <a:avLst/>
          </a:prstGeom>
          <a:ln w="0">
            <a:noFill/>
          </a:ln>
        </p:spPr>
      </p:pic>
      <p:pic>
        <p:nvPicPr>
          <p:cNvPr id="75" name="Picture 18" descr=""/>
          <p:cNvPicPr/>
          <p:nvPr/>
        </p:nvPicPr>
        <p:blipFill>
          <a:blip r:embed="rId8"/>
          <a:stretch/>
        </p:blipFill>
        <p:spPr>
          <a:xfrm>
            <a:off x="196200" y="4302000"/>
            <a:ext cx="5070600" cy="1436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1" name="Diagram11"/>
          <p:cNvGraphicFramePr/>
          <p:nvPr>
            <p:extLst>
              <p:ext uri="{D42A27DB-BD31-4B8C-83A1-F6EECF244321}">
                <p14:modId xmlns:p14="http://schemas.microsoft.com/office/powerpoint/2010/main" val="4097201817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PlaceHolder 1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EAD23A4-F049-4BE6-937C-50C98EDB6F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2" name="Diagram12"/>
          <p:cNvGraphicFramePr/>
          <p:nvPr>
            <p:extLst>
              <p:ext uri="{D42A27DB-BD31-4B8C-83A1-F6EECF244321}">
                <p14:modId xmlns:p14="http://schemas.microsoft.com/office/powerpoint/2010/main" val="4220488470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8" name="TextBox 14"/>
          <p:cNvSpPr/>
          <p:nvPr/>
        </p:nvSpPr>
        <p:spPr>
          <a:xfrm>
            <a:off x="275400" y="1323360"/>
            <a:ext cx="11077920" cy="13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BB / B bond is quite concentrated in terms of issuer. Top 10 issuer consists of over 85% entire supply; top 5 consists of 60-80% supply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Single B bond overall is a small space (some of seasoned single B bond upgraded to BB). From liquidity and issuer risk perspective, probably will consider top 2 issuer Westlake and ACAR for right prices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For BB, will focus on top 6 (71%) in this study (easily expandable)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Overall focus on: Exeter, Carvana, Flagship, ACAR, CPS, GLS, Westlake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Performance dispersion is observed across mentioned issuer, and in turn different implication / risk profile for BB bonds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79" name="Picture 4" descr=""/>
          <p:cNvPicPr/>
          <p:nvPr/>
        </p:nvPicPr>
        <p:blipFill>
          <a:blip r:embed="rId6"/>
          <a:stretch/>
        </p:blipFill>
        <p:spPr>
          <a:xfrm>
            <a:off x="392040" y="3085560"/>
            <a:ext cx="5181120" cy="251424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6" descr=""/>
          <p:cNvPicPr/>
          <p:nvPr/>
        </p:nvPicPr>
        <p:blipFill>
          <a:blip r:embed="rId7"/>
          <a:stretch/>
        </p:blipFill>
        <p:spPr>
          <a:xfrm>
            <a:off x="5814720" y="3047040"/>
            <a:ext cx="5740200" cy="25142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" name="Diagram13"/>
          <p:cNvGraphicFramePr/>
          <p:nvPr>
            <p:extLst>
              <p:ext uri="{D42A27DB-BD31-4B8C-83A1-F6EECF244321}">
                <p14:modId xmlns:p14="http://schemas.microsoft.com/office/powerpoint/2010/main" val="289888690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1" name="TextBox 10"/>
          <p:cNvSpPr/>
          <p:nvPr/>
        </p:nvSpPr>
        <p:spPr>
          <a:xfrm>
            <a:off x="265320" y="934200"/>
            <a:ext cx="46861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Subprime Auto Sub IG Opportunity Set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traight Connector 11"/>
          <p:cNvSpPr/>
          <p:nvPr/>
        </p:nvSpPr>
        <p:spPr>
          <a:xfrm>
            <a:off x="264960" y="507600"/>
            <a:ext cx="11661840" cy="36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EF0203E-7C2E-4BE5-981C-5A020E4082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4" name="Diagram14"/>
          <p:cNvGraphicFramePr/>
          <p:nvPr>
            <p:extLst>
              <p:ext uri="{D42A27DB-BD31-4B8C-83A1-F6EECF244321}">
                <p14:modId xmlns:p14="http://schemas.microsoft.com/office/powerpoint/2010/main" val="759681734"/>
              </p:ext>
            </p:extLst>
          </p:nvPr>
        </p:nvGraphicFramePr>
        <p:xfrm>
          <a:off x="275400" y="158040"/>
          <a:ext cx="1149192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84" name="Picture 3" descr=""/>
          <p:cNvPicPr/>
          <p:nvPr/>
        </p:nvPicPr>
        <p:blipFill>
          <a:blip r:embed="rId6"/>
          <a:stretch/>
        </p:blipFill>
        <p:spPr>
          <a:xfrm>
            <a:off x="450000" y="2058840"/>
            <a:ext cx="10303920" cy="4662000"/>
          </a:xfrm>
          <a:prstGeom prst="rect">
            <a:avLst/>
          </a:prstGeom>
          <a:ln w="0">
            <a:noFill/>
          </a:ln>
        </p:spPr>
      </p:pic>
      <p:sp>
        <p:nvSpPr>
          <p:cNvPr id="85" name="TextBox 12"/>
          <p:cNvSpPr/>
          <p:nvPr/>
        </p:nvSpPr>
        <p:spPr>
          <a:xfrm>
            <a:off x="265320" y="1076040"/>
            <a:ext cx="11077920" cy="9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Overall, there is cushion for BB bond to pull back to par even for bearish case (for example CDR worsen from here and severity goes higher)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Different implication on shelf --&gt; CPS, GCAR preferable. Carvana (neutral. Corporate and headline / liquidity risk)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Seasoned 2021 good bonds even 200-300 bps tighter (way much cushion)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Severity not a big needle mover here</a:t>
            </a:r>
            <a:endParaRPr b="0" lang="en-US" sz="1100" spc="-1" strike="noStrike">
              <a:latin typeface="Arial"/>
            </a:endParaRPr>
          </a:p>
        </p:txBody>
      </p:sp>
      <p:graphicFrame>
        <p:nvGraphicFramePr>
          <p:cNvPr id="15" name="Diagram15"/>
          <p:cNvGraphicFramePr/>
          <p:nvPr>
            <p:extLst>
              <p:ext uri="{D42A27DB-BD31-4B8C-83A1-F6EECF244321}">
                <p14:modId xmlns:p14="http://schemas.microsoft.com/office/powerpoint/2010/main" val="2623085664"/>
              </p:ext>
            </p:extLst>
          </p:nvPr>
        </p:nvGraphicFramePr>
        <p:xfrm>
          <a:off x="265320" y="552960"/>
          <a:ext cx="11339640" cy="30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6" name="TextBox 9"/>
          <p:cNvSpPr/>
          <p:nvPr/>
        </p:nvSpPr>
        <p:spPr>
          <a:xfrm>
            <a:off x="265320" y="865080"/>
            <a:ext cx="46861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Subprime Auto Sub IG Opportunity Set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9586</TotalTime>
  <Application>LibreOffice/7.3.7.2$Linux_X86_64 LibreOffice_project/30$Build-2</Application>
  <AppVersion>15.0000</AppVersion>
  <Words>2115</Words>
  <Paragraphs>299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2022-09-22T17:55:05Z</dcterms:created>
  <dc:creator>Hong FAN</dc:creator>
  <dc:description/>
  <dc:language>en-US</dc:language>
  <cp:lastModifiedBy/>
  <cp:lastPrinted>2023-02-15T21:28:44Z</cp:lastPrinted>
  <dcterms:modified xsi:type="dcterms:W3CDTF">2023-09-24T21:27:36Z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