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60" r:id="rId3"/>
    <p:sldId id="292" r:id="rId4"/>
    <p:sldId id="295" r:id="rId5"/>
    <p:sldId id="257" r:id="rId6"/>
    <p:sldId id="265" r:id="rId7"/>
    <p:sldId id="264" r:id="rId8"/>
    <p:sldId id="266" r:id="rId9"/>
    <p:sldId id="267" r:id="rId10"/>
    <p:sldId id="268" r:id="rId11"/>
    <p:sldId id="297" r:id="rId12"/>
    <p:sldId id="269" r:id="rId13"/>
    <p:sldId id="294" r:id="rId14"/>
    <p:sldId id="324" r:id="rId15"/>
    <p:sldId id="275" r:id="rId16"/>
    <p:sldId id="325" r:id="rId17"/>
    <p:sldId id="327" r:id="rId18"/>
    <p:sldId id="328" r:id="rId19"/>
    <p:sldId id="329" r:id="rId20"/>
    <p:sldId id="326" r:id="rId21"/>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82" autoAdjust="0"/>
    <p:restoredTop sz="77595" autoAdjust="0"/>
  </p:normalViewPr>
  <p:slideViewPr>
    <p:cSldViewPr snapToGrid="0">
      <p:cViewPr varScale="1">
        <p:scale>
          <a:sx n="86" d="100"/>
          <a:sy n="86" d="100"/>
        </p:scale>
        <p:origin x="124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F45FB-75A5-47E5-A5D3-1A5C5DE59649}" type="datetimeFigureOut">
              <a:rPr lang="en-DK" smtClean="0"/>
              <a:t>16/04/2024</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350EB8-289E-4AF2-ACDE-017917B3BA66}" type="slidenum">
              <a:rPr lang="en-DK" smtClean="0"/>
              <a:t>‹#›</a:t>
            </a:fld>
            <a:endParaRPr lang="en-DK"/>
          </a:p>
        </p:txBody>
      </p:sp>
    </p:spTree>
    <p:extLst>
      <p:ext uri="{BB962C8B-B14F-4D97-AF65-F5344CB8AC3E}">
        <p14:creationId xmlns:p14="http://schemas.microsoft.com/office/powerpoint/2010/main" val="40918496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Blank</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a:t>
            </a:fld>
            <a:endParaRPr lang="en-DK"/>
          </a:p>
        </p:txBody>
      </p:sp>
    </p:spTree>
    <p:extLst>
      <p:ext uri="{BB962C8B-B14F-4D97-AF65-F5344CB8AC3E}">
        <p14:creationId xmlns:p14="http://schemas.microsoft.com/office/powerpoint/2010/main" val="4099004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Cue1</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10</a:t>
            </a:fld>
            <a:endParaRPr lang="en-DK"/>
          </a:p>
        </p:txBody>
      </p:sp>
    </p:spTree>
    <p:extLst>
      <p:ext uri="{BB962C8B-B14F-4D97-AF65-F5344CB8AC3E}">
        <p14:creationId xmlns:p14="http://schemas.microsoft.com/office/powerpoint/2010/main" val="25385750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i="1" dirty="0">
                <a:latin typeface="Outfit" pitchFamily="2" charset="0"/>
              </a:rPr>
              <a:t>BOUT 1 – ROUND 1 </a:t>
            </a:r>
            <a:r>
              <a:rPr lang="en-GB" sz="1200" dirty="0">
                <a:latin typeface="Outfit" pitchFamily="2" charset="0"/>
              </a:rPr>
              <a:t>– </a:t>
            </a:r>
            <a:r>
              <a:rPr lang="en-GB" sz="1200" i="1" dirty="0">
                <a:latin typeface="Outfit" pitchFamily="2" charset="0"/>
              </a:rPr>
              <a:t>please do not include this title in the main programme</a:t>
            </a:r>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11</a:t>
            </a:fld>
            <a:endParaRPr lang="en-DK"/>
          </a:p>
        </p:txBody>
      </p:sp>
    </p:spTree>
    <p:extLst>
      <p:ext uri="{BB962C8B-B14F-4D97-AF65-F5344CB8AC3E}">
        <p14:creationId xmlns:p14="http://schemas.microsoft.com/office/powerpoint/2010/main" val="901797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12</a:t>
            </a:fld>
            <a:endParaRPr lang="en-DK"/>
          </a:p>
        </p:txBody>
      </p:sp>
    </p:spTree>
    <p:extLst>
      <p:ext uri="{BB962C8B-B14F-4D97-AF65-F5344CB8AC3E}">
        <p14:creationId xmlns:p14="http://schemas.microsoft.com/office/powerpoint/2010/main" val="2157017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TEMPLATE</a:t>
            </a:r>
            <a:endParaRPr lang="en-DK" dirty="0"/>
          </a:p>
        </p:txBody>
      </p:sp>
      <p:sp>
        <p:nvSpPr>
          <p:cNvPr id="4" name="Slide Number Placeholder 3"/>
          <p:cNvSpPr>
            <a:spLocks noGrp="1"/>
          </p:cNvSpPr>
          <p:nvPr>
            <p:ph type="sldNum" sz="quarter" idx="5"/>
          </p:nvPr>
        </p:nvSpPr>
        <p:spPr/>
        <p:txBody>
          <a:bodyPr/>
          <a:lstStyle/>
          <a:p>
            <a:fld id="{697AE1E4-EE64-4327-819E-39F552C8B9A6}" type="slidenum">
              <a:rPr lang="en-DK" smtClean="0"/>
              <a:t>15</a:t>
            </a:fld>
            <a:endParaRPr lang="en-DK"/>
          </a:p>
        </p:txBody>
      </p:sp>
    </p:spTree>
    <p:extLst>
      <p:ext uri="{BB962C8B-B14F-4D97-AF65-F5344CB8AC3E}">
        <p14:creationId xmlns:p14="http://schemas.microsoft.com/office/powerpoint/2010/main" val="7535299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TEMPLATE</a:t>
            </a:r>
            <a:endParaRPr lang="en-DK" dirty="0"/>
          </a:p>
        </p:txBody>
      </p:sp>
      <p:sp>
        <p:nvSpPr>
          <p:cNvPr id="4" name="Slide Number Placeholder 3"/>
          <p:cNvSpPr>
            <a:spLocks noGrp="1"/>
          </p:cNvSpPr>
          <p:nvPr>
            <p:ph type="sldNum" sz="quarter" idx="5"/>
          </p:nvPr>
        </p:nvSpPr>
        <p:spPr/>
        <p:txBody>
          <a:bodyPr/>
          <a:lstStyle/>
          <a:p>
            <a:fld id="{697AE1E4-EE64-4327-819E-39F552C8B9A6}" type="slidenum">
              <a:rPr lang="en-DK" smtClean="0"/>
              <a:t>16</a:t>
            </a:fld>
            <a:endParaRPr lang="en-DK"/>
          </a:p>
        </p:txBody>
      </p:sp>
    </p:spTree>
    <p:extLst>
      <p:ext uri="{BB962C8B-B14F-4D97-AF65-F5344CB8AC3E}">
        <p14:creationId xmlns:p14="http://schemas.microsoft.com/office/powerpoint/2010/main" val="36994257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err="1">
                <a:latin typeface="Outfit" pitchFamily="2" charset="0"/>
                <a:ea typeface="Calibri" panose="020F0502020204030204" pitchFamily="34" charset="0"/>
                <a:cs typeface="Times New Roman" panose="02020603050405020304" pitchFamily="18" charset="0"/>
              </a:rPr>
              <a:t>QuestionnaireInstruction</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2</a:t>
            </a:fld>
            <a:endParaRPr lang="en-DK"/>
          </a:p>
        </p:txBody>
      </p:sp>
    </p:spTree>
    <p:extLst>
      <p:ext uri="{BB962C8B-B14F-4D97-AF65-F5344CB8AC3E}">
        <p14:creationId xmlns:p14="http://schemas.microsoft.com/office/powerpoint/2010/main" val="1402720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MVCInstruction</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3</a:t>
            </a:fld>
            <a:endParaRPr lang="en-DK"/>
          </a:p>
        </p:txBody>
      </p:sp>
    </p:spTree>
    <p:extLst>
      <p:ext uri="{BB962C8B-B14F-4D97-AF65-F5344CB8AC3E}">
        <p14:creationId xmlns:p14="http://schemas.microsoft.com/office/powerpoint/2010/main" val="368148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PainEffortInstruction01</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4</a:t>
            </a:fld>
            <a:endParaRPr lang="en-DK"/>
          </a:p>
        </p:txBody>
      </p:sp>
    </p:spTree>
    <p:extLst>
      <p:ext uri="{BB962C8B-B14F-4D97-AF65-F5344CB8AC3E}">
        <p14:creationId xmlns:p14="http://schemas.microsoft.com/office/powerpoint/2010/main" val="13843242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PainEffortInstruction02</a:t>
            </a:r>
            <a:endParaRPr lang="en-DK" dirty="0"/>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5</a:t>
            </a:fld>
            <a:endParaRPr lang="en-DK"/>
          </a:p>
        </p:txBody>
      </p:sp>
    </p:spTree>
    <p:extLst>
      <p:ext uri="{BB962C8B-B14F-4D97-AF65-F5344CB8AC3E}">
        <p14:creationId xmlns:p14="http://schemas.microsoft.com/office/powerpoint/2010/main" val="31810056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PainEffortInstruction03</a:t>
            </a:r>
            <a:endParaRPr lang="en-DK" dirty="0"/>
          </a:p>
          <a:p>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6</a:t>
            </a:fld>
            <a:endParaRPr lang="en-DK"/>
          </a:p>
        </p:txBody>
      </p:sp>
    </p:spTree>
    <p:extLst>
      <p:ext uri="{BB962C8B-B14F-4D97-AF65-F5344CB8AC3E}">
        <p14:creationId xmlns:p14="http://schemas.microsoft.com/office/powerpoint/2010/main" val="111562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Ready</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7</a:t>
            </a:fld>
            <a:endParaRPr lang="en-DK"/>
          </a:p>
        </p:txBody>
      </p:sp>
    </p:spTree>
    <p:extLst>
      <p:ext uri="{BB962C8B-B14F-4D97-AF65-F5344CB8AC3E}">
        <p14:creationId xmlns:p14="http://schemas.microsoft.com/office/powerpoint/2010/main" val="379163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CUE3</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8</a:t>
            </a:fld>
            <a:endParaRPr lang="en-DK"/>
          </a:p>
        </p:txBody>
      </p:sp>
    </p:spTree>
    <p:extLst>
      <p:ext uri="{BB962C8B-B14F-4D97-AF65-F5344CB8AC3E}">
        <p14:creationId xmlns:p14="http://schemas.microsoft.com/office/powerpoint/2010/main" val="8305418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CUE2</a:t>
            </a:r>
            <a:endParaRPr lang="en-DK" dirty="0"/>
          </a:p>
        </p:txBody>
      </p:sp>
      <p:sp>
        <p:nvSpPr>
          <p:cNvPr id="4" name="Slide Number Placeholder 3"/>
          <p:cNvSpPr>
            <a:spLocks noGrp="1"/>
          </p:cNvSpPr>
          <p:nvPr>
            <p:ph type="sldNum" sz="quarter" idx="5"/>
          </p:nvPr>
        </p:nvSpPr>
        <p:spPr/>
        <p:txBody>
          <a:bodyPr/>
          <a:lstStyle/>
          <a:p>
            <a:fld id="{D2350EB8-289E-4AF2-ACDE-017917B3BA66}" type="slidenum">
              <a:rPr lang="en-DK" smtClean="0"/>
              <a:t>9</a:t>
            </a:fld>
            <a:endParaRPr lang="en-DK"/>
          </a:p>
        </p:txBody>
      </p:sp>
    </p:spTree>
    <p:extLst>
      <p:ext uri="{BB962C8B-B14F-4D97-AF65-F5344CB8AC3E}">
        <p14:creationId xmlns:p14="http://schemas.microsoft.com/office/powerpoint/2010/main" val="3544020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281062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1C714F-2CC0-963F-3AAD-D6DCE352C2C5}"/>
              </a:ext>
            </a:extLst>
          </p:cNvPr>
          <p:cNvSpPr/>
          <p:nvPr userDrawn="1"/>
        </p:nvSpPr>
        <p:spPr>
          <a:xfrm>
            <a:off x="11686032" y="150312"/>
            <a:ext cx="382795" cy="34346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DK"/>
          </a:p>
        </p:txBody>
      </p:sp>
    </p:spTree>
    <p:extLst>
      <p:ext uri="{BB962C8B-B14F-4D97-AF65-F5344CB8AC3E}">
        <p14:creationId xmlns:p14="http://schemas.microsoft.com/office/powerpoint/2010/main" val="3897079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1DBFF-952C-2EA8-9061-C8D5EDF24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788803D-731B-1C2A-980D-48DE714AFB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2A7B290-378C-4D77-A24D-836AB498C49A}"/>
              </a:ext>
            </a:extLst>
          </p:cNvPr>
          <p:cNvSpPr>
            <a:spLocks noGrp="1"/>
          </p:cNvSpPr>
          <p:nvPr>
            <p:ph type="dt" sz="half" idx="10"/>
          </p:nvPr>
        </p:nvSpPr>
        <p:spPr/>
        <p:txBody>
          <a:bodyPr/>
          <a:lstStyle/>
          <a:p>
            <a:fld id="{D62FBA41-FAD5-4E12-AD08-A393780C2589}" type="datetimeFigureOut">
              <a:rPr lang="en-GB" smtClean="0"/>
              <a:t>16/04/2024</a:t>
            </a:fld>
            <a:endParaRPr lang="en-GB"/>
          </a:p>
        </p:txBody>
      </p:sp>
      <p:sp>
        <p:nvSpPr>
          <p:cNvPr id="5" name="Footer Placeholder 4">
            <a:extLst>
              <a:ext uri="{FF2B5EF4-FFF2-40B4-BE49-F238E27FC236}">
                <a16:creationId xmlns:a16="http://schemas.microsoft.com/office/drawing/2014/main" id="{06508C47-5CDD-9D90-DDF3-52EE05482A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B147B18-682B-5692-6812-3DE1DBC4823F}"/>
              </a:ext>
            </a:extLst>
          </p:cNvPr>
          <p:cNvSpPr>
            <a:spLocks noGrp="1"/>
          </p:cNvSpPr>
          <p:nvPr>
            <p:ph type="sldNum" sz="quarter" idx="12"/>
          </p:nvPr>
        </p:nvSpPr>
        <p:spPr/>
        <p:txBody>
          <a:bodyPr/>
          <a:lstStyle/>
          <a:p>
            <a:fld id="{CEB25A85-45DC-447C-8F71-8CD2D05A8175}" type="slidenum">
              <a:rPr lang="en-GB" smtClean="0"/>
              <a:t>‹#›</a:t>
            </a:fld>
            <a:endParaRPr lang="en-GB"/>
          </a:p>
        </p:txBody>
      </p:sp>
    </p:spTree>
    <p:extLst>
      <p:ext uri="{BB962C8B-B14F-4D97-AF65-F5344CB8AC3E}">
        <p14:creationId xmlns:p14="http://schemas.microsoft.com/office/powerpoint/2010/main" val="1174486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C4B30-48DD-DED8-9A77-26B017577C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728E4E2-F040-BFBB-1C20-F26DC994E3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CF9E8BF-A976-7D54-E33B-72AF8D749343}"/>
              </a:ext>
            </a:extLst>
          </p:cNvPr>
          <p:cNvSpPr>
            <a:spLocks noGrp="1"/>
          </p:cNvSpPr>
          <p:nvPr>
            <p:ph type="dt" sz="half" idx="10"/>
          </p:nvPr>
        </p:nvSpPr>
        <p:spPr/>
        <p:txBody>
          <a:bodyPr/>
          <a:lstStyle/>
          <a:p>
            <a:fld id="{D62FBA41-FAD5-4E12-AD08-A393780C2589}" type="datetimeFigureOut">
              <a:rPr lang="en-GB" smtClean="0"/>
              <a:t>16/04/2024</a:t>
            </a:fld>
            <a:endParaRPr lang="en-GB"/>
          </a:p>
        </p:txBody>
      </p:sp>
      <p:sp>
        <p:nvSpPr>
          <p:cNvPr id="5" name="Footer Placeholder 4">
            <a:extLst>
              <a:ext uri="{FF2B5EF4-FFF2-40B4-BE49-F238E27FC236}">
                <a16:creationId xmlns:a16="http://schemas.microsoft.com/office/drawing/2014/main" id="{D3393E3D-723D-106C-7DC0-C208A7E70D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362A621-AE04-2396-D228-C4C3A2427D76}"/>
              </a:ext>
            </a:extLst>
          </p:cNvPr>
          <p:cNvSpPr>
            <a:spLocks noGrp="1"/>
          </p:cNvSpPr>
          <p:nvPr>
            <p:ph type="sldNum" sz="quarter" idx="12"/>
          </p:nvPr>
        </p:nvSpPr>
        <p:spPr/>
        <p:txBody>
          <a:bodyPr/>
          <a:lstStyle/>
          <a:p>
            <a:fld id="{CEB25A85-45DC-447C-8F71-8CD2D05A8175}" type="slidenum">
              <a:rPr lang="en-GB" smtClean="0"/>
              <a:t>‹#›</a:t>
            </a:fld>
            <a:endParaRPr lang="en-GB"/>
          </a:p>
        </p:txBody>
      </p:sp>
    </p:spTree>
    <p:extLst>
      <p:ext uri="{BB962C8B-B14F-4D97-AF65-F5344CB8AC3E}">
        <p14:creationId xmlns:p14="http://schemas.microsoft.com/office/powerpoint/2010/main" val="1009754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DBA07E-28E1-2CFE-0799-5C4469E580DC}"/>
              </a:ext>
            </a:extLst>
          </p:cNvPr>
          <p:cNvSpPr>
            <a:spLocks noGrp="1"/>
          </p:cNvSpPr>
          <p:nvPr>
            <p:ph type="dt" sz="half" idx="10"/>
          </p:nvPr>
        </p:nvSpPr>
        <p:spPr/>
        <p:txBody>
          <a:bodyPr/>
          <a:lstStyle/>
          <a:p>
            <a:fld id="{B3C54930-DF73-4683-BEE7-FFCD5ED63EE6}" type="datetimeFigureOut">
              <a:rPr lang="en-DK" smtClean="0"/>
              <a:t>16/04/2024</a:t>
            </a:fld>
            <a:endParaRPr lang="en-DK"/>
          </a:p>
        </p:txBody>
      </p:sp>
      <p:sp>
        <p:nvSpPr>
          <p:cNvPr id="3" name="Footer Placeholder 2">
            <a:extLst>
              <a:ext uri="{FF2B5EF4-FFF2-40B4-BE49-F238E27FC236}">
                <a16:creationId xmlns:a16="http://schemas.microsoft.com/office/drawing/2014/main" id="{AF29C96B-EB5A-26F8-CD62-A07C5F0B3331}"/>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71C411C9-CCC9-5CF4-DB8A-FBF5D285C9D2}"/>
              </a:ext>
            </a:extLst>
          </p:cNvPr>
          <p:cNvSpPr>
            <a:spLocks noGrp="1"/>
          </p:cNvSpPr>
          <p:nvPr>
            <p:ph type="sldNum" sz="quarter" idx="12"/>
          </p:nvPr>
        </p:nvSpPr>
        <p:spPr/>
        <p:txBody>
          <a:bodyPr/>
          <a:lstStyle/>
          <a:p>
            <a:fld id="{9BCAE3F1-9A82-4A47-A026-1CA531AF1657}" type="slidenum">
              <a:rPr lang="en-DK" smtClean="0"/>
              <a:t>‹#›</a:t>
            </a:fld>
            <a:endParaRPr lang="en-DK"/>
          </a:p>
        </p:txBody>
      </p:sp>
    </p:spTree>
    <p:extLst>
      <p:ext uri="{BB962C8B-B14F-4D97-AF65-F5344CB8AC3E}">
        <p14:creationId xmlns:p14="http://schemas.microsoft.com/office/powerpoint/2010/main" val="19757051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231534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20615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1</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89302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ruler with text on it&#10;&#10;Description automatically generated">
            <a:extLst>
              <a:ext uri="{FF2B5EF4-FFF2-40B4-BE49-F238E27FC236}">
                <a16:creationId xmlns:a16="http://schemas.microsoft.com/office/drawing/2014/main" id="{DD924A78-F193-4233-59FB-CE9E40A3B7E2}"/>
              </a:ext>
            </a:extLst>
          </p:cNvPr>
          <p:cNvPicPr>
            <a:picLocks noChangeAspect="1"/>
          </p:cNvPicPr>
          <p:nvPr/>
        </p:nvPicPr>
        <p:blipFill rotWithShape="1">
          <a:blip r:embed="rId3">
            <a:extLst>
              <a:ext uri="{28A0092B-C50C-407E-A947-70E740481C1C}">
                <a14:useLocalDpi xmlns:a14="http://schemas.microsoft.com/office/drawing/2010/main" val="0"/>
              </a:ext>
            </a:extLst>
          </a:blip>
          <a:srcRect r="17752" b="8917"/>
          <a:stretch/>
        </p:blipFill>
        <p:spPr>
          <a:xfrm>
            <a:off x="3640508" y="256374"/>
            <a:ext cx="4961784" cy="6414150"/>
          </a:xfrm>
          <a:prstGeom prst="rect">
            <a:avLst/>
          </a:prstGeom>
        </p:spPr>
      </p:pic>
    </p:spTree>
    <p:extLst>
      <p:ext uri="{BB962C8B-B14F-4D97-AF65-F5344CB8AC3E}">
        <p14:creationId xmlns:p14="http://schemas.microsoft.com/office/powerpoint/2010/main" val="892679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A74FF2-BBFC-0A4B-700B-E1E583041A3A}"/>
              </a:ext>
            </a:extLst>
          </p:cNvPr>
          <p:cNvSpPr txBox="1"/>
          <p:nvPr/>
        </p:nvSpPr>
        <p:spPr>
          <a:xfrm>
            <a:off x="188007" y="2241399"/>
            <a:ext cx="11815986" cy="2375202"/>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You will be asked to complete another maximal voluntary contraction.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listen to the researcher’s instruction.</a:t>
            </a:r>
          </a:p>
        </p:txBody>
      </p:sp>
    </p:spTree>
    <p:extLst>
      <p:ext uri="{BB962C8B-B14F-4D97-AF65-F5344CB8AC3E}">
        <p14:creationId xmlns:p14="http://schemas.microsoft.com/office/powerpoint/2010/main" val="17449371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966309-C297-884E-42DC-C17FEB7D9D5C}"/>
              </a:ext>
            </a:extLst>
          </p:cNvPr>
          <p:cNvSpPr txBox="1"/>
          <p:nvPr/>
        </p:nvSpPr>
        <p:spPr>
          <a:xfrm>
            <a:off x="188007" y="2179812"/>
            <a:ext cx="11815986" cy="2498376"/>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2-MIN</a:t>
            </a:r>
          </a:p>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REST</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27277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latin typeface="Outfit" pitchFamily="2" charset="0"/>
                <a:ea typeface="Calibri" panose="020F0502020204030204" pitchFamily="34" charset="0"/>
                <a:cs typeface="Times New Roman" panose="02020603050405020304" pitchFamily="18" charset="0"/>
              </a:rPr>
              <a:t>COMPLETE</a:t>
            </a:r>
            <a:endParaRPr lang="en-GB" sz="7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42196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21DFC-0093-58FC-991B-6EFEE2E8F7BB}"/>
              </a:ext>
            </a:extLst>
          </p:cNvPr>
          <p:cNvSpPr txBox="1"/>
          <p:nvPr/>
        </p:nvSpPr>
        <p:spPr>
          <a:xfrm>
            <a:off x="3156251" y="1082371"/>
            <a:ext cx="6085256" cy="646331"/>
          </a:xfrm>
          <a:prstGeom prst="rect">
            <a:avLst/>
          </a:prstGeom>
          <a:noFill/>
        </p:spPr>
        <p:txBody>
          <a:bodyPr wrap="none" rtlCol="0">
            <a:spAutoFit/>
          </a:bodyPr>
          <a:lstStyle/>
          <a:p>
            <a:r>
              <a:rPr lang="en-GB" sz="3600" dirty="0"/>
              <a:t>RATE PAIN IN YOUR RIGHT ARM</a:t>
            </a:r>
            <a:endParaRPr lang="en-DK" sz="3600" dirty="0"/>
          </a:p>
        </p:txBody>
      </p:sp>
      <p:pic>
        <p:nvPicPr>
          <p:cNvPr id="1026" name="Picture 2" descr="Hero Image">
            <a:extLst>
              <a:ext uri="{FF2B5EF4-FFF2-40B4-BE49-F238E27FC236}">
                <a16:creationId xmlns:a16="http://schemas.microsoft.com/office/drawing/2014/main" id="{E506F762-4510-E09B-6AB0-CAD1D6CD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5949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1433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921DFC-0093-58FC-991B-6EFEE2E8F7BB}"/>
              </a:ext>
            </a:extLst>
          </p:cNvPr>
          <p:cNvSpPr txBox="1"/>
          <p:nvPr/>
        </p:nvSpPr>
        <p:spPr>
          <a:xfrm>
            <a:off x="3313347" y="1082371"/>
            <a:ext cx="5771067" cy="646331"/>
          </a:xfrm>
          <a:prstGeom prst="rect">
            <a:avLst/>
          </a:prstGeom>
          <a:noFill/>
        </p:spPr>
        <p:txBody>
          <a:bodyPr wrap="none" rtlCol="0">
            <a:spAutoFit/>
          </a:bodyPr>
          <a:lstStyle/>
          <a:p>
            <a:r>
              <a:rPr lang="en-GB" sz="3600" dirty="0"/>
              <a:t>RATE PAIN IN YOUR LEFT ARM</a:t>
            </a:r>
            <a:endParaRPr lang="en-DK" sz="3600" dirty="0"/>
          </a:p>
        </p:txBody>
      </p:sp>
      <p:pic>
        <p:nvPicPr>
          <p:cNvPr id="1026" name="Picture 2" descr="Hero Image">
            <a:extLst>
              <a:ext uri="{FF2B5EF4-FFF2-40B4-BE49-F238E27FC236}">
                <a16:creationId xmlns:a16="http://schemas.microsoft.com/office/drawing/2014/main" id="{E506F762-4510-E09B-6AB0-CAD1D6CD47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499" y="2594963"/>
            <a:ext cx="57150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800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E0FB6F-B853-8BF7-91A4-A325BA44EE39}"/>
              </a:ext>
            </a:extLst>
          </p:cNvPr>
          <p:cNvSpPr txBox="1"/>
          <p:nvPr/>
        </p:nvSpPr>
        <p:spPr>
          <a:xfrm>
            <a:off x="944137" y="586331"/>
            <a:ext cx="10303726" cy="5685339"/>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000" kern="100" dirty="0">
                <a:effectLst/>
                <a:latin typeface="Calibri" panose="020F0502020204030204" pitchFamily="34" charset="0"/>
                <a:ea typeface="Times New Roman" panose="02020603050405020304" pitchFamily="18" charset="0"/>
                <a:cs typeface="Times New Roman" panose="02020603050405020304" pitchFamily="18" charset="0"/>
              </a:rPr>
              <a:t>Non-Dominant Arm</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non-dominant arm will gradually increase. I would like you to rate the pressure sensation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6515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7C46C3-5C11-F943-839F-1EF59DDC5E92}"/>
              </a:ext>
            </a:extLst>
          </p:cNvPr>
          <p:cNvSpPr txBox="1"/>
          <p:nvPr/>
        </p:nvSpPr>
        <p:spPr>
          <a:xfrm>
            <a:off x="827049" y="847973"/>
            <a:ext cx="10537903" cy="5162054"/>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4000" kern="100" dirty="0">
                <a:effectLst/>
                <a:latin typeface="Calibri" panose="020F0502020204030204" pitchFamily="34" charset="0"/>
                <a:ea typeface="Times New Roman" panose="02020603050405020304" pitchFamily="18" charset="0"/>
                <a:cs typeface="Times New Roman" panose="02020603050405020304" pitchFamily="18" charset="0"/>
              </a:rPr>
              <a:t>Dominant Arm</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arm will gradually increase. I would like you to rate the pressure sensation with the scale in your hand. Please rate this pressure sensation in the same way as before.</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0321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BDFCFA-BD2B-A39B-FD0C-8A1E00A682A0}"/>
              </a:ext>
            </a:extLst>
          </p:cNvPr>
          <p:cNvSpPr txBox="1"/>
          <p:nvPr/>
        </p:nvSpPr>
        <p:spPr>
          <a:xfrm>
            <a:off x="938561" y="391887"/>
            <a:ext cx="10314878" cy="607422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Temporal Summation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the subject</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pressure squeezes one after another. For each squeeze rate the pressure sensation as quickly as possible with the rating scale in your hand. After you rated the sensation just leave the slider where it is until you feel the next squeeze. The squeezes comes fast and there is no right or wrong answer, just provide your immediate rating of the sensation as fast as possible.</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482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A5090-1582-FE74-236C-E3B8D00E673C}"/>
              </a:ext>
            </a:extLst>
          </p:cNvPr>
          <p:cNvSpPr txBox="1"/>
          <p:nvPr/>
        </p:nvSpPr>
        <p:spPr>
          <a:xfrm>
            <a:off x="188007" y="2504868"/>
            <a:ext cx="11815986" cy="1848263"/>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complete the following Questionnaires for</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Motivation | Boredom | Fatigue</a:t>
            </a:r>
            <a:endParaRPr lang="en-GB" sz="3200" dirty="0">
              <a:effectLst/>
              <a:latin typeface="Outfit"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46844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D078ED-685B-CB8D-9C65-688C67FBE129}"/>
              </a:ext>
            </a:extLst>
          </p:cNvPr>
          <p:cNvSpPr txBox="1"/>
          <p:nvPr/>
        </p:nvSpPr>
        <p:spPr>
          <a:xfrm>
            <a:off x="916259" y="526461"/>
            <a:ext cx="10359482" cy="5385129"/>
          </a:xfrm>
          <a:prstGeom prst="rect">
            <a:avLst/>
          </a:prstGeom>
          <a:noFill/>
        </p:spPr>
        <p:txBody>
          <a:bodyPr wrap="square">
            <a:spAutoFit/>
          </a:bodyPr>
          <a:lstStyle/>
          <a:p>
            <a:pPr algn="ctr">
              <a:lnSpc>
                <a:spcPct val="107000"/>
              </a:lnSpc>
              <a:spcAft>
                <a:spcPts val="800"/>
              </a:spcAft>
            </a:pPr>
            <a:r>
              <a:rPr lang="en-GB" sz="40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2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Instructions to the subject</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feel an intense painful pressure squeeze on your dominant arm while the pressure on the cuff on your non-dominant leg will gradually increase. I would like you to rate the pain you feel on the non-dominant arm only with the scale in your hand. The scale goes from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28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28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2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8756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EFA5090-1582-FE74-236C-E3B8D00E673C}"/>
              </a:ext>
            </a:extLst>
          </p:cNvPr>
          <p:cNvSpPr txBox="1"/>
          <p:nvPr/>
        </p:nvSpPr>
        <p:spPr>
          <a:xfrm>
            <a:off x="188007" y="718867"/>
            <a:ext cx="11815986" cy="5420266"/>
          </a:xfrm>
          <a:prstGeom prst="rect">
            <a:avLst/>
          </a:prstGeom>
          <a:noFill/>
        </p:spPr>
        <p:txBody>
          <a:bodyPr wrap="square" rtlCol="0">
            <a:spAutoFit/>
          </a:bodyPr>
          <a:lstStyle/>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Before the trial you will be asked to complete a maximal voluntary contraction.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The researcher will give an instruction here for you to squeeze the handgrip as hard as you can for 3 seconds. </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latin typeface="Outfit" pitchFamily="2" charset="0"/>
                <a:ea typeface="Calibri" panose="020F0502020204030204" pitchFamily="34" charset="0"/>
                <a:cs typeface="Times New Roman" panose="02020603050405020304" pitchFamily="18" charset="0"/>
              </a:rPr>
              <a:t>Please keep your body still during this maximal contraction.</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Are you ready?</a:t>
            </a:r>
          </a:p>
        </p:txBody>
      </p:sp>
    </p:spTree>
    <p:extLst>
      <p:ext uri="{BB962C8B-B14F-4D97-AF65-F5344CB8AC3E}">
        <p14:creationId xmlns:p14="http://schemas.microsoft.com/office/powerpoint/2010/main" val="1737183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E898E-1350-14EC-8166-0A8A7E629A8E}"/>
              </a:ext>
            </a:extLst>
          </p:cNvPr>
          <p:cNvSpPr txBox="1"/>
          <p:nvPr/>
        </p:nvSpPr>
        <p:spPr>
          <a:xfrm>
            <a:off x="478564" y="920621"/>
            <a:ext cx="11234872" cy="5016758"/>
          </a:xfrm>
          <a:prstGeom prst="rect">
            <a:avLst/>
          </a:prstGeom>
          <a:noFill/>
        </p:spPr>
        <p:txBody>
          <a:bodyPr wrap="square" rtlCol="0">
            <a:spAutoFit/>
          </a:bodyPr>
          <a:lstStyle/>
          <a:p>
            <a:pPr algn="ctr"/>
            <a:r>
              <a:rPr lang="en-GB" sz="3200" dirty="0">
                <a:effectLst/>
                <a:latin typeface="Outfit" pitchFamily="2" charset="0"/>
                <a:ea typeface="Calibri" panose="020F0502020204030204" pitchFamily="34" charset="0"/>
                <a:cs typeface="Times New Roman" panose="02020603050405020304" pitchFamily="18" charset="0"/>
              </a:rPr>
              <a:t>You are now about to commence the main task.</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latin typeface="Outfit" pitchFamily="2" charset="0"/>
                <a:ea typeface="Calibri" panose="020F0502020204030204" pitchFamily="34" charset="0"/>
                <a:cs typeface="Times New Roman" panose="02020603050405020304" pitchFamily="18" charset="0"/>
              </a:rPr>
              <a:t>During this, y</a:t>
            </a:r>
            <a:r>
              <a:rPr lang="en-GB" sz="3200" dirty="0">
                <a:effectLst/>
                <a:latin typeface="Outfit" pitchFamily="2" charset="0"/>
                <a:ea typeface="Calibri" panose="020F0502020204030204" pitchFamily="34" charset="0"/>
                <a:cs typeface="Times New Roman" panose="02020603050405020304" pitchFamily="18" charset="0"/>
              </a:rPr>
              <a:t>ou will be asked to intermittently squeeze the handgrip at a fixed perceived effort of 50 - ‘hard/heavy’. </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effectLst/>
                <a:latin typeface="Outfit" pitchFamily="2" charset="0"/>
                <a:ea typeface="Calibri" panose="020F0502020204030204" pitchFamily="34" charset="0"/>
                <a:cs typeface="Times New Roman" panose="02020603050405020304" pitchFamily="18" charset="0"/>
              </a:rPr>
              <a:t>The scale to calibrate your effort will be presented on the screen throughout the fixed perceived effort task. </a:t>
            </a:r>
          </a:p>
          <a:p>
            <a:pPr algn="ctr"/>
            <a:endParaRPr lang="en-GB" sz="3200" dirty="0">
              <a:latin typeface="Outfit" pitchFamily="2" charset="0"/>
              <a:ea typeface="Calibri" panose="020F0502020204030204" pitchFamily="34" charset="0"/>
              <a:cs typeface="Times New Roman" panose="02020603050405020304" pitchFamily="18" charset="0"/>
            </a:endParaRPr>
          </a:p>
          <a:p>
            <a:pPr algn="ctr"/>
            <a:r>
              <a:rPr lang="en-GB" sz="3200" dirty="0">
                <a:effectLst/>
                <a:latin typeface="Outfit" pitchFamily="2" charset="0"/>
                <a:ea typeface="Calibri" panose="020F0502020204030204" pitchFamily="34" charset="0"/>
                <a:cs typeface="Times New Roman" panose="02020603050405020304" pitchFamily="18" charset="0"/>
              </a:rPr>
              <a:t>Every contraction must be performed at this level of your perceived effort.</a:t>
            </a:r>
          </a:p>
        </p:txBody>
      </p:sp>
    </p:spTree>
    <p:extLst>
      <p:ext uri="{BB962C8B-B14F-4D97-AF65-F5344CB8AC3E}">
        <p14:creationId xmlns:p14="http://schemas.microsoft.com/office/powerpoint/2010/main" val="218910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BE898E-1350-14EC-8166-0A8A7E629A8E}"/>
              </a:ext>
            </a:extLst>
          </p:cNvPr>
          <p:cNvSpPr txBox="1"/>
          <p:nvPr/>
        </p:nvSpPr>
        <p:spPr>
          <a:xfrm>
            <a:off x="273465" y="667570"/>
            <a:ext cx="11645070" cy="5625451"/>
          </a:xfrm>
          <a:prstGeom prst="rect">
            <a:avLst/>
          </a:prstGeom>
          <a:noFill/>
        </p:spPr>
        <p:txBody>
          <a:bodyPr wrap="square" rtlCol="0">
            <a:spAutoFit/>
          </a:bodyPr>
          <a:lstStyle/>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You will be given a countdown of 3 – 2 – 1, then hear “GO”</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The audio instruction </a:t>
            </a:r>
            <a:r>
              <a:rPr lang="en-GB" sz="3200" dirty="0">
                <a:latin typeface="Outfit" pitchFamily="2" charset="0"/>
                <a:ea typeface="Calibri" panose="020F0502020204030204" pitchFamily="34" charset="0"/>
                <a:cs typeface="Times New Roman" panose="02020603050405020304" pitchFamily="18" charset="0"/>
              </a:rPr>
              <a:t>“</a:t>
            </a:r>
            <a:r>
              <a:rPr lang="en-GB" sz="3200" dirty="0">
                <a:effectLst/>
                <a:latin typeface="Outfit" pitchFamily="2" charset="0"/>
                <a:ea typeface="Calibri" panose="020F0502020204030204" pitchFamily="34" charset="0"/>
                <a:cs typeface="Times New Roman" panose="02020603050405020304" pitchFamily="18" charset="0"/>
              </a:rPr>
              <a:t>GO” is your prompt to contract/squeeze. </a:t>
            </a: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The audio instruction “STOP</a:t>
            </a:r>
            <a:r>
              <a:rPr lang="en-GB" sz="3200" dirty="0">
                <a:latin typeface="Outfit" pitchFamily="2" charset="0"/>
                <a:ea typeface="Calibri" panose="020F0502020204030204" pitchFamily="34" charset="0"/>
                <a:cs typeface="Times New Roman" panose="02020603050405020304" pitchFamily="18" charset="0"/>
              </a:rPr>
              <a:t>”</a:t>
            </a:r>
            <a:r>
              <a:rPr lang="en-GB" sz="3200" dirty="0">
                <a:effectLst/>
                <a:latin typeface="Outfit" pitchFamily="2" charset="0"/>
                <a:ea typeface="Calibri" panose="020F0502020204030204" pitchFamily="34" charset="0"/>
                <a:cs typeface="Times New Roman" panose="02020603050405020304" pitchFamily="18" charset="0"/>
              </a:rPr>
              <a:t> is your prompt to relax.</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Each contraction/squeeze will be for 3 seconds. </a:t>
            </a: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Each relaxation will be for 3 seconds. </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Please adhere to the GO – STOP cues as closely as possible.</a:t>
            </a:r>
          </a:p>
        </p:txBody>
      </p:sp>
    </p:spTree>
    <p:extLst>
      <p:ext uri="{BB962C8B-B14F-4D97-AF65-F5344CB8AC3E}">
        <p14:creationId xmlns:p14="http://schemas.microsoft.com/office/powerpoint/2010/main" val="4191539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F46CD3-9A57-09B2-6C73-70964F71B070}"/>
              </a:ext>
            </a:extLst>
          </p:cNvPr>
          <p:cNvSpPr txBox="1"/>
          <p:nvPr/>
        </p:nvSpPr>
        <p:spPr>
          <a:xfrm>
            <a:off x="188007" y="718867"/>
            <a:ext cx="11815986" cy="5420266"/>
          </a:xfrm>
          <a:prstGeom prst="rect">
            <a:avLst/>
          </a:prstGeom>
          <a:noFill/>
        </p:spPr>
        <p:txBody>
          <a:bodyPr wrap="square" rtlCol="0">
            <a:spAutoFit/>
          </a:bodyPr>
          <a:lstStyle/>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No feedback will be given during the trial.</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After each 5 contractions there will be a short break.</a:t>
            </a:r>
          </a:p>
          <a:p>
            <a:pPr algn="ctr">
              <a:lnSpc>
                <a:spcPct val="107000"/>
              </a:lnSpc>
              <a:spcAft>
                <a:spcPts val="800"/>
              </a:spcAft>
            </a:pPr>
            <a:endParaRPr lang="en-GB" sz="3200" dirty="0">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During this break, the researcher will ask you to provide your pain ratings for each limb on the 0-100 scale.</a:t>
            </a:r>
          </a:p>
          <a:p>
            <a:pPr algn="ctr">
              <a:lnSpc>
                <a:spcPct val="107000"/>
              </a:lnSpc>
              <a:spcAft>
                <a:spcPts val="800"/>
              </a:spcAft>
            </a:pPr>
            <a:endParaRPr lang="en-GB" sz="3200" dirty="0">
              <a:effectLst/>
              <a:latin typeface="Outfit" pitchFamily="2" charset="0"/>
              <a:ea typeface="Calibri" panose="020F0502020204030204" pitchFamily="34" charset="0"/>
              <a:cs typeface="Times New Roman" panose="02020603050405020304" pitchFamily="18" charset="0"/>
            </a:endParaRPr>
          </a:p>
          <a:p>
            <a:pPr algn="ctr">
              <a:lnSpc>
                <a:spcPct val="107000"/>
              </a:lnSpc>
              <a:spcAft>
                <a:spcPts val="800"/>
              </a:spcAft>
            </a:pPr>
            <a:r>
              <a:rPr lang="en-GB" sz="3200" dirty="0">
                <a:effectLst/>
                <a:latin typeface="Outfit" pitchFamily="2" charset="0"/>
                <a:ea typeface="Calibri" panose="020F0502020204030204" pitchFamily="34" charset="0"/>
                <a:cs typeface="Times New Roman" panose="02020603050405020304" pitchFamily="18" charset="0"/>
              </a:rPr>
              <a:t>You must keep your limbs (except the one which is contracting) still during the trial.</a:t>
            </a:r>
          </a:p>
        </p:txBody>
      </p:sp>
    </p:spTree>
    <p:extLst>
      <p:ext uri="{BB962C8B-B14F-4D97-AF65-F5344CB8AC3E}">
        <p14:creationId xmlns:p14="http://schemas.microsoft.com/office/powerpoint/2010/main" val="2367343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38D64D-C7B3-4948-E056-1B69BB82649D}"/>
              </a:ext>
            </a:extLst>
          </p:cNvPr>
          <p:cNvSpPr txBox="1"/>
          <p:nvPr/>
        </p:nvSpPr>
        <p:spPr>
          <a:xfrm>
            <a:off x="188007" y="2823899"/>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Are you ready?</a:t>
            </a:r>
          </a:p>
        </p:txBody>
      </p:sp>
    </p:spTree>
    <p:extLst>
      <p:ext uri="{BB962C8B-B14F-4D97-AF65-F5344CB8AC3E}">
        <p14:creationId xmlns:p14="http://schemas.microsoft.com/office/powerpoint/2010/main" val="273971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DFEEF7-073A-E6D1-BCB4-1C4922F06000}"/>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3</a:t>
            </a:r>
          </a:p>
        </p:txBody>
      </p:sp>
    </p:spTree>
    <p:extLst>
      <p:ext uri="{BB962C8B-B14F-4D97-AF65-F5344CB8AC3E}">
        <p14:creationId xmlns:p14="http://schemas.microsoft.com/office/powerpoint/2010/main" val="101228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71969C8-F054-D532-D81F-1AFC6A777401}"/>
              </a:ext>
            </a:extLst>
          </p:cNvPr>
          <p:cNvSpPr txBox="1"/>
          <p:nvPr/>
        </p:nvSpPr>
        <p:spPr>
          <a:xfrm>
            <a:off x="188007" y="2823898"/>
            <a:ext cx="11815986" cy="1210203"/>
          </a:xfrm>
          <a:prstGeom prst="rect">
            <a:avLst/>
          </a:prstGeom>
          <a:noFill/>
        </p:spPr>
        <p:txBody>
          <a:bodyPr wrap="square" rtlCol="0">
            <a:spAutoFit/>
          </a:bodyPr>
          <a:lstStyle/>
          <a:p>
            <a:pPr algn="ctr">
              <a:lnSpc>
                <a:spcPct val="107000"/>
              </a:lnSpc>
              <a:spcAft>
                <a:spcPts val="800"/>
              </a:spcAft>
            </a:pPr>
            <a:r>
              <a:rPr lang="en-GB" sz="7200" dirty="0">
                <a:effectLst/>
                <a:latin typeface="Outfit" pitchFamily="2" charset="0"/>
                <a:ea typeface="Calibri" panose="020F0502020204030204" pitchFamily="34" charset="0"/>
                <a:cs typeface="Times New Roman" panose="02020603050405020304" pitchFamily="18" charset="0"/>
              </a:rPr>
              <a:t>2</a:t>
            </a:r>
          </a:p>
        </p:txBody>
      </p:sp>
    </p:spTree>
    <p:extLst>
      <p:ext uri="{BB962C8B-B14F-4D97-AF65-F5344CB8AC3E}">
        <p14:creationId xmlns:p14="http://schemas.microsoft.com/office/powerpoint/2010/main" val="2313306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302</TotalTime>
  <Words>717</Words>
  <Application>Microsoft Office PowerPoint</Application>
  <PresentationFormat>Widescreen</PresentationFormat>
  <Paragraphs>92</Paragraphs>
  <Slides>20</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Arial</vt:lpstr>
      <vt:lpstr>Calibri</vt:lpstr>
      <vt:lpstr>Outfit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Kristian Hennings</dc:creator>
  <cp:lastModifiedBy>Kristian Hennings</cp:lastModifiedBy>
  <cp:revision>69</cp:revision>
  <dcterms:created xsi:type="dcterms:W3CDTF">2023-12-12T08:37:02Z</dcterms:created>
  <dcterms:modified xsi:type="dcterms:W3CDTF">2024-04-16T14:47:17Z</dcterms:modified>
</cp:coreProperties>
</file>