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41" autoAdjust="0"/>
  </p:normalViewPr>
  <p:slideViewPr>
    <p:cSldViewPr snapToGrid="0">
      <p:cViewPr varScale="1">
        <p:scale>
          <a:sx n="73" d="100"/>
          <a:sy n="73" d="100"/>
        </p:scale>
        <p:origin x="19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641E-1FEC-4D17-ABE5-FD3DD377A8DB}" type="datetimeFigureOut">
              <a:rPr lang="en-DK" smtClean="0"/>
              <a:t>03/25/2025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487C0-0654-45DF-9D5A-54C128884D5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099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GER_general_instructions</a:t>
            </a: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294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GER_WUSSP</a:t>
            </a: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121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GER_SR(1).</a:t>
            </a: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227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GER_SR(2).</a:t>
            </a: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595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GER_SSP</a:t>
            </a: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9649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GER_TSP</a:t>
            </a: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392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GER_CMP_a</a:t>
            </a: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04826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GER_CMP_b</a:t>
            </a: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528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C33B-DA2F-8AB1-1080-1CB936C2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056AF-7242-C510-15C4-25FF21629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99A3-434D-22D3-3CC0-2314A20C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03/25/2025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CDB7-781B-A499-20EC-D8C3CB55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6BE1-3A5A-9309-8EED-118AD7E4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99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4AAF-9F48-ADA3-7EA3-5625B034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09213-416B-0BCE-C285-03496529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B34F3-AE46-0278-E126-56EFB2CC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03/25/2025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70A4-6C50-783C-005F-CCA8AE46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098E-D245-89FE-3EC1-F28B43A5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312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80021-9DAB-B4D5-54F0-8AC918C93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154B0-D475-2606-D663-6B1502852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E38A-94D9-F759-693F-40CE5855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03/25/2025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D3488-04B7-6C5B-A477-26BBA65F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5D702-913B-784E-8694-797DD09E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334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B384-14AD-921F-ADEF-84C0DC35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0AD9-C649-5DEF-8E54-8D776687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AE7E1-8C0D-C6D7-1027-B001C981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03/25/2025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0ADC-856A-FB1D-B5BD-247C256E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4F8EE-1405-44FB-F28C-D9F0EE65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304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68AB-7B33-354A-F63A-5FF6DE7E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86FA5-5CEC-2DC5-CF40-94A95390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B031-16E9-9819-3DF3-9E6EBCD0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03/25/2025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FF86-A97E-52D1-BE62-4ECE2995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9BA1-7DD9-9B9F-4F1A-CEB53586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8358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D661-0AF4-8980-C27A-944F253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6291-E057-C775-9E62-FD49AAD42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DD211-4075-052F-84B4-ECA17ED4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4527-EFD2-E9F9-556C-58F6C00D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03/25/2025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085DE-78F7-79BA-51E3-44863380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8F3EB-BF65-BC5E-BE25-7617D726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4095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9FFE-C168-4D2B-216F-4B245BD6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2A69-356D-D241-8B4A-0E71EF78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6307B-99F1-3FAC-BE89-E38BEBF25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C126A-29EA-9B19-013F-AF84B521A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1D956-37CA-0017-BDA8-D49E170B3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C68A5-34E5-0FBA-B81C-B97DDD15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03/25/2025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1DB27-DCB2-89F4-4F25-186FE099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C389B-78FD-C6FE-8626-0BB25E8B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790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FCBE-8EF6-6DD9-4186-BE30C812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201EC-F527-09B1-A30D-B971E094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03/25/2025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C4F57-3A5E-D114-51CF-324174ED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E7F80-B1C1-08F0-DB55-BC729EFC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656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D0CDC-A4A7-0C50-6BB0-D8A3512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03/25/2025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AFB20-6A76-9170-592C-AFCB515F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48CF6-A944-C409-6C42-09161300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8594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B5C5-D2BF-D00E-DACE-24FF7A7B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08D1-686F-7B51-C8A0-ECCF6DE1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3A8AF-12E7-5B82-0C25-7A1B7AAB8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5F0F7-5180-43A8-533A-B51E3CC7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03/25/2025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0D143-B036-DD4E-3D1B-843AC81A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3D11B-70C1-95DB-8D53-01ABB7B1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09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121-F710-75A6-FF10-BAC6DFEC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CEB1E-8BC2-3316-FF77-850CD3E99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876BA-32BA-F2CB-5E21-A5528A149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14A4-39A3-E4E0-175F-A028F46C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03/25/2025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9F1C2-467C-27BC-387E-649178C8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03458-46BB-8B53-B2A2-0AACCA4A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3353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A6F7F-F2D8-7BBF-DA49-B3402173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42B76-92A0-44C6-AEAC-C854D30A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C47E8-DD26-8759-6D54-E1421DAB6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945BFA-2589-44DD-9174-8BD10EC1EAAD}" type="datetimeFigureOut">
              <a:rPr lang="en-DK" smtClean="0"/>
              <a:t>03/25/2025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50B4-A0AF-B33C-5CFE-ECA5A26E5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A5AE-0811-7561-08C6-B32417783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917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7CDDD-DDE4-8B42-6975-C146BA7A1CAC}"/>
              </a:ext>
            </a:extLst>
          </p:cNvPr>
          <p:cNvSpPr txBox="1"/>
          <p:nvPr/>
        </p:nvSpPr>
        <p:spPr>
          <a:xfrm>
            <a:off x="831668" y="346842"/>
            <a:ext cx="10528664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GB" sz="40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Pressure Cuff </a:t>
            </a:r>
            <a:r>
              <a:rPr lang="de-DE" sz="4000" b="1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Algometrie</a:t>
            </a:r>
            <a:r>
              <a:rPr lang="de-DE" sz="40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76B91CF-2CAB-4550-AA65-A93762CD5CDC}"/>
              </a:ext>
            </a:extLst>
          </p:cNvPr>
          <p:cNvSpPr txBox="1"/>
          <p:nvPr/>
        </p:nvSpPr>
        <p:spPr>
          <a:xfrm>
            <a:off x="831668" y="2037593"/>
            <a:ext cx="10528664" cy="2782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Allgemeine Informationen:</a:t>
            </a:r>
            <a:endParaRPr lang="de-DE" sz="3600" b="1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 Laufe dieses Versuches werden die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Manschetten mit Luft befüllt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sodass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Druck auf Ihre Beine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ausgeübt wird. Dies können Sie sich ähnlich wie bei einer Blutdruckmanschette vorstellen.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 gibt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verschiedene Durchgänge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in denen der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Druck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entweder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kontinuierlich oder impulsartig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ansteigt.</a:t>
            </a:r>
          </a:p>
        </p:txBody>
      </p:sp>
    </p:spTree>
    <p:extLst>
      <p:ext uri="{BB962C8B-B14F-4D97-AF65-F5344CB8AC3E}">
        <p14:creationId xmlns:p14="http://schemas.microsoft.com/office/powerpoint/2010/main" val="276842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600" b="1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Schmerzdetektions</a:t>
            </a:r>
            <a:r>
              <a:rPr lang="en-GB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und –</a:t>
            </a:r>
            <a:r>
              <a:rPr lang="en-GB" sz="3600" b="1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Schmerztoleranzschwellen</a:t>
            </a:r>
            <a:endParaRPr lang="en-GB" sz="3600" b="1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en-GB" sz="36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Warm-up: Spatial Summation of Pain (SSP)</a:t>
            </a:r>
            <a:r>
              <a:rPr lang="en-GB" sz="1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4045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diesem Durchgang steigt der Druck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beiden Manschetten kontinuierlich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an. Ihre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Aufgabe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ist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es,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 Schmerhaftigkeit des ansteigenden Druckreizes auf einer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Skala von 0 (kein Schmerz) bis 100 (maximaler Schmerz)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zu bewerten.</a:t>
            </a: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 der Bewertung des Schmerzes ist es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wichtig,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dass Sie in dem Moment mit der Bewertung beginnen, in dem Sie die geringste Andeutung von Schmerz spüren. Der maximale Schmerz 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bezeichnet den </a:t>
            </a:r>
            <a:r>
              <a:rPr lang="de-DE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maximalen Schmerzreiz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den Sie bereit sind für dieses Experiment zu tolerieren.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Sobald Sie das Maximum erreicht haben, stoppt der Kompressor, und die Luft wird abgelassen.</a:t>
            </a:r>
          </a:p>
        </p:txBody>
      </p:sp>
    </p:spTree>
    <p:extLst>
      <p:ext uri="{BB962C8B-B14F-4D97-AF65-F5344CB8AC3E}">
        <p14:creationId xmlns:p14="http://schemas.microsoft.com/office/powerpoint/2010/main" val="20965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125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de-DE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Schmerzdetektions- und –Schmerztoleranzschwellen</a:t>
            </a:r>
            <a:br>
              <a:rPr lang="de-DE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GB" sz="3600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Dominantes</a:t>
            </a:r>
            <a:r>
              <a:rPr lang="en-GB" sz="3600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3600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Bein</a:t>
            </a:r>
            <a:r>
              <a:rPr lang="en-GB" sz="1400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DK" sz="1400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4440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diesem Durchgang steigt der Druck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der Manschette an Ihrem dominanten Bein kontinuierlich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an. Ihre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Aufgabe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ist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es,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 Schmerhaftigkeit des ansteigenden Druckreizes auf einer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Skala von 0 (kein Schmerz) bis 100 (maximaler Schmerz)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zu bewerten.</a:t>
            </a: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 der Bewertung des Schmerzes ist es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wichtig,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dass Sie in dem Moment mit der Bewertung beginnen, in dem Sie die geringste Andeutung von Schmerz spüren. Der maximale Schmerz 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bezeichnet den </a:t>
            </a:r>
            <a:r>
              <a:rPr lang="de-DE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maximalen Schmerzreiz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den Sie bereit sind für dieses Experiment zu tolerieren.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Sobald Sie das Maximum erreicht haben, stoppt der Kompressor, und die Luft wird abgelassen.</a:t>
            </a:r>
          </a:p>
        </p:txBody>
      </p:sp>
    </p:spTree>
    <p:extLst>
      <p:ext uri="{BB962C8B-B14F-4D97-AF65-F5344CB8AC3E}">
        <p14:creationId xmlns:p14="http://schemas.microsoft.com/office/powerpoint/2010/main" val="255000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180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de-DE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Schmerzdetektions- und –Schmerztoleranzschwellen</a:t>
            </a:r>
            <a:br>
              <a:rPr lang="de-DE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Nicht-dominantes</a:t>
            </a:r>
            <a:r>
              <a:rPr lang="en-GB" sz="3600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Bein</a:t>
            </a:r>
            <a:r>
              <a:rPr lang="en-GB" sz="1400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en-GB" sz="1400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1889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diesem Durchgang steigt der Druck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Manschette an Ihrem nicht-dominanten Bein kontinuierlich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an. Bitte bewerten Sie die Schmerhaftigkeit des ansteigenden Druckreizes wie zuvor.</a:t>
            </a:r>
          </a:p>
        </p:txBody>
      </p:sp>
    </p:spTree>
    <p:extLst>
      <p:ext uri="{BB962C8B-B14F-4D97-AF65-F5344CB8AC3E}">
        <p14:creationId xmlns:p14="http://schemas.microsoft.com/office/powerpoint/2010/main" val="38599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600" b="1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Schmerzdetektions</a:t>
            </a:r>
            <a:r>
              <a:rPr lang="en-GB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und –</a:t>
            </a:r>
            <a:r>
              <a:rPr lang="en-GB" sz="3600" b="1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Schmerztoleranzschwellen</a:t>
            </a:r>
            <a:endParaRPr lang="en-GB" sz="3600" b="1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en-GB" sz="36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Spatial Summation of Pain (SSP)</a:t>
            </a:r>
            <a:r>
              <a:rPr lang="en-GB" sz="1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4045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diesem Durchgang steigt der Druck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beiden Manschetten kontinuierlich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an. Ihre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Aufgabe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ist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es,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 Schmerhaftigkeit des ansteigenden Druckreizes auf einer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Skala von 0 (kein Schmerz) bis 100 (maximaler Schmerz)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zu bewerten.</a:t>
            </a: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 der Bewertung des Schmerzes ist es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wichtig,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dass Sie in dem Moment mit der Bewertung beginnen, in dem Sie die geringste Andeutung von Schmerz spüren. Der maximale Schmerz 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bezeichnet den </a:t>
            </a:r>
            <a:r>
              <a:rPr lang="de-DE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maximalen Schmerzreiz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den Sie bereit sind für dieses Experiment zu tolerieren.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Sobald Sie das Maximum erreicht haben, stoppt der Kompressor, und die Luft wird abgelassen.</a:t>
            </a:r>
          </a:p>
        </p:txBody>
      </p:sp>
    </p:spTree>
    <p:extLst>
      <p:ext uri="{BB962C8B-B14F-4D97-AF65-F5344CB8AC3E}">
        <p14:creationId xmlns:p14="http://schemas.microsoft.com/office/powerpoint/2010/main" val="322537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en-GB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Temporal Summation (TSP)</a:t>
            </a:r>
            <a:r>
              <a:rPr lang="en-GB" sz="14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4861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Dieser Test läuft etwas anders ab als die vorigen. Sie erhalten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Manschette an Ihrem dominanten Bein aufeinanderfolgende Luftdruckimpulse.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Ihre Aufgabe ist es,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jeweils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Intensität der einzelnen Impulse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 bewerten. </a:t>
            </a:r>
            <a:b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ist wichtig, den Schieberegler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nach einer Bewertung nicht wieder auf 0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 schieben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Bitte bewerten Sie den nächsten Druckreiz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immer ausgehend von der aktuellen Position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 Reglers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Druckreize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folgen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schnell aufeinander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 es gibt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keine richtige oder falsche Antwort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Geben Sie einfach so schnell wie möglich Ihre unmittelbare Bewertung ab.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0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de-DE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Konditionierte Schmerzmodulation </a:t>
            </a:r>
            <a:r>
              <a:rPr lang="en-GB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CPM_a</a:t>
            </a:r>
            <a:r>
              <a:rPr lang="en-GB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4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4963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diesem Durchgang wird zunächst ein Druck auf der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Manschette an Ihrem nicht-dominanten Bein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aufgebaut. Dieser bleibt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konstant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Manschette an Ihrem dominanten Bein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wird der Druck wie in den ersten Durchgängen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kontinuierlich gesteigert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Bitte bewerten Sie die Schmerhaftigkeit des ansteigenden Druckreizes auf einer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 von 0 (kein Schmerz) bis 100 (maximaler Schmerz).</a:t>
            </a: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Sie sollen dabei den konstanten Druck an Ihrem nicht-dominanten Bein komplett ignorieren und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nur den ansteigenden Druck an Ihrem dominanten Bein bewerten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Sobald Sie mit dem Regler das Maximum erreicht haben, stoppt der Kompressor, und die Luft wird abgelassen.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4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de-DE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Konditionierte Schmerzmodulation </a:t>
            </a:r>
            <a:r>
              <a:rPr lang="en-GB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CPM_b</a:t>
            </a:r>
            <a:r>
              <a:rPr lang="en-GB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4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44731" y="1929730"/>
            <a:ext cx="10528664" cy="4470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Bitte schieben sie den Regler zurück auf 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Abschließend steigt der Druck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Manschette an Ihrem dominanten Bein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noch einmal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kontinuierlich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an. Bitte bewerten Sie wieder die Schmerzhaftigkeit des Druckreizes auf einer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 von 0 (kein Schmerz) bis 100 (maximaler Schmerz).</a:t>
            </a: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Sobald Sie mit dem Regler das Maximum erreicht haben, stoppt der Kompressor, und die Luft wird abgelassen.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799</Words>
  <Application>Microsoft Office PowerPoint</Application>
  <PresentationFormat>Breitbild</PresentationFormat>
  <Paragraphs>53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Fira Code</vt:lpstr>
      <vt:lpstr>Times New Roman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Kristian Hennings</dc:creator>
  <cp:lastModifiedBy>Hermes, Michelle</cp:lastModifiedBy>
  <cp:revision>35</cp:revision>
  <dcterms:created xsi:type="dcterms:W3CDTF">2024-09-15T13:42:36Z</dcterms:created>
  <dcterms:modified xsi:type="dcterms:W3CDTF">2025-03-25T21:04:19Z</dcterms:modified>
</cp:coreProperties>
</file>