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92" r:id="rId4"/>
    <p:sldId id="295" r:id="rId5"/>
    <p:sldId id="257" r:id="rId6"/>
    <p:sldId id="265" r:id="rId7"/>
    <p:sldId id="264" r:id="rId8"/>
    <p:sldId id="266" r:id="rId9"/>
    <p:sldId id="267" r:id="rId10"/>
    <p:sldId id="268" r:id="rId11"/>
    <p:sldId id="297" r:id="rId12"/>
    <p:sldId id="269" r:id="rId13"/>
    <p:sldId id="294" r:id="rId14"/>
    <p:sldId id="324" r:id="rId15"/>
    <p:sldId id="275" r:id="rId16"/>
    <p:sldId id="325" r:id="rId17"/>
    <p:sldId id="327" r:id="rId18"/>
    <p:sldId id="328" r:id="rId19"/>
    <p:sldId id="329" r:id="rId20"/>
    <p:sldId id="326" r:id="rId21"/>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2" autoAdjust="0"/>
    <p:restoredTop sz="77595" autoAdjust="0"/>
  </p:normalViewPr>
  <p:slideViewPr>
    <p:cSldViewPr snapToGrid="0">
      <p:cViewPr varScale="1">
        <p:scale>
          <a:sx n="86" d="100"/>
          <a:sy n="86" d="100"/>
        </p:scale>
        <p:origin x="12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F45FB-75A5-47E5-A5D3-1A5C5DE59649}" type="datetimeFigureOut">
              <a:rPr lang="en-DK" smtClean="0"/>
              <a:t>08/20/2024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50EB8-289E-4AF2-ACDE-017917B3BA66}" type="slidenum">
              <a:rPr lang="en-DK" smtClean="0"/>
              <a:t>‹#›</a:t>
            </a:fld>
            <a:endParaRPr lang="en-DK"/>
          </a:p>
        </p:txBody>
      </p:sp>
    </p:spTree>
    <p:extLst>
      <p:ext uri="{BB962C8B-B14F-4D97-AF65-F5344CB8AC3E}">
        <p14:creationId xmlns:p14="http://schemas.microsoft.com/office/powerpoint/2010/main" val="409184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Blank</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a:t>
            </a:fld>
            <a:endParaRPr lang="en-DK"/>
          </a:p>
        </p:txBody>
      </p:sp>
    </p:spTree>
    <p:extLst>
      <p:ext uri="{BB962C8B-B14F-4D97-AF65-F5344CB8AC3E}">
        <p14:creationId xmlns:p14="http://schemas.microsoft.com/office/powerpoint/2010/main" val="4099004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Cue1</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10</a:t>
            </a:fld>
            <a:endParaRPr lang="en-DK"/>
          </a:p>
        </p:txBody>
      </p:sp>
    </p:spTree>
    <p:extLst>
      <p:ext uri="{BB962C8B-B14F-4D97-AF65-F5344CB8AC3E}">
        <p14:creationId xmlns:p14="http://schemas.microsoft.com/office/powerpoint/2010/main" val="253857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latin typeface="Outfit" pitchFamily="2" charset="0"/>
              </a:rPr>
              <a:t>BOUT 1 – ROUND 1 </a:t>
            </a:r>
            <a:r>
              <a:rPr lang="en-GB" sz="1200" dirty="0">
                <a:latin typeface="Outfit" pitchFamily="2" charset="0"/>
              </a:rPr>
              <a:t>– </a:t>
            </a:r>
            <a:r>
              <a:rPr lang="en-GB" sz="1200" i="1" dirty="0">
                <a:latin typeface="Outfit" pitchFamily="2" charset="0"/>
              </a:rPr>
              <a:t>please do not include this title in the main programme</a:t>
            </a:r>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11</a:t>
            </a:fld>
            <a:endParaRPr lang="en-DK"/>
          </a:p>
        </p:txBody>
      </p:sp>
    </p:spTree>
    <p:extLst>
      <p:ext uri="{BB962C8B-B14F-4D97-AF65-F5344CB8AC3E}">
        <p14:creationId xmlns:p14="http://schemas.microsoft.com/office/powerpoint/2010/main" val="901797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12</a:t>
            </a:fld>
            <a:endParaRPr lang="en-DK"/>
          </a:p>
        </p:txBody>
      </p:sp>
    </p:spTree>
    <p:extLst>
      <p:ext uri="{BB962C8B-B14F-4D97-AF65-F5344CB8AC3E}">
        <p14:creationId xmlns:p14="http://schemas.microsoft.com/office/powerpoint/2010/main" val="21570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TEMPLATE</a:t>
            </a:r>
            <a:endParaRPr lang="en-DK" dirty="0"/>
          </a:p>
        </p:txBody>
      </p:sp>
      <p:sp>
        <p:nvSpPr>
          <p:cNvPr id="4" name="Slide Number Placeholder 3"/>
          <p:cNvSpPr>
            <a:spLocks noGrp="1"/>
          </p:cNvSpPr>
          <p:nvPr>
            <p:ph type="sldNum" sz="quarter" idx="5"/>
          </p:nvPr>
        </p:nvSpPr>
        <p:spPr/>
        <p:txBody>
          <a:bodyPr/>
          <a:lstStyle/>
          <a:p>
            <a:fld id="{697AE1E4-EE64-4327-819E-39F552C8B9A6}" type="slidenum">
              <a:rPr lang="en-DK" smtClean="0"/>
              <a:t>15</a:t>
            </a:fld>
            <a:endParaRPr lang="en-DK"/>
          </a:p>
        </p:txBody>
      </p:sp>
    </p:spTree>
    <p:extLst>
      <p:ext uri="{BB962C8B-B14F-4D97-AF65-F5344CB8AC3E}">
        <p14:creationId xmlns:p14="http://schemas.microsoft.com/office/powerpoint/2010/main" val="753529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TEMPLATE</a:t>
            </a:r>
            <a:endParaRPr lang="en-DK" dirty="0"/>
          </a:p>
        </p:txBody>
      </p:sp>
      <p:sp>
        <p:nvSpPr>
          <p:cNvPr id="4" name="Slide Number Placeholder 3"/>
          <p:cNvSpPr>
            <a:spLocks noGrp="1"/>
          </p:cNvSpPr>
          <p:nvPr>
            <p:ph type="sldNum" sz="quarter" idx="5"/>
          </p:nvPr>
        </p:nvSpPr>
        <p:spPr/>
        <p:txBody>
          <a:bodyPr/>
          <a:lstStyle/>
          <a:p>
            <a:fld id="{697AE1E4-EE64-4327-819E-39F552C8B9A6}" type="slidenum">
              <a:rPr lang="en-DK" smtClean="0"/>
              <a:t>16</a:t>
            </a:fld>
            <a:endParaRPr lang="en-DK"/>
          </a:p>
        </p:txBody>
      </p:sp>
    </p:spTree>
    <p:extLst>
      <p:ext uri="{BB962C8B-B14F-4D97-AF65-F5344CB8AC3E}">
        <p14:creationId xmlns:p14="http://schemas.microsoft.com/office/powerpoint/2010/main" val="369942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a:latin typeface="Outfit" pitchFamily="2" charset="0"/>
                <a:ea typeface="Calibri" panose="020F0502020204030204" pitchFamily="34" charset="0"/>
                <a:cs typeface="Times New Roman" panose="02020603050405020304" pitchFamily="18" charset="0"/>
              </a:rPr>
              <a:t>QuestionnaireInstruction</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2</a:t>
            </a:fld>
            <a:endParaRPr lang="en-DK"/>
          </a:p>
        </p:txBody>
      </p:sp>
    </p:spTree>
    <p:extLst>
      <p:ext uri="{BB962C8B-B14F-4D97-AF65-F5344CB8AC3E}">
        <p14:creationId xmlns:p14="http://schemas.microsoft.com/office/powerpoint/2010/main" val="140272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MVCInstruction</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3</a:t>
            </a:fld>
            <a:endParaRPr lang="en-DK"/>
          </a:p>
        </p:txBody>
      </p:sp>
    </p:spTree>
    <p:extLst>
      <p:ext uri="{BB962C8B-B14F-4D97-AF65-F5344CB8AC3E}">
        <p14:creationId xmlns:p14="http://schemas.microsoft.com/office/powerpoint/2010/main" val="36814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PainEffortInstruction01</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4</a:t>
            </a:fld>
            <a:endParaRPr lang="en-DK"/>
          </a:p>
        </p:txBody>
      </p:sp>
    </p:spTree>
    <p:extLst>
      <p:ext uri="{BB962C8B-B14F-4D97-AF65-F5344CB8AC3E}">
        <p14:creationId xmlns:p14="http://schemas.microsoft.com/office/powerpoint/2010/main" val="138432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PainEffortInstruction02</a:t>
            </a:r>
            <a:endParaRPr lang="en-DK" dirty="0"/>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5</a:t>
            </a:fld>
            <a:endParaRPr lang="en-DK"/>
          </a:p>
        </p:txBody>
      </p:sp>
    </p:spTree>
    <p:extLst>
      <p:ext uri="{BB962C8B-B14F-4D97-AF65-F5344CB8AC3E}">
        <p14:creationId xmlns:p14="http://schemas.microsoft.com/office/powerpoint/2010/main" val="318100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PainEffortInstruction03</a:t>
            </a:r>
            <a:endParaRPr lang="en-DK" dirty="0"/>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6</a:t>
            </a:fld>
            <a:endParaRPr lang="en-DK"/>
          </a:p>
        </p:txBody>
      </p:sp>
    </p:spTree>
    <p:extLst>
      <p:ext uri="{BB962C8B-B14F-4D97-AF65-F5344CB8AC3E}">
        <p14:creationId xmlns:p14="http://schemas.microsoft.com/office/powerpoint/2010/main" val="111562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Ready</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7</a:t>
            </a:fld>
            <a:endParaRPr lang="en-DK"/>
          </a:p>
        </p:txBody>
      </p:sp>
    </p:spTree>
    <p:extLst>
      <p:ext uri="{BB962C8B-B14F-4D97-AF65-F5344CB8AC3E}">
        <p14:creationId xmlns:p14="http://schemas.microsoft.com/office/powerpoint/2010/main" val="37916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CUE3</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8</a:t>
            </a:fld>
            <a:endParaRPr lang="en-DK"/>
          </a:p>
        </p:txBody>
      </p:sp>
    </p:spTree>
    <p:extLst>
      <p:ext uri="{BB962C8B-B14F-4D97-AF65-F5344CB8AC3E}">
        <p14:creationId xmlns:p14="http://schemas.microsoft.com/office/powerpoint/2010/main" val="83054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CUE2</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9</a:t>
            </a:fld>
            <a:endParaRPr lang="en-DK"/>
          </a:p>
        </p:txBody>
      </p:sp>
    </p:spTree>
    <p:extLst>
      <p:ext uri="{BB962C8B-B14F-4D97-AF65-F5344CB8AC3E}">
        <p14:creationId xmlns:p14="http://schemas.microsoft.com/office/powerpoint/2010/main" val="354402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8106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1C714F-2CC0-963F-3AAD-D6DCE352C2C5}"/>
              </a:ext>
            </a:extLst>
          </p:cNvPr>
          <p:cNvSpPr/>
          <p:nvPr userDrawn="1"/>
        </p:nvSpPr>
        <p:spPr>
          <a:xfrm>
            <a:off x="11686032" y="150312"/>
            <a:ext cx="382795" cy="34346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89707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DBFF-952C-2EA8-9061-C8D5EDF24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88803D-731B-1C2A-980D-48DE714AF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A7B290-378C-4D77-A24D-836AB498C49A}"/>
              </a:ext>
            </a:extLst>
          </p:cNvPr>
          <p:cNvSpPr>
            <a:spLocks noGrp="1"/>
          </p:cNvSpPr>
          <p:nvPr>
            <p:ph type="dt" sz="half" idx="10"/>
          </p:nvPr>
        </p:nvSpPr>
        <p:spPr/>
        <p:txBody>
          <a:bodyPr/>
          <a:lstStyle/>
          <a:p>
            <a:fld id="{D62FBA41-FAD5-4E12-AD08-A393780C2589}" type="datetimeFigureOut">
              <a:rPr lang="en-GB" smtClean="0"/>
              <a:t>20/08/2024</a:t>
            </a:fld>
            <a:endParaRPr lang="en-GB"/>
          </a:p>
        </p:txBody>
      </p:sp>
      <p:sp>
        <p:nvSpPr>
          <p:cNvPr id="5" name="Footer Placeholder 4">
            <a:extLst>
              <a:ext uri="{FF2B5EF4-FFF2-40B4-BE49-F238E27FC236}">
                <a16:creationId xmlns:a16="http://schemas.microsoft.com/office/drawing/2014/main" id="{06508C47-5CDD-9D90-DDF3-52EE05482A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147B18-682B-5692-6812-3DE1DBC4823F}"/>
              </a:ext>
            </a:extLst>
          </p:cNvPr>
          <p:cNvSpPr>
            <a:spLocks noGrp="1"/>
          </p:cNvSpPr>
          <p:nvPr>
            <p:ph type="sldNum" sz="quarter" idx="12"/>
          </p:nvPr>
        </p:nvSpPr>
        <p:spPr/>
        <p:txBody>
          <a:bodyPr/>
          <a:lstStyle/>
          <a:p>
            <a:fld id="{CEB25A85-45DC-447C-8F71-8CD2D05A8175}" type="slidenum">
              <a:rPr lang="en-GB" smtClean="0"/>
              <a:t>‹#›</a:t>
            </a:fld>
            <a:endParaRPr lang="en-GB"/>
          </a:p>
        </p:txBody>
      </p:sp>
    </p:spTree>
    <p:extLst>
      <p:ext uri="{BB962C8B-B14F-4D97-AF65-F5344CB8AC3E}">
        <p14:creationId xmlns:p14="http://schemas.microsoft.com/office/powerpoint/2010/main" val="11744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4B30-48DD-DED8-9A77-26B017577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28E4E2-F040-BFBB-1C20-F26DC994E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F9E8BF-A976-7D54-E33B-72AF8D749343}"/>
              </a:ext>
            </a:extLst>
          </p:cNvPr>
          <p:cNvSpPr>
            <a:spLocks noGrp="1"/>
          </p:cNvSpPr>
          <p:nvPr>
            <p:ph type="dt" sz="half" idx="10"/>
          </p:nvPr>
        </p:nvSpPr>
        <p:spPr/>
        <p:txBody>
          <a:bodyPr/>
          <a:lstStyle/>
          <a:p>
            <a:fld id="{D62FBA41-FAD5-4E12-AD08-A393780C2589}" type="datetimeFigureOut">
              <a:rPr lang="en-GB" smtClean="0"/>
              <a:t>20/08/2024</a:t>
            </a:fld>
            <a:endParaRPr lang="en-GB"/>
          </a:p>
        </p:txBody>
      </p:sp>
      <p:sp>
        <p:nvSpPr>
          <p:cNvPr id="5" name="Footer Placeholder 4">
            <a:extLst>
              <a:ext uri="{FF2B5EF4-FFF2-40B4-BE49-F238E27FC236}">
                <a16:creationId xmlns:a16="http://schemas.microsoft.com/office/drawing/2014/main" id="{D3393E3D-723D-106C-7DC0-C208A7E70D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62A621-AE04-2396-D228-C4C3A2427D76}"/>
              </a:ext>
            </a:extLst>
          </p:cNvPr>
          <p:cNvSpPr>
            <a:spLocks noGrp="1"/>
          </p:cNvSpPr>
          <p:nvPr>
            <p:ph type="sldNum" sz="quarter" idx="12"/>
          </p:nvPr>
        </p:nvSpPr>
        <p:spPr/>
        <p:txBody>
          <a:bodyPr/>
          <a:lstStyle/>
          <a:p>
            <a:fld id="{CEB25A85-45DC-447C-8F71-8CD2D05A8175}" type="slidenum">
              <a:rPr lang="en-GB" smtClean="0"/>
              <a:t>‹#›</a:t>
            </a:fld>
            <a:endParaRPr lang="en-GB"/>
          </a:p>
        </p:txBody>
      </p:sp>
    </p:spTree>
    <p:extLst>
      <p:ext uri="{BB962C8B-B14F-4D97-AF65-F5344CB8AC3E}">
        <p14:creationId xmlns:p14="http://schemas.microsoft.com/office/powerpoint/2010/main" val="10097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BA07E-28E1-2CFE-0799-5C4469E580DC}"/>
              </a:ext>
            </a:extLst>
          </p:cNvPr>
          <p:cNvSpPr>
            <a:spLocks noGrp="1"/>
          </p:cNvSpPr>
          <p:nvPr>
            <p:ph type="dt" sz="half" idx="10"/>
          </p:nvPr>
        </p:nvSpPr>
        <p:spPr/>
        <p:txBody>
          <a:bodyPr/>
          <a:lstStyle/>
          <a:p>
            <a:fld id="{B3C54930-DF73-4683-BEE7-FFCD5ED63EE6}" type="datetimeFigureOut">
              <a:rPr lang="en-DK" smtClean="0"/>
              <a:t>08/20/2024</a:t>
            </a:fld>
            <a:endParaRPr lang="en-DK"/>
          </a:p>
        </p:txBody>
      </p:sp>
      <p:sp>
        <p:nvSpPr>
          <p:cNvPr id="3" name="Footer Placeholder 2">
            <a:extLst>
              <a:ext uri="{FF2B5EF4-FFF2-40B4-BE49-F238E27FC236}">
                <a16:creationId xmlns:a16="http://schemas.microsoft.com/office/drawing/2014/main" id="{AF29C96B-EB5A-26F8-CD62-A07C5F0B3331}"/>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71C411C9-CCC9-5CF4-DB8A-FBF5D285C9D2}"/>
              </a:ext>
            </a:extLst>
          </p:cNvPr>
          <p:cNvSpPr>
            <a:spLocks noGrp="1"/>
          </p:cNvSpPr>
          <p:nvPr>
            <p:ph type="sldNum" sz="quarter" idx="12"/>
          </p:nvPr>
        </p:nvSpPr>
        <p:spPr/>
        <p:txBody>
          <a:bodyPr/>
          <a:lstStyle/>
          <a:p>
            <a:fld id="{9BCAE3F1-9A82-4A47-A026-1CA531AF1657}" type="slidenum">
              <a:rPr lang="en-DK" smtClean="0"/>
              <a:t>‹#›</a:t>
            </a:fld>
            <a:endParaRPr lang="en-DK"/>
          </a:p>
        </p:txBody>
      </p:sp>
    </p:spTree>
    <p:extLst>
      <p:ext uri="{BB962C8B-B14F-4D97-AF65-F5344CB8AC3E}">
        <p14:creationId xmlns:p14="http://schemas.microsoft.com/office/powerpoint/2010/main" val="1975705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31534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61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1</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30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uler with text on it&#10;&#10;Description automatically generated">
            <a:extLst>
              <a:ext uri="{FF2B5EF4-FFF2-40B4-BE49-F238E27FC236}">
                <a16:creationId xmlns:a16="http://schemas.microsoft.com/office/drawing/2014/main" id="{DD924A78-F193-4233-59FB-CE9E40A3B7E2}"/>
              </a:ext>
            </a:extLst>
          </p:cNvPr>
          <p:cNvPicPr>
            <a:picLocks noChangeAspect="1"/>
          </p:cNvPicPr>
          <p:nvPr/>
        </p:nvPicPr>
        <p:blipFill rotWithShape="1">
          <a:blip r:embed="rId3">
            <a:extLst>
              <a:ext uri="{28A0092B-C50C-407E-A947-70E740481C1C}">
                <a14:useLocalDpi xmlns:a14="http://schemas.microsoft.com/office/drawing/2010/main" val="0"/>
              </a:ext>
            </a:extLst>
          </a:blip>
          <a:srcRect r="17752" b="8917"/>
          <a:stretch/>
        </p:blipFill>
        <p:spPr>
          <a:xfrm>
            <a:off x="3640508" y="256374"/>
            <a:ext cx="4961784" cy="6414150"/>
          </a:xfrm>
          <a:prstGeom prst="rect">
            <a:avLst/>
          </a:prstGeom>
        </p:spPr>
      </p:pic>
    </p:spTree>
    <p:extLst>
      <p:ext uri="{BB962C8B-B14F-4D97-AF65-F5344CB8AC3E}">
        <p14:creationId xmlns:p14="http://schemas.microsoft.com/office/powerpoint/2010/main" val="89267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74FF2-BBFC-0A4B-700B-E1E583041A3A}"/>
              </a:ext>
            </a:extLst>
          </p:cNvPr>
          <p:cNvSpPr txBox="1"/>
          <p:nvPr/>
        </p:nvSpPr>
        <p:spPr>
          <a:xfrm>
            <a:off x="188007" y="2241399"/>
            <a:ext cx="11815986" cy="2375202"/>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You will be asked to complete another maximal voluntary contraction.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listen to the researcher’s instruction.</a:t>
            </a:r>
          </a:p>
        </p:txBody>
      </p:sp>
    </p:spTree>
    <p:extLst>
      <p:ext uri="{BB962C8B-B14F-4D97-AF65-F5344CB8AC3E}">
        <p14:creationId xmlns:p14="http://schemas.microsoft.com/office/powerpoint/2010/main" val="174493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966309-C297-884E-42DC-C17FEB7D9D5C}"/>
              </a:ext>
            </a:extLst>
          </p:cNvPr>
          <p:cNvSpPr txBox="1"/>
          <p:nvPr/>
        </p:nvSpPr>
        <p:spPr>
          <a:xfrm>
            <a:off x="188007" y="2179812"/>
            <a:ext cx="11815986" cy="2498376"/>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2-MIN</a:t>
            </a:r>
          </a:p>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REST</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27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COMPLETE</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219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21DFC-0093-58FC-991B-6EFEE2E8F7BB}"/>
              </a:ext>
            </a:extLst>
          </p:cNvPr>
          <p:cNvSpPr txBox="1"/>
          <p:nvPr/>
        </p:nvSpPr>
        <p:spPr>
          <a:xfrm>
            <a:off x="2646498" y="1082371"/>
            <a:ext cx="6899005" cy="1508105"/>
          </a:xfrm>
          <a:prstGeom prst="rect">
            <a:avLst/>
          </a:prstGeom>
          <a:noFill/>
        </p:spPr>
        <p:txBody>
          <a:bodyPr wrap="none" rtlCol="0">
            <a:spAutoFit/>
          </a:bodyPr>
          <a:lstStyle/>
          <a:p>
            <a:r>
              <a:rPr lang="en-GB" sz="3600" dirty="0"/>
              <a:t>RATE PAIN IN YOUR DOMINANT LEG</a:t>
            </a:r>
          </a:p>
          <a:p>
            <a:pPr algn="ctr"/>
            <a:r>
              <a:rPr lang="en-GB" dirty="0"/>
              <a:t>(THE ONE YOU ARE TRYING TO EXTEND)</a:t>
            </a:r>
            <a:endParaRPr lang="en-DK" dirty="0"/>
          </a:p>
          <a:p>
            <a:endParaRPr lang="en-DK" sz="3600" dirty="0"/>
          </a:p>
        </p:txBody>
      </p:sp>
      <p:pic>
        <p:nvPicPr>
          <p:cNvPr id="1026" name="Picture 2" descr="Hero Image">
            <a:extLst>
              <a:ext uri="{FF2B5EF4-FFF2-40B4-BE49-F238E27FC236}">
                <a16:creationId xmlns:a16="http://schemas.microsoft.com/office/drawing/2014/main" id="{E506F762-4510-E09B-6AB0-CAD1D6CD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594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3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21DFC-0093-58FC-991B-6EFEE2E8F7BB}"/>
              </a:ext>
            </a:extLst>
          </p:cNvPr>
          <p:cNvSpPr txBox="1"/>
          <p:nvPr/>
        </p:nvSpPr>
        <p:spPr>
          <a:xfrm>
            <a:off x="2124721" y="1082371"/>
            <a:ext cx="7942559" cy="954107"/>
          </a:xfrm>
          <a:prstGeom prst="rect">
            <a:avLst/>
          </a:prstGeom>
          <a:noFill/>
        </p:spPr>
        <p:txBody>
          <a:bodyPr wrap="none" rtlCol="0">
            <a:spAutoFit/>
          </a:bodyPr>
          <a:lstStyle/>
          <a:p>
            <a:r>
              <a:rPr lang="en-GB" sz="3600" dirty="0"/>
              <a:t>RATE PAIN IN YOUR NON-DOMINANT LEG</a:t>
            </a:r>
          </a:p>
          <a:p>
            <a:pPr algn="ctr"/>
            <a:r>
              <a:rPr lang="en-GB" dirty="0"/>
              <a:t>(THE ONE WITH THE CUFF ON)</a:t>
            </a:r>
            <a:endParaRPr lang="en-DK" dirty="0"/>
          </a:p>
        </p:txBody>
      </p:sp>
      <p:pic>
        <p:nvPicPr>
          <p:cNvPr id="1026" name="Picture 2" descr="Hero Image">
            <a:extLst>
              <a:ext uri="{FF2B5EF4-FFF2-40B4-BE49-F238E27FC236}">
                <a16:creationId xmlns:a16="http://schemas.microsoft.com/office/drawing/2014/main" id="{E506F762-4510-E09B-6AB0-CAD1D6CD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594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E0FB6F-B853-8BF7-91A4-A325BA44EE39}"/>
              </a:ext>
            </a:extLst>
          </p:cNvPr>
          <p:cNvSpPr txBox="1"/>
          <p:nvPr/>
        </p:nvSpPr>
        <p:spPr>
          <a:xfrm>
            <a:off x="944137" y="586331"/>
            <a:ext cx="10303726" cy="5985549"/>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000" kern="100" dirty="0">
                <a:effectLst/>
                <a:latin typeface="Calibri" panose="020F0502020204030204" pitchFamily="34" charset="0"/>
                <a:ea typeface="Times New Roman" panose="02020603050405020304" pitchFamily="18" charset="0"/>
                <a:cs typeface="Times New Roman" panose="02020603050405020304" pitchFamily="18" charset="0"/>
              </a:rPr>
              <a:t>Non-Dominant Leg</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a:t>
            </a:r>
            <a:r>
              <a:rPr lang="en-GB" sz="2800" b="1" kern="100" dirty="0">
                <a:latin typeface="Calibri" panose="020F0502020204030204" pitchFamily="34" charset="0"/>
                <a:ea typeface="Times New Roman" panose="02020603050405020304" pitchFamily="18" charset="0"/>
                <a:cs typeface="Times New Roman" panose="02020603050405020304" pitchFamily="18" charset="0"/>
              </a:rPr>
              <a:t>participant</a:t>
            </a:r>
          </a:p>
          <a:p>
            <a:pPr algn="ctr">
              <a:lnSpc>
                <a:spcPct val="107000"/>
              </a:lnSpc>
              <a:spcAft>
                <a:spcPts val="800"/>
              </a:spcAft>
            </a:pP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non-dominant </a:t>
            </a:r>
            <a:r>
              <a:rPr lang="en-GB" sz="2800" kern="100" dirty="0">
                <a:latin typeface="Calibri" panose="020F0502020204030204" pitchFamily="34" charset="0"/>
                <a:ea typeface="Times New Roman" panose="02020603050405020304" pitchFamily="18" charset="0"/>
                <a:cs typeface="Times New Roman" panose="02020603050405020304" pitchFamily="18" charset="0"/>
              </a:rPr>
              <a:t>leg</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will gradually increase. I would like you to rate the pressure sensation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(left)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 </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(right).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65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C46C3-5C11-F943-839F-1EF59DDC5E92}"/>
              </a:ext>
            </a:extLst>
          </p:cNvPr>
          <p:cNvSpPr txBox="1"/>
          <p:nvPr/>
        </p:nvSpPr>
        <p:spPr>
          <a:xfrm>
            <a:off x="827049" y="847973"/>
            <a:ext cx="10537903" cy="5741444"/>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000" kern="100" dirty="0">
                <a:effectLst/>
                <a:latin typeface="Calibri" panose="020F0502020204030204" pitchFamily="34" charset="0"/>
                <a:ea typeface="Times New Roman" panose="02020603050405020304" pitchFamily="18" charset="0"/>
                <a:cs typeface="Times New Roman" panose="02020603050405020304" pitchFamily="18" charset="0"/>
              </a:rPr>
              <a:t>Dominant Leg</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participant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GB" sz="2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a:t>
            </a:r>
            <a:r>
              <a:rPr lang="en-GB" sz="2800" kern="100" dirty="0">
                <a:latin typeface="Calibri" panose="020F0502020204030204" pitchFamily="34" charset="0"/>
                <a:ea typeface="Times New Roman" panose="02020603050405020304" pitchFamily="18" charset="0"/>
                <a:cs typeface="Times New Roman" panose="02020603050405020304" pitchFamily="18" charset="0"/>
              </a:rPr>
              <a:t>leg</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will gradually increase. I would like you to rate your perception of pain with the scale in your hand. Please rate this pain in the same way as previous tests ranging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 </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(left)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 </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(right).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0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DFCFA-BD2B-A39B-FD0C-8A1E00A682A0}"/>
              </a:ext>
            </a:extLst>
          </p:cNvPr>
          <p:cNvSpPr txBox="1"/>
          <p:nvPr/>
        </p:nvSpPr>
        <p:spPr>
          <a:xfrm>
            <a:off x="938561" y="391887"/>
            <a:ext cx="10314878" cy="5882893"/>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Temporal Summation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participant</a:t>
            </a:r>
          </a:p>
          <a:p>
            <a:pPr algn="ctr">
              <a:lnSpc>
                <a:spcPct val="107000"/>
              </a:lnSpc>
              <a:spcAft>
                <a:spcPts val="800"/>
              </a:spcAft>
            </a:pP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a succession of squeezes from the cuff.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For each squeeze, please rate your perception of pain </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(if there is any) as quickly as possible with the rating scale in your hand. After you have rated the pain just leave the slider where it is until you feel the next squeeze. The squeezes comes fast and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there is no right or wrong answer</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just provide your immediate rating of the pain as fast as possible.</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48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5090-1582-FE74-236C-E3B8D00E673C}"/>
              </a:ext>
            </a:extLst>
          </p:cNvPr>
          <p:cNvSpPr txBox="1"/>
          <p:nvPr/>
        </p:nvSpPr>
        <p:spPr>
          <a:xfrm>
            <a:off x="188007" y="2504868"/>
            <a:ext cx="11815986" cy="1848263"/>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complete the following Questionnaires for</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Motivation | Boredom | Fatigue</a:t>
            </a:r>
            <a:endParaRPr lang="en-GB" sz="3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68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078ED-685B-CB8D-9C65-688C67FBE129}"/>
              </a:ext>
            </a:extLst>
          </p:cNvPr>
          <p:cNvSpPr txBox="1"/>
          <p:nvPr/>
        </p:nvSpPr>
        <p:spPr>
          <a:xfrm>
            <a:off x="916259" y="526461"/>
            <a:ext cx="10359482" cy="5685339"/>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participant</a:t>
            </a:r>
          </a:p>
          <a:p>
            <a:pPr algn="ctr">
              <a:lnSpc>
                <a:spcPct val="107000"/>
              </a:lnSpc>
              <a:spcAft>
                <a:spcPts val="800"/>
              </a:spcAft>
            </a:pP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feel a continuous squeeze on your dominant leg while the pressure on the cuff on your non-dominant leg will gradually increase. I would like you to rate the pain you feel on the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non-dominant </a:t>
            </a:r>
            <a:r>
              <a:rPr lang="en-GB" sz="2800" b="1" kern="100" dirty="0">
                <a:latin typeface="Calibri" panose="020F0502020204030204" pitchFamily="34" charset="0"/>
                <a:ea typeface="Times New Roman" panose="02020603050405020304" pitchFamily="18" charset="0"/>
                <a:cs typeface="Times New Roman" panose="02020603050405020304" pitchFamily="18" charset="0"/>
              </a:rPr>
              <a:t>leg</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(left)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b="1" kern="100" dirty="0">
                <a:latin typeface="Calibri" panose="020F0502020204030204" pitchFamily="34" charset="0"/>
                <a:ea typeface="Times New Roman" panose="02020603050405020304" pitchFamily="18" charset="0"/>
                <a:cs typeface="Times New Roman" panose="02020603050405020304" pitchFamily="18" charset="0"/>
              </a:rPr>
              <a:t> </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(right).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75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5090-1582-FE74-236C-E3B8D00E673C}"/>
              </a:ext>
            </a:extLst>
          </p:cNvPr>
          <p:cNvSpPr txBox="1"/>
          <p:nvPr/>
        </p:nvSpPr>
        <p:spPr>
          <a:xfrm>
            <a:off x="188007" y="718867"/>
            <a:ext cx="11815986" cy="5420266"/>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Before the trial you will be asked to complete a maximal voluntary contraction.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The researcher will give an instruction here for you to try and extend your knee as hard as you can for up to 5 seconds. </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keep your body still during this maximal contraction.</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Are you ready?</a:t>
            </a:r>
          </a:p>
        </p:txBody>
      </p:sp>
    </p:spTree>
    <p:extLst>
      <p:ext uri="{BB962C8B-B14F-4D97-AF65-F5344CB8AC3E}">
        <p14:creationId xmlns:p14="http://schemas.microsoft.com/office/powerpoint/2010/main" val="17371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E898E-1350-14EC-8166-0A8A7E629A8E}"/>
              </a:ext>
            </a:extLst>
          </p:cNvPr>
          <p:cNvSpPr txBox="1"/>
          <p:nvPr/>
        </p:nvSpPr>
        <p:spPr>
          <a:xfrm>
            <a:off x="478564" y="920621"/>
            <a:ext cx="11234872" cy="5016758"/>
          </a:xfrm>
          <a:prstGeom prst="rect">
            <a:avLst/>
          </a:prstGeom>
          <a:noFill/>
        </p:spPr>
        <p:txBody>
          <a:bodyPr wrap="square" rtlCol="0">
            <a:spAutoFit/>
          </a:bodyPr>
          <a:lstStyle/>
          <a:p>
            <a:pPr algn="ctr"/>
            <a:r>
              <a:rPr lang="en-GB" sz="3200" dirty="0">
                <a:effectLst/>
                <a:latin typeface="Outfit" pitchFamily="2" charset="0"/>
                <a:ea typeface="Calibri" panose="020F0502020204030204" pitchFamily="34" charset="0"/>
                <a:cs typeface="Times New Roman" panose="02020603050405020304" pitchFamily="18" charset="0"/>
              </a:rPr>
              <a:t>You are now about to commence the main task.</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latin typeface="Outfit" pitchFamily="2" charset="0"/>
                <a:ea typeface="Calibri" panose="020F0502020204030204" pitchFamily="34" charset="0"/>
                <a:cs typeface="Times New Roman" panose="02020603050405020304" pitchFamily="18" charset="0"/>
              </a:rPr>
              <a:t>During this, y</a:t>
            </a:r>
            <a:r>
              <a:rPr lang="en-GB" sz="3200" dirty="0">
                <a:effectLst/>
                <a:latin typeface="Outfit" pitchFamily="2" charset="0"/>
                <a:ea typeface="Calibri" panose="020F0502020204030204" pitchFamily="34" charset="0"/>
                <a:cs typeface="Times New Roman" panose="02020603050405020304" pitchFamily="18" charset="0"/>
              </a:rPr>
              <a:t>ou will be asked to intermittently extend your knee at a fixed perceived effort of 50 - ‘hard/heavy’. </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effectLst/>
                <a:latin typeface="Outfit" pitchFamily="2" charset="0"/>
                <a:ea typeface="Calibri" panose="020F0502020204030204" pitchFamily="34" charset="0"/>
                <a:cs typeface="Times New Roman" panose="02020603050405020304" pitchFamily="18" charset="0"/>
              </a:rPr>
              <a:t>The scale to calibrate your effort will be presented on the screen throughout the fixed perceived effort task. </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effectLst/>
                <a:latin typeface="Outfit" pitchFamily="2" charset="0"/>
                <a:ea typeface="Calibri" panose="020F0502020204030204" pitchFamily="34" charset="0"/>
                <a:cs typeface="Times New Roman" panose="02020603050405020304" pitchFamily="18" charset="0"/>
              </a:rPr>
              <a:t>Every contraction must be performed at this level of your perceived effort.</a:t>
            </a:r>
          </a:p>
        </p:txBody>
      </p:sp>
    </p:spTree>
    <p:extLst>
      <p:ext uri="{BB962C8B-B14F-4D97-AF65-F5344CB8AC3E}">
        <p14:creationId xmlns:p14="http://schemas.microsoft.com/office/powerpoint/2010/main" val="218910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E898E-1350-14EC-8166-0A8A7E629A8E}"/>
              </a:ext>
            </a:extLst>
          </p:cNvPr>
          <p:cNvSpPr txBox="1"/>
          <p:nvPr/>
        </p:nvSpPr>
        <p:spPr>
          <a:xfrm>
            <a:off x="273465" y="667570"/>
            <a:ext cx="11645070" cy="5625451"/>
          </a:xfrm>
          <a:prstGeom prst="rect">
            <a:avLst/>
          </a:prstGeom>
          <a:noFill/>
        </p:spPr>
        <p:txBody>
          <a:bodyPr wrap="square" rtlCol="0">
            <a:spAutoFit/>
          </a:bodyPr>
          <a:lstStyle/>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You will be given a countdown of 3 – 2 – 1, then hear “GO”</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The audio instruction </a:t>
            </a:r>
            <a:r>
              <a:rPr lang="en-GB" sz="3200" dirty="0">
                <a:latin typeface="Outfit" pitchFamily="2" charset="0"/>
                <a:ea typeface="Calibri" panose="020F0502020204030204" pitchFamily="34" charset="0"/>
                <a:cs typeface="Times New Roman" panose="02020603050405020304" pitchFamily="18" charset="0"/>
              </a:rPr>
              <a:t>“</a:t>
            </a:r>
            <a:r>
              <a:rPr lang="en-GB" sz="3200" dirty="0">
                <a:effectLst/>
                <a:latin typeface="Outfit" pitchFamily="2" charset="0"/>
                <a:ea typeface="Calibri" panose="020F0502020204030204" pitchFamily="34" charset="0"/>
                <a:cs typeface="Times New Roman" panose="02020603050405020304" pitchFamily="18" charset="0"/>
              </a:rPr>
              <a:t>GO” is your prompt to extend/contract. </a:t>
            </a: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The audio instruction “STOP</a:t>
            </a:r>
            <a:r>
              <a:rPr lang="en-GB" sz="3200" dirty="0">
                <a:latin typeface="Outfit" pitchFamily="2" charset="0"/>
                <a:ea typeface="Calibri" panose="020F0502020204030204" pitchFamily="34" charset="0"/>
                <a:cs typeface="Times New Roman" panose="02020603050405020304" pitchFamily="18" charset="0"/>
              </a:rPr>
              <a:t>”</a:t>
            </a:r>
            <a:r>
              <a:rPr lang="en-GB" sz="3200" dirty="0">
                <a:effectLst/>
                <a:latin typeface="Outfit" pitchFamily="2" charset="0"/>
                <a:ea typeface="Calibri" panose="020F0502020204030204" pitchFamily="34" charset="0"/>
                <a:cs typeface="Times New Roman" panose="02020603050405020304" pitchFamily="18" charset="0"/>
              </a:rPr>
              <a:t> is your prompt to relax.</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Each extension/contraction will be for 3 seconds. </a:t>
            </a: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Each relaxation will be for 3 seconds.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Please adhere to the GO – STOP cues as closely as possible.</a:t>
            </a:r>
          </a:p>
        </p:txBody>
      </p:sp>
    </p:spTree>
    <p:extLst>
      <p:ext uri="{BB962C8B-B14F-4D97-AF65-F5344CB8AC3E}">
        <p14:creationId xmlns:p14="http://schemas.microsoft.com/office/powerpoint/2010/main" val="419153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F46CD3-9A57-09B2-6C73-70964F71B070}"/>
              </a:ext>
            </a:extLst>
          </p:cNvPr>
          <p:cNvSpPr txBox="1"/>
          <p:nvPr/>
        </p:nvSpPr>
        <p:spPr>
          <a:xfrm>
            <a:off x="188007" y="718867"/>
            <a:ext cx="11815986" cy="5420266"/>
          </a:xfrm>
          <a:prstGeom prst="rect">
            <a:avLst/>
          </a:prstGeom>
          <a:noFill/>
        </p:spPr>
        <p:txBody>
          <a:bodyPr wrap="square" rtlCol="0">
            <a:spAutoFit/>
          </a:bodyPr>
          <a:lstStyle/>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No feedback will be given during the trial.</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After each 5 contractions there will be a short break.</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During this break, the researcher will ask you to provide your pain ratings for each limb on the VAS scale in your hand.</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You must keep </a:t>
            </a:r>
            <a:r>
              <a:rPr lang="en-GB" sz="3200" dirty="0">
                <a:latin typeface="Outfit" pitchFamily="2" charset="0"/>
                <a:ea typeface="Calibri" panose="020F0502020204030204" pitchFamily="34" charset="0"/>
                <a:cs typeface="Times New Roman" panose="02020603050405020304" pitchFamily="18" charset="0"/>
              </a:rPr>
              <a:t>the rest of </a:t>
            </a:r>
            <a:r>
              <a:rPr lang="en-GB" sz="3200" dirty="0">
                <a:effectLst/>
                <a:latin typeface="Outfit" pitchFamily="2" charset="0"/>
                <a:ea typeface="Calibri" panose="020F0502020204030204" pitchFamily="34" charset="0"/>
                <a:cs typeface="Times New Roman" panose="02020603050405020304" pitchFamily="18" charset="0"/>
              </a:rPr>
              <a:t>your body as still you can during the trial.</a:t>
            </a:r>
          </a:p>
        </p:txBody>
      </p:sp>
    </p:spTree>
    <p:extLst>
      <p:ext uri="{BB962C8B-B14F-4D97-AF65-F5344CB8AC3E}">
        <p14:creationId xmlns:p14="http://schemas.microsoft.com/office/powerpoint/2010/main" val="236734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38D64D-C7B3-4948-E056-1B69BB82649D}"/>
              </a:ext>
            </a:extLst>
          </p:cNvPr>
          <p:cNvSpPr txBox="1"/>
          <p:nvPr/>
        </p:nvSpPr>
        <p:spPr>
          <a:xfrm>
            <a:off x="188007" y="2823899"/>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Are you ready?</a:t>
            </a:r>
          </a:p>
        </p:txBody>
      </p:sp>
    </p:spTree>
    <p:extLst>
      <p:ext uri="{BB962C8B-B14F-4D97-AF65-F5344CB8AC3E}">
        <p14:creationId xmlns:p14="http://schemas.microsoft.com/office/powerpoint/2010/main" val="273971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FEEF7-073A-E6D1-BCB4-1C4922F06000}"/>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3</a:t>
            </a:r>
          </a:p>
        </p:txBody>
      </p:sp>
    </p:spTree>
    <p:extLst>
      <p:ext uri="{BB962C8B-B14F-4D97-AF65-F5344CB8AC3E}">
        <p14:creationId xmlns:p14="http://schemas.microsoft.com/office/powerpoint/2010/main" val="101228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2</a:t>
            </a:r>
          </a:p>
        </p:txBody>
      </p:sp>
    </p:spTree>
    <p:extLst>
      <p:ext uri="{BB962C8B-B14F-4D97-AF65-F5344CB8AC3E}">
        <p14:creationId xmlns:p14="http://schemas.microsoft.com/office/powerpoint/2010/main" val="231330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316</TotalTime>
  <Words>773</Words>
  <Application>Microsoft Office PowerPoint</Application>
  <PresentationFormat>Widescreen</PresentationFormat>
  <Paragraphs>98</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Kristian Hennings</dc:creator>
  <cp:lastModifiedBy>O'Malley, Callum</cp:lastModifiedBy>
  <cp:revision>70</cp:revision>
  <dcterms:created xsi:type="dcterms:W3CDTF">2023-12-12T08:37:02Z</dcterms:created>
  <dcterms:modified xsi:type="dcterms:W3CDTF">2024-08-20T08:40:28Z</dcterms:modified>
</cp:coreProperties>
</file>