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64" r:id="rId3"/>
    <p:sldId id="266" r:id="rId4"/>
    <p:sldId id="267" r:id="rId5"/>
    <p:sldId id="268" r:id="rId6"/>
    <p:sldId id="269" r:id="rId7"/>
    <p:sldId id="270" r:id="rId8"/>
    <p:sldId id="271" r:id="rId9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74641" autoAdjust="0"/>
  </p:normalViewPr>
  <p:slideViewPr>
    <p:cSldViewPr snapToGrid="0">
      <p:cViewPr varScale="1">
        <p:scale>
          <a:sx n="82" d="100"/>
          <a:sy n="82" d="100"/>
        </p:scale>
        <p:origin x="167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97641E-1FEC-4D17-ABE5-FD3DD377A8DB}" type="datetimeFigureOut">
              <a:rPr lang="en-DK" smtClean="0"/>
              <a:t>08/04/2025</a:t>
            </a:fld>
            <a:endParaRPr lang="en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C487C0-0654-45DF-9D5A-54C128884D5E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099445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0000FF"/>
                </a:solidFill>
                <a:effectLst/>
                <a:latin typeface="Fira Code" pitchFamily="1" charset="0"/>
              </a:rPr>
              <a:t>INTRODUCTION</a:t>
            </a:r>
            <a:endParaRPr lang="en-GB" b="0" dirty="0">
              <a:solidFill>
                <a:srgbClr val="D4D4D4"/>
              </a:solidFill>
              <a:effectLst/>
              <a:latin typeface="Fira Code" pitchFamily="1" charset="0"/>
            </a:endParaRPr>
          </a:p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487C0-0654-45DF-9D5A-54C128884D5E}" type="slidenum">
              <a:rPr lang="en-DK" smtClean="0"/>
              <a:t>1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729405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0000FF"/>
                </a:solidFill>
                <a:effectLst/>
                <a:latin typeface="Fira Code" pitchFamily="1" charset="0"/>
              </a:rPr>
              <a:t>WUSSP</a:t>
            </a:r>
            <a:r>
              <a:rPr lang="en-GB" b="0" dirty="0">
                <a:solidFill>
                  <a:srgbClr val="CE9178"/>
                </a:solidFill>
                <a:effectLst/>
                <a:latin typeface="Fira Code" pitchFamily="1" charset="0"/>
              </a:rPr>
              <a:t>.png</a:t>
            </a:r>
            <a:endParaRPr lang="en-GB" b="0" dirty="0">
              <a:solidFill>
                <a:srgbClr val="D4D4D4"/>
              </a:solidFill>
              <a:effectLst/>
              <a:latin typeface="Fira Code" pitchFamily="1" charset="0"/>
            </a:endParaRPr>
          </a:p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487C0-0654-45DF-9D5A-54C128884D5E}" type="slidenum">
              <a:rPr lang="en-DK" smtClean="0"/>
              <a:t>2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2121008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0000FF"/>
                </a:solidFill>
                <a:effectLst/>
                <a:latin typeface="Fira Code" pitchFamily="1" charset="0"/>
              </a:rPr>
              <a:t>DLEG</a:t>
            </a:r>
            <a:endParaRPr lang="en-GB" b="0" dirty="0">
              <a:solidFill>
                <a:srgbClr val="3B3B3B"/>
              </a:solidFill>
              <a:effectLst/>
              <a:latin typeface="Fira Code" pitchFamily="1" charset="0"/>
            </a:endParaRPr>
          </a:p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487C0-0654-45DF-9D5A-54C128884D5E}" type="slidenum">
              <a:rPr lang="en-DK" smtClean="0"/>
              <a:t>3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9322798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0000FF"/>
                </a:solidFill>
                <a:effectLst/>
                <a:latin typeface="Fira Code" pitchFamily="1" charset="0"/>
              </a:rPr>
              <a:t>NDLEG</a:t>
            </a:r>
            <a:endParaRPr lang="en-GB" b="0" dirty="0">
              <a:solidFill>
                <a:srgbClr val="3B3B3B"/>
              </a:solidFill>
              <a:effectLst/>
              <a:latin typeface="Fira Code" pitchFamily="1" charset="0"/>
            </a:endParaRPr>
          </a:p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487C0-0654-45DF-9D5A-54C128884D5E}" type="slidenum">
              <a:rPr lang="en-DK" smtClean="0"/>
              <a:t>4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0595588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0000FF"/>
                </a:solidFill>
                <a:effectLst/>
                <a:latin typeface="Fira Code" pitchFamily="1" charset="0"/>
              </a:rPr>
              <a:t>SSP</a:t>
            </a:r>
            <a:endParaRPr lang="en-GB" b="0" dirty="0">
              <a:solidFill>
                <a:srgbClr val="D4D4D4"/>
              </a:solidFill>
              <a:effectLst/>
              <a:latin typeface="Fira Code" pitchFamily="1" charset="0"/>
            </a:endParaRPr>
          </a:p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487C0-0654-45DF-9D5A-54C128884D5E}" type="slidenum">
              <a:rPr lang="en-DK" smtClean="0"/>
              <a:t>5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96496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>
                <a:solidFill>
                  <a:srgbClr val="0000FF"/>
                </a:solidFill>
                <a:effectLst/>
                <a:latin typeface="Fira Code" pitchFamily="1" charset="0"/>
              </a:rPr>
              <a:t>TS</a:t>
            </a:r>
            <a:endParaRPr lang="en-GB" b="0" dirty="0">
              <a:solidFill>
                <a:srgbClr val="D4D4D4"/>
              </a:solidFill>
              <a:effectLst/>
              <a:latin typeface="Fira Code" pitchFamily="1" charset="0"/>
            </a:endParaRPr>
          </a:p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487C0-0654-45DF-9D5A-54C128884D5E}" type="slidenum">
              <a:rPr lang="en-DK" smtClean="0"/>
              <a:t>6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43926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0000FF"/>
                </a:solidFill>
                <a:effectLst/>
                <a:latin typeface="Fira Code" pitchFamily="1" charset="0"/>
              </a:rPr>
              <a:t>CPM</a:t>
            </a:r>
            <a:endParaRPr lang="en-GB" b="0" dirty="0">
              <a:solidFill>
                <a:srgbClr val="3B3B3B"/>
              </a:solidFill>
              <a:effectLst/>
              <a:latin typeface="Fira Code" pitchFamily="1" charset="0"/>
            </a:endParaRPr>
          </a:p>
          <a:p>
            <a:endParaRPr lang="en-GB" dirty="0"/>
          </a:p>
          <a:p>
            <a:endParaRPr lang="en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487C0-0654-45DF-9D5A-54C128884D5E}" type="slidenum">
              <a:rPr lang="en-DK" smtClean="0"/>
              <a:t>7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048267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</a:pPr>
            <a:r>
              <a:rPr lang="en-GB" b="0" dirty="0">
                <a:solidFill>
                  <a:srgbClr val="0000FF"/>
                </a:solidFill>
                <a:effectLst/>
                <a:latin typeface="Fira Code" pitchFamily="1" charset="0"/>
              </a:rPr>
              <a:t>COND</a:t>
            </a:r>
            <a:endParaRPr lang="en-GB" b="0" dirty="0">
              <a:solidFill>
                <a:srgbClr val="3B3B3B"/>
              </a:solidFill>
              <a:effectLst/>
              <a:latin typeface="Fira Code" pitchFamily="1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C487C0-0654-45DF-9D5A-54C128884D5E}" type="slidenum">
              <a:rPr lang="en-DK" smtClean="0"/>
              <a:t>8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8152807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DC33B-DA2F-8AB1-1080-1CB936C2B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6056AF-7242-C510-15C4-25FF21629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599A3-434D-22D3-3CC0-2314A20C9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5BFA-2589-44DD-9174-8BD10EC1EAAD}" type="datetimeFigureOut">
              <a:rPr lang="en-DK" smtClean="0"/>
              <a:t>08/04/2025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4ECDB7-781B-A499-20EC-D8C3CB550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E6BE1-3A5A-9309-8EED-118AD7E40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6917-A216-4A81-9596-2D657B0DF3D0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299370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854AAF-9F48-ADA3-7EA3-5625B034EF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209213-416B-0BCE-C285-0349652945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B34F3-AE46-0278-E126-56EFB2CCA6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5BFA-2589-44DD-9174-8BD10EC1EAAD}" type="datetimeFigureOut">
              <a:rPr lang="en-DK" smtClean="0"/>
              <a:t>08/04/2025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1B70A4-6C50-783C-005F-CCA8AE466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2098E-D245-89FE-3EC1-F28B43A5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6917-A216-4A81-9596-2D657B0DF3D0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2312879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7380021-9DAB-B4D5-54F0-8AC918C936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5154B0-D475-2606-D663-6B1502852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24E38A-94D9-F759-693F-40CE5855F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5BFA-2589-44DD-9174-8BD10EC1EAAD}" type="datetimeFigureOut">
              <a:rPr lang="en-DK" smtClean="0"/>
              <a:t>08/04/2025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DD3488-04B7-6C5B-A477-26BBA65FF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5D702-913B-784E-8694-797DD09E1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6917-A216-4A81-9596-2D657B0DF3D0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033440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26B384-14AD-921F-ADEF-84C0DC358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50AD9-C649-5DEF-8E54-8D776687CF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DAE7E1-8C0D-C6D7-1027-B001C981B5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5BFA-2589-44DD-9174-8BD10EC1EAAD}" type="datetimeFigureOut">
              <a:rPr lang="en-DK" smtClean="0"/>
              <a:t>08/04/2025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40ADC-856A-FB1D-B5BD-247C256E63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4F8EE-1405-44FB-F28C-D9F0EE65C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6917-A216-4A81-9596-2D657B0DF3D0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130490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368AB-7B33-354A-F63A-5FF6DE7E7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86FA5-5CEC-2DC5-CF40-94A95390F9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6B031-16E9-9819-3DF3-9E6EBCD07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5BFA-2589-44DD-9174-8BD10EC1EAAD}" type="datetimeFigureOut">
              <a:rPr lang="en-DK" smtClean="0"/>
              <a:t>08/04/2025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E6FF86-A97E-52D1-BE62-4ECE29954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89BA1-7DD9-9B9F-4F1A-CEB53586F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6917-A216-4A81-9596-2D657B0DF3D0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835850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DD661-0AF4-8980-C27A-944F253DF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36291-E057-C775-9E62-FD49AAD421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69DD211-4075-052F-84B4-ECA17ED4AE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0E4527-EFD2-E9F9-556C-58F6C00D9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5BFA-2589-44DD-9174-8BD10EC1EAAD}" type="datetimeFigureOut">
              <a:rPr lang="en-DK" smtClean="0"/>
              <a:t>08/04/2025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B085DE-78F7-79BA-51E3-448633805A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D8F3EB-BF65-BC5E-BE25-7617D7263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6917-A216-4A81-9596-2D657B0DF3D0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40953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49FFE-C168-4D2B-216F-4B245BD6B5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DC2A69-356D-D241-8B4A-0E71EF78A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06307B-99F1-3FAC-BE89-E38BEBF25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9C126A-29EA-9B19-013F-AF84B521A6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B1D956-37CA-0017-BDA8-D49E170B3E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CC68A5-34E5-0FBA-B81C-B97DDD1576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5BFA-2589-44DD-9174-8BD10EC1EAAD}" type="datetimeFigureOut">
              <a:rPr lang="en-DK" smtClean="0"/>
              <a:t>08/04/2025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ED1DB27-DCB2-89F4-4F25-186FE0999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CCC389B-78FD-C6FE-8626-0BB25E8B5D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6917-A216-4A81-9596-2D657B0DF3D0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3379043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B1FCBE-8EF6-6DD9-4186-BE30C8126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7201EC-F527-09B1-A30D-B971E0949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5BFA-2589-44DD-9174-8BD10EC1EAAD}" type="datetimeFigureOut">
              <a:rPr lang="en-DK" smtClean="0"/>
              <a:t>08/04/2025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FC4F57-3A5E-D114-51CF-324174ED0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5E7F80-B1C1-08F0-DB55-BC729EFC0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6917-A216-4A81-9596-2D657B0DF3D0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0965675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9D0CDC-A4A7-0C50-6BB0-D8A3512DAA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5BFA-2589-44DD-9174-8BD10EC1EAAD}" type="datetimeFigureOut">
              <a:rPr lang="en-DK" smtClean="0"/>
              <a:t>08/04/2025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6AFB20-6A76-9170-592C-AFCB515F4C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48CF6-A944-C409-6C42-091613002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6917-A216-4A81-9596-2D657B0DF3D0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859485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7B5C5-D2BF-D00E-DACE-24FF7A7BB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B08D1-686F-7B51-C8A0-ECCF6DE1E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83A8AF-12E7-5B82-0C25-7A1B7AAB8C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55F0F7-5180-43A8-533A-B51E3CC72E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5BFA-2589-44DD-9174-8BD10EC1EAAD}" type="datetimeFigureOut">
              <a:rPr lang="en-DK" smtClean="0"/>
              <a:t>08/04/2025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00D143-B036-DD4E-3D1B-843AC81A4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C3D11B-70C1-95DB-8D53-01ABB7B1D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6917-A216-4A81-9596-2D657B0DF3D0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4009042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9B121-F710-75A6-FF10-BAC6DFECFF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6CEB1E-8BC2-3316-FF77-850CD3E9904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7876BA-32BA-F2CB-5E21-A5528A149A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3B14A4-39A3-E4E0-175F-A028F46C1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945BFA-2589-44DD-9174-8BD10EC1EAAD}" type="datetimeFigureOut">
              <a:rPr lang="en-DK" smtClean="0"/>
              <a:t>08/04/2025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9F1C2-467C-27BC-387E-649178C82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A03458-46BB-8B53-B2A2-0AACCA4AD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0D6917-A216-4A81-9596-2D657B0DF3D0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833536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22A6F7F-F2D8-7BBF-DA49-B34021738B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842B76-92A0-44C6-AEAC-C854D30A4D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8C47E8-DD26-8759-6D54-E1421DAB64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945BFA-2589-44DD-9174-8BD10EC1EAAD}" type="datetimeFigureOut">
              <a:rPr lang="en-DK" smtClean="0"/>
              <a:t>08/04/2025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A650B4-A0AF-B33C-5CFE-ECA5A26E57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AA5AE-0811-7561-08C6-B324177830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20D6917-A216-4A81-9596-2D657B0DF3D0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9291792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4B7CDDD-DDE4-8B42-6975-C146BA7A1CAC}"/>
              </a:ext>
            </a:extLst>
          </p:cNvPr>
          <p:cNvSpPr txBox="1"/>
          <p:nvPr/>
        </p:nvSpPr>
        <p:spPr>
          <a:xfrm>
            <a:off x="831668" y="346842"/>
            <a:ext cx="10528664" cy="7217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</a:pPr>
            <a:r>
              <a:rPr lang="en-GB" sz="4000" b="1" kern="100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Pressure Cuff </a:t>
            </a:r>
            <a:r>
              <a:rPr lang="de-DE" sz="4000" b="1" kern="100" dirty="0" err="1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Algometrie</a:t>
            </a:r>
            <a:r>
              <a:rPr lang="de-DE" sz="4000" b="1" kern="100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</a:p>
        </p:txBody>
      </p:sp>
      <p:sp>
        <p:nvSpPr>
          <p:cNvPr id="3" name="TextBox 1">
            <a:extLst>
              <a:ext uri="{FF2B5EF4-FFF2-40B4-BE49-F238E27FC236}">
                <a16:creationId xmlns:a16="http://schemas.microsoft.com/office/drawing/2014/main" id="{076B91CF-2CAB-4550-AA65-A93762CD5CDC}"/>
              </a:ext>
            </a:extLst>
          </p:cNvPr>
          <p:cNvSpPr txBox="1"/>
          <p:nvPr/>
        </p:nvSpPr>
        <p:spPr>
          <a:xfrm>
            <a:off x="831668" y="2037593"/>
            <a:ext cx="10528664" cy="27828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3200" b="1" kern="100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Allgemeine Informationen:</a:t>
            </a:r>
            <a:endParaRPr lang="de-DE" sz="3600" b="1" kern="100" dirty="0">
              <a:solidFill>
                <a:srgbClr val="0070C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Im Laufe dieses Versuches werden die </a:t>
            </a:r>
            <a:r>
              <a:rPr lang="de-DE" sz="2400" b="1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Manschetten mit Luft befüllt</a:t>
            </a: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sodass </a:t>
            </a:r>
            <a:r>
              <a:rPr lang="de-DE" sz="2400" b="1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Druck auf Ihre Beine </a:t>
            </a: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ausgeübt wird. Dies können Sie sich ähnlich wie bei einer Blutdruckmanschette vorstellen.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Es gibt </a:t>
            </a:r>
            <a:r>
              <a:rPr lang="de-DE" sz="2400" b="1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verschiedene Durchgänge</a:t>
            </a: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, in denen der </a:t>
            </a:r>
            <a:r>
              <a:rPr lang="de-DE" sz="2400" b="1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Druck</a:t>
            </a: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entweder </a:t>
            </a:r>
            <a:r>
              <a:rPr lang="de-DE" sz="2400" b="1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kontinuierlich oder impulsartig </a:t>
            </a: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ansteigt.</a:t>
            </a:r>
          </a:p>
        </p:txBody>
      </p:sp>
    </p:spTree>
    <p:extLst>
      <p:ext uri="{BB962C8B-B14F-4D97-AF65-F5344CB8AC3E}">
        <p14:creationId xmlns:p14="http://schemas.microsoft.com/office/powerpoint/2010/main" val="27684243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E676E0BD-793D-41EF-BD26-383887C79BF7}"/>
              </a:ext>
            </a:extLst>
          </p:cNvPr>
          <p:cNvSpPr txBox="1"/>
          <p:nvPr/>
        </p:nvSpPr>
        <p:spPr>
          <a:xfrm>
            <a:off x="844731" y="364402"/>
            <a:ext cx="10528664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3600" b="1" kern="100" dirty="0" err="1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Schmerzdetektions</a:t>
            </a:r>
            <a:r>
              <a:rPr lang="en-GB" sz="3600" b="1" kern="100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- und –</a:t>
            </a:r>
            <a:r>
              <a:rPr lang="en-GB" sz="3600" b="1" kern="100" dirty="0" err="1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Schmerztoleranzschwellen</a:t>
            </a:r>
            <a:endParaRPr lang="en-GB" sz="3600" b="1" kern="100" dirty="0">
              <a:solidFill>
                <a:srgbClr val="0070C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2400"/>
              </a:spcAft>
            </a:pPr>
            <a:r>
              <a:rPr lang="en-GB" sz="3600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Warm-up: Spatial Summation of Pain (SSP)</a:t>
            </a:r>
            <a:r>
              <a:rPr lang="en-GB" sz="1400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DK" sz="1400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8823DE3F-3882-4600-AF42-4793E19B2E50}"/>
              </a:ext>
            </a:extLst>
          </p:cNvPr>
          <p:cNvSpPr txBox="1"/>
          <p:nvPr/>
        </p:nvSpPr>
        <p:spPr>
          <a:xfrm>
            <a:off x="831668" y="1942792"/>
            <a:ext cx="10528664" cy="4045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3200" b="1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Probandeninstruktionen:</a:t>
            </a:r>
            <a:endParaRPr lang="en-DK" sz="1400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 diesem Durchgang steigt der Druck auf </a:t>
            </a:r>
            <a:r>
              <a:rPr lang="de-DE" sz="2400" b="1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beiden Manschetten kontinuierlich </a:t>
            </a: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an. Ihre</a:t>
            </a:r>
            <a:r>
              <a:rPr lang="en-GB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Aufgabe </a:t>
            </a: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ist</a:t>
            </a:r>
            <a:r>
              <a:rPr lang="en-GB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es, </a:t>
            </a: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die Schmerhaftigkeit des ansteigenden Druckreizes auf einer </a:t>
            </a:r>
            <a:r>
              <a:rPr lang="de-DE" sz="2400" b="1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Skala von 0 (kein Schmerz) bis 100 (maximaler Schmerz)</a:t>
            </a: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zu bewerten.</a:t>
            </a:r>
          </a:p>
          <a:p>
            <a:pPr lvl="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Bei der Bewertung des Schmerzes ist es </a:t>
            </a:r>
            <a:r>
              <a:rPr lang="de-DE" sz="2400" b="1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wichtig,</a:t>
            </a: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dass Sie in dem Moment mit der Bewertung beginnen, in dem Sie die geringste Andeutung von Schmerz spüren. Der maximale Schmerz </a:t>
            </a:r>
            <a:r>
              <a:rPr lang="de-DE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bezeichnet den </a:t>
            </a:r>
            <a:r>
              <a:rPr lang="de-DE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maximalen Schmerzreiz</a:t>
            </a:r>
            <a:r>
              <a:rPr lang="de-DE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den Sie bereit sind für dieses Experiment zu tolerieren. </a:t>
            </a: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Sobald Sie das Maximum erreicht haben, stoppt der Kompressor, und die Luft wird abgelassen.</a:t>
            </a:r>
          </a:p>
        </p:txBody>
      </p:sp>
    </p:spTree>
    <p:extLst>
      <p:ext uri="{BB962C8B-B14F-4D97-AF65-F5344CB8AC3E}">
        <p14:creationId xmlns:p14="http://schemas.microsoft.com/office/powerpoint/2010/main" val="2096511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E676E0BD-793D-41EF-BD26-383887C79BF7}"/>
              </a:ext>
            </a:extLst>
          </p:cNvPr>
          <p:cNvSpPr txBox="1"/>
          <p:nvPr/>
        </p:nvSpPr>
        <p:spPr>
          <a:xfrm>
            <a:off x="844731" y="364402"/>
            <a:ext cx="10528664" cy="12516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2400"/>
              </a:spcAft>
            </a:pPr>
            <a:r>
              <a:rPr lang="de-DE" sz="3600" b="1" kern="100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Schmerzdetektions- und –Schmerztoleranzschwellen</a:t>
            </a:r>
            <a:br>
              <a:rPr lang="de-DE" sz="3600" b="1" kern="100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</a:br>
            <a:r>
              <a:rPr lang="en-GB" sz="3600" kern="100" dirty="0" err="1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Dominantes</a:t>
            </a:r>
            <a:r>
              <a:rPr lang="en-GB" sz="3600" kern="100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</a:t>
            </a:r>
            <a:r>
              <a:rPr lang="en-GB" sz="3600" kern="100" dirty="0" err="1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Bein</a:t>
            </a:r>
            <a:r>
              <a:rPr lang="en-GB" sz="1400" kern="100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DK" sz="1400" kern="100" dirty="0">
              <a:solidFill>
                <a:srgbClr val="0070C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8823DE3F-3882-4600-AF42-4793E19B2E50}"/>
              </a:ext>
            </a:extLst>
          </p:cNvPr>
          <p:cNvSpPr txBox="1"/>
          <p:nvPr/>
        </p:nvSpPr>
        <p:spPr>
          <a:xfrm>
            <a:off x="831668" y="1942792"/>
            <a:ext cx="10528664" cy="44404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3200" b="1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Probandeninstruktionen:</a:t>
            </a:r>
            <a:endParaRPr lang="en-DK" sz="1400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 diesem Durchgang steigt der Druck auf </a:t>
            </a:r>
            <a:r>
              <a:rPr lang="de-DE" sz="2400" b="1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der Manschette an Ihrem dominanten Bein kontinuierlich </a:t>
            </a: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an. Ihre</a:t>
            </a:r>
            <a:r>
              <a:rPr lang="en-GB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Aufgabe </a:t>
            </a: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ist</a:t>
            </a:r>
            <a:r>
              <a:rPr lang="en-GB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es, </a:t>
            </a: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die Schmerhaftigkeit des ansteigenden Druckreizes auf einer </a:t>
            </a:r>
            <a:r>
              <a:rPr lang="de-DE" sz="2400" b="1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Skala von 0 (kein Schmerz) bis 100 (maximaler Schmerz)</a:t>
            </a: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zu bewerten.</a:t>
            </a:r>
          </a:p>
          <a:p>
            <a:pPr lvl="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Bei der Bewertung des Schmerzes ist es </a:t>
            </a:r>
            <a:r>
              <a:rPr lang="de-DE" sz="2400" b="1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wichtig,</a:t>
            </a: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dass Sie in dem Moment mit der Bewertung beginnen, in dem Sie die geringste Andeutung von Schmerz spüren. Der maximale Schmerz </a:t>
            </a:r>
            <a:r>
              <a:rPr lang="de-DE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bezeichnet den </a:t>
            </a:r>
            <a:r>
              <a:rPr lang="de-DE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maximalen Schmerzreiz</a:t>
            </a:r>
            <a:r>
              <a:rPr lang="de-DE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den Sie bereit sind für dieses Experiment zu tolerieren. </a:t>
            </a: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Sobald Sie das Maximum erreicht haben, stoppt der Kompressor, und die Luft wird abgelassen.</a:t>
            </a:r>
          </a:p>
        </p:txBody>
      </p:sp>
    </p:spTree>
    <p:extLst>
      <p:ext uri="{BB962C8B-B14F-4D97-AF65-F5344CB8AC3E}">
        <p14:creationId xmlns:p14="http://schemas.microsoft.com/office/powerpoint/2010/main" val="2550007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E676E0BD-793D-41EF-BD26-383887C79BF7}"/>
              </a:ext>
            </a:extLst>
          </p:cNvPr>
          <p:cNvSpPr txBox="1"/>
          <p:nvPr/>
        </p:nvSpPr>
        <p:spPr>
          <a:xfrm>
            <a:off x="844731" y="364402"/>
            <a:ext cx="10528664" cy="18060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2400"/>
              </a:spcAft>
            </a:pPr>
            <a:r>
              <a:rPr lang="de-DE" sz="3600" b="1" kern="100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Schmerzdetektions- und –Schmerztoleranzschwellen</a:t>
            </a:r>
            <a:br>
              <a:rPr lang="de-DE" sz="3600" b="1" kern="100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3600" kern="100" dirty="0" err="1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Nicht-dominantes</a:t>
            </a:r>
            <a:r>
              <a:rPr lang="en-GB" sz="3600" kern="100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GB" sz="3600" kern="100" dirty="0" err="1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Bein</a:t>
            </a:r>
            <a:r>
              <a:rPr lang="en-GB" sz="1400" kern="100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DK" sz="1400" kern="100" dirty="0">
              <a:solidFill>
                <a:srgbClr val="0070C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>
              <a:lnSpc>
                <a:spcPct val="107000"/>
              </a:lnSpc>
              <a:spcAft>
                <a:spcPts val="2400"/>
              </a:spcAft>
            </a:pPr>
            <a:r>
              <a:rPr lang="en-GB" sz="1400" kern="100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DK" sz="1400" kern="100" dirty="0">
              <a:solidFill>
                <a:srgbClr val="0070C0"/>
              </a:solidFill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8823DE3F-3882-4600-AF42-4793E19B2E50}"/>
              </a:ext>
            </a:extLst>
          </p:cNvPr>
          <p:cNvSpPr txBox="1"/>
          <p:nvPr/>
        </p:nvSpPr>
        <p:spPr>
          <a:xfrm>
            <a:off x="831668" y="1942792"/>
            <a:ext cx="10528664" cy="1889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3200" b="1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Probandeninstruktionen:</a:t>
            </a:r>
            <a:endParaRPr lang="en-DK" sz="1400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diesem Durchgang steigt der Druck auf </a:t>
            </a:r>
            <a:r>
              <a:rPr lang="de-DE" sz="2400" b="1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der Manschette an Ihrem nicht-dominanten Bein kontinuierlich </a:t>
            </a: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an. Bitte bewerten Sie die Schmerhaftigkeit des ansteigenden Druckreizes wie zuvor.</a:t>
            </a:r>
          </a:p>
        </p:txBody>
      </p:sp>
    </p:spTree>
    <p:extLst>
      <p:ext uri="{BB962C8B-B14F-4D97-AF65-F5344CB8AC3E}">
        <p14:creationId xmlns:p14="http://schemas.microsoft.com/office/powerpoint/2010/main" val="3859965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E676E0BD-793D-41EF-BD26-383887C79BF7}"/>
              </a:ext>
            </a:extLst>
          </p:cNvPr>
          <p:cNvSpPr txBox="1"/>
          <p:nvPr/>
        </p:nvSpPr>
        <p:spPr>
          <a:xfrm>
            <a:off x="844731" y="364402"/>
            <a:ext cx="10528664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GB" sz="3600" b="1" kern="100" dirty="0" err="1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Schmerzdetektions</a:t>
            </a:r>
            <a:r>
              <a:rPr lang="en-GB" sz="3600" b="1" kern="100" dirty="0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- und –</a:t>
            </a:r>
            <a:r>
              <a:rPr lang="en-GB" sz="3600" b="1" kern="100" dirty="0" err="1">
                <a:solidFill>
                  <a:srgbClr val="0070C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Schmerztoleranzschwellen</a:t>
            </a:r>
            <a:endParaRPr lang="en-GB" sz="3600" b="1" kern="100" dirty="0">
              <a:solidFill>
                <a:srgbClr val="0070C0"/>
              </a:solidFill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 algn="ctr">
              <a:lnSpc>
                <a:spcPct val="107000"/>
              </a:lnSpc>
              <a:spcAft>
                <a:spcPts val="2400"/>
              </a:spcAft>
            </a:pPr>
            <a:r>
              <a:rPr lang="en-GB" sz="3600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Spatial Summation of Pain (SSP)</a:t>
            </a:r>
            <a:r>
              <a:rPr lang="en-GB" sz="1400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DK" sz="1400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8823DE3F-3882-4600-AF42-4793E19B2E50}"/>
              </a:ext>
            </a:extLst>
          </p:cNvPr>
          <p:cNvSpPr txBox="1"/>
          <p:nvPr/>
        </p:nvSpPr>
        <p:spPr>
          <a:xfrm>
            <a:off x="831668" y="1942792"/>
            <a:ext cx="10528664" cy="40452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3200" b="1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Probandeninstruktionen:</a:t>
            </a:r>
            <a:endParaRPr lang="en-DK" sz="1400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Calibri" panose="020F0502020204030204" pitchFamily="34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In diesem Durchgang steigt der Druck auf </a:t>
            </a:r>
            <a:r>
              <a:rPr lang="de-DE" sz="2400" b="1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beiden Manschetten kontinuierlich </a:t>
            </a: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an. Ihre</a:t>
            </a:r>
            <a:r>
              <a:rPr lang="en-GB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Aufgabe </a:t>
            </a: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ist</a:t>
            </a:r>
            <a:r>
              <a:rPr lang="en-GB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es, </a:t>
            </a: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die Schmerhaftigkeit des ansteigenden Druckreizes auf einer </a:t>
            </a:r>
            <a:r>
              <a:rPr lang="de-DE" sz="2400" b="1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Skala von 0 (kein Schmerz) bis 100 (maximaler Schmerz)</a:t>
            </a: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zu bewerten.</a:t>
            </a:r>
          </a:p>
          <a:p>
            <a:pPr lvl="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</a:pP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Bei der Bewertung des Schmerzes ist es </a:t>
            </a:r>
            <a:r>
              <a:rPr lang="de-DE" sz="2400" b="1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wichtig,</a:t>
            </a: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 dass Sie in dem Moment mit der Bewertung beginnen, in dem Sie die geringste Andeutung von Schmerz spüren. Der maximale Schmerz </a:t>
            </a:r>
            <a:r>
              <a:rPr lang="de-DE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bezeichnet den </a:t>
            </a:r>
            <a:r>
              <a:rPr lang="de-DE" sz="2400" b="1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maximalen Schmerzreiz</a:t>
            </a:r>
            <a:r>
              <a:rPr lang="de-DE" sz="2400" dirty="0">
                <a:solidFill>
                  <a:srgbClr val="00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den Sie bereit sind für dieses Experiment zu tolerieren. </a:t>
            </a: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Sobald Sie das Maximum erreicht haben, stoppt der Kompressor, und die Luft wird abgelassen.</a:t>
            </a:r>
          </a:p>
        </p:txBody>
      </p:sp>
    </p:spTree>
    <p:extLst>
      <p:ext uri="{BB962C8B-B14F-4D97-AF65-F5344CB8AC3E}">
        <p14:creationId xmlns:p14="http://schemas.microsoft.com/office/powerpoint/2010/main" val="32253760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E676E0BD-793D-41EF-BD26-383887C79BF7}"/>
              </a:ext>
            </a:extLst>
          </p:cNvPr>
          <p:cNvSpPr txBox="1"/>
          <p:nvPr/>
        </p:nvSpPr>
        <p:spPr>
          <a:xfrm>
            <a:off x="844731" y="364402"/>
            <a:ext cx="10528664" cy="658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2400"/>
              </a:spcAft>
            </a:pPr>
            <a:r>
              <a:rPr lang="en-GB" sz="3600" b="1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Temporal Summation (TSP)</a:t>
            </a:r>
            <a:r>
              <a:rPr lang="en-GB" sz="1400" b="1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DK" sz="1400" b="1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8823DE3F-3882-4600-AF42-4793E19B2E50}"/>
              </a:ext>
            </a:extLst>
          </p:cNvPr>
          <p:cNvSpPr txBox="1"/>
          <p:nvPr/>
        </p:nvSpPr>
        <p:spPr>
          <a:xfrm>
            <a:off x="831668" y="1942792"/>
            <a:ext cx="10528664" cy="48612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3200" b="1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Probandeninstruktionen:</a:t>
            </a:r>
            <a:endParaRPr lang="en-DK" sz="1400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Dieser Test läuft etwas anders ab als die vorigen. Sie erhalten auf </a:t>
            </a:r>
            <a:r>
              <a:rPr lang="de-DE" sz="2400" b="1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der Manschette an Ihrem dominanten Bein aufeinanderfolgende Luftdruckimpulse. </a:t>
            </a: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Ihre Aufgabe ist es, </a:t>
            </a:r>
            <a:r>
              <a:rPr lang="de-DE" sz="2400" b="1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jeweils</a:t>
            </a: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400" b="1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die Intensität der einzelnen Impulse </a:t>
            </a: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zu bewerten. </a:t>
            </a:r>
            <a:b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Es ist wichtig, den Schieberegler</a:t>
            </a:r>
            <a:r>
              <a:rPr lang="de-DE" sz="2400" b="1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nach einer Bewertung nicht wieder auf 0 </a:t>
            </a: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zu schieben</a:t>
            </a:r>
            <a:r>
              <a:rPr lang="de-DE" sz="2400" b="1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Bitte bewerten Sie den nächsten Druckreiz </a:t>
            </a:r>
            <a:r>
              <a:rPr lang="de-DE" sz="2400" b="1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immer ausgehend von der aktuellen Position</a:t>
            </a: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400" b="1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des Reglers</a:t>
            </a: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Die Druckreize </a:t>
            </a:r>
            <a:r>
              <a:rPr lang="de-DE" sz="2400" b="1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folgen</a:t>
            </a: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de-DE" sz="2400" b="1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schnell aufeinander </a:t>
            </a: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und es gibt </a:t>
            </a:r>
            <a:r>
              <a:rPr lang="de-DE" sz="2400" b="1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keine richtige oder falsche Antwort</a:t>
            </a: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Geben Sie einfach so schnell wie möglich Ihre unmittelbare Bewertung ab.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de-DE" sz="24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3091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1">
            <a:extLst>
              <a:ext uri="{FF2B5EF4-FFF2-40B4-BE49-F238E27FC236}">
                <a16:creationId xmlns:a16="http://schemas.microsoft.com/office/drawing/2014/main" id="{E676E0BD-793D-41EF-BD26-383887C79BF7}"/>
              </a:ext>
            </a:extLst>
          </p:cNvPr>
          <p:cNvSpPr txBox="1"/>
          <p:nvPr/>
        </p:nvSpPr>
        <p:spPr>
          <a:xfrm>
            <a:off x="844731" y="364402"/>
            <a:ext cx="10528664" cy="658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2400"/>
              </a:spcAft>
            </a:pPr>
            <a:r>
              <a:rPr lang="de-DE" sz="3600" b="1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Konditionierte Schmerzmodulation </a:t>
            </a:r>
            <a:r>
              <a:rPr lang="en-GB" sz="3600" b="1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GB" sz="3600" b="1" kern="100" dirty="0" err="1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CPM_a</a:t>
            </a:r>
            <a:r>
              <a:rPr lang="en-GB" sz="3600" b="1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GB" sz="1400" b="1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DK" sz="1400" b="1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8823DE3F-3882-4600-AF42-4793E19B2E50}"/>
              </a:ext>
            </a:extLst>
          </p:cNvPr>
          <p:cNvSpPr txBox="1"/>
          <p:nvPr/>
        </p:nvSpPr>
        <p:spPr>
          <a:xfrm>
            <a:off x="831668" y="1942792"/>
            <a:ext cx="10528664" cy="49638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de-DE" sz="3200" b="1" kern="100" dirty="0">
                <a:solidFill>
                  <a:srgbClr val="0070C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Probandeninstruktionen:</a:t>
            </a:r>
            <a:endParaRPr lang="en-DK" sz="1400" kern="100" dirty="0">
              <a:solidFill>
                <a:srgbClr val="0070C0"/>
              </a:solidFill>
              <a:effectLst/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diesem Durchgang wird zunächst ein Druck auf der </a:t>
            </a:r>
            <a:r>
              <a:rPr lang="de-DE" sz="2400" b="1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der Manschette an Ihrem nicht-dominanten Bein</a:t>
            </a: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aufgebaut. Dieser bleibt </a:t>
            </a:r>
            <a:r>
              <a:rPr lang="de-DE" sz="2400" b="1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konstant</a:t>
            </a: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Auf </a:t>
            </a:r>
            <a:r>
              <a:rPr lang="de-DE" sz="2400" b="1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der Manschette an Ihrem dominanten Bein</a:t>
            </a: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wird der Druck wie in den ersten Durchgängen </a:t>
            </a:r>
            <a:r>
              <a:rPr lang="de-DE" sz="2400" b="1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kontinuierlich gesteigert</a:t>
            </a: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 Bitte bewerten Sie die Schmerhaftigkeit des ansteigenden Druckreizes auf einer </a:t>
            </a:r>
            <a:r>
              <a:rPr lang="de-DE" sz="2400" b="1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Skala von 0 (kein Schmerz) bis 100 (maximaler Schmerz).</a:t>
            </a:r>
            <a:endParaRPr lang="de-DE" sz="24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Sie sollen dabei den konstanten Druck an Ihrem nicht-dominanten Bein komplett ignorieren und </a:t>
            </a:r>
            <a:r>
              <a:rPr lang="de-DE" sz="2400" b="1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nur den ansteigenden Druck an Ihrem dominanten Bein bewerten</a:t>
            </a: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Sobald Sie mit dem Regler das Maximum erreicht haben, stoppt der Kompressor, und die Luft wird abgelassen.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de-DE" sz="24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61490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1">
            <a:extLst>
              <a:ext uri="{FF2B5EF4-FFF2-40B4-BE49-F238E27FC236}">
                <a16:creationId xmlns:a16="http://schemas.microsoft.com/office/drawing/2014/main" id="{8823DE3F-3882-4600-AF42-4793E19B2E50}"/>
              </a:ext>
            </a:extLst>
          </p:cNvPr>
          <p:cNvSpPr txBox="1"/>
          <p:nvPr/>
        </p:nvSpPr>
        <p:spPr>
          <a:xfrm>
            <a:off x="844731" y="1541592"/>
            <a:ext cx="10528664" cy="37748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800"/>
              </a:spcAft>
            </a:pPr>
            <a:r>
              <a:rPr lang="de-DE" sz="2400" b="1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Bitte schieben sie den Regler zurück auf 0.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Abschließend steigt der Druck auf </a:t>
            </a:r>
            <a:r>
              <a:rPr lang="de-DE" sz="2400" b="1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der Manschette an Ihrem dominanten Bein </a:t>
            </a: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noch einmal </a:t>
            </a:r>
            <a:r>
              <a:rPr lang="de-DE" sz="2400" b="1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kontinuierlich</a:t>
            </a: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an. Bitte bewerten Sie wieder die Schmerzhaftigkeit des Druckreizes auf einer </a:t>
            </a:r>
            <a:r>
              <a:rPr lang="de-DE" sz="2400" b="1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Skala von 0 (kein Schmerz) bis 100 (maximaler Schmerz).</a:t>
            </a:r>
            <a:endParaRPr lang="de-DE" sz="24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de-DE" sz="24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de-DE" sz="2400" kern="100" dirty="0"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Sobald Sie mit dem Regler das Maximum erreicht haben, stoppt der Kompressor, und die Luft wird abgelassen.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de-DE" sz="2400" kern="100" dirty="0">
              <a:latin typeface="Calibri" panose="020F05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4830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742</Words>
  <Application>Microsoft Office PowerPoint</Application>
  <PresentationFormat>Widescreen</PresentationFormat>
  <Paragraphs>51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Fira Code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Kristian Hennings</dc:creator>
  <cp:lastModifiedBy>Kristian Hennings</cp:lastModifiedBy>
  <cp:revision>46</cp:revision>
  <dcterms:created xsi:type="dcterms:W3CDTF">2024-09-15T13:42:36Z</dcterms:created>
  <dcterms:modified xsi:type="dcterms:W3CDTF">2025-04-08T18:14:33Z</dcterms:modified>
</cp:coreProperties>
</file>