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6" r:id="rId3"/>
    <p:sldId id="258" r:id="rId4"/>
    <p:sldId id="259" r:id="rId5"/>
    <p:sldId id="260" r:id="rId6"/>
    <p:sldId id="263" r:id="rId7"/>
    <p:sldId id="261" r:id="rId8"/>
    <p:sldId id="264" r:id="rId9"/>
    <p:sldId id="262" r:id="rId10"/>
    <p:sldId id="265" r:id="rId11"/>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B99824-37D3-46C9-91A1-EDD75DE954A4}" type="datetimeFigureOut">
              <a:rPr lang="en-DK" smtClean="0"/>
              <a:t>04/06/2024</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ED727-2087-4161-85B2-0538967C57D6}" type="slidenum">
              <a:rPr lang="en-DK" smtClean="0"/>
              <a:t>‹#›</a:t>
            </a:fld>
            <a:endParaRPr lang="en-DK"/>
          </a:p>
        </p:txBody>
      </p:sp>
    </p:spTree>
    <p:extLst>
      <p:ext uri="{BB962C8B-B14F-4D97-AF65-F5344CB8AC3E}">
        <p14:creationId xmlns:p14="http://schemas.microsoft.com/office/powerpoint/2010/main" val="79895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DASS EN</a:t>
            </a:r>
            <a:endParaRPr lang="en-DK" dirty="0"/>
          </a:p>
        </p:txBody>
      </p:sp>
      <p:sp>
        <p:nvSpPr>
          <p:cNvPr id="4" name="Slide Number Placeholder 3"/>
          <p:cNvSpPr>
            <a:spLocks noGrp="1"/>
          </p:cNvSpPr>
          <p:nvPr>
            <p:ph type="sldNum" sz="quarter" idx="5"/>
          </p:nvPr>
        </p:nvSpPr>
        <p:spPr/>
        <p:txBody>
          <a:bodyPr/>
          <a:lstStyle/>
          <a:p>
            <a:fld id="{57CED727-2087-4161-85B2-0538967C57D6}" type="slidenum">
              <a:rPr lang="en-DK" smtClean="0"/>
              <a:t>1</a:t>
            </a:fld>
            <a:endParaRPr lang="en-DK"/>
          </a:p>
        </p:txBody>
      </p:sp>
    </p:spTree>
    <p:extLst>
      <p:ext uri="{BB962C8B-B14F-4D97-AF65-F5344CB8AC3E}">
        <p14:creationId xmlns:p14="http://schemas.microsoft.com/office/powerpoint/2010/main" val="340199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DASS DK</a:t>
            </a:r>
          </a:p>
        </p:txBody>
      </p:sp>
      <p:sp>
        <p:nvSpPr>
          <p:cNvPr id="4" name="Slide Number Placeholder 3"/>
          <p:cNvSpPr>
            <a:spLocks noGrp="1"/>
          </p:cNvSpPr>
          <p:nvPr>
            <p:ph type="sldNum" sz="quarter" idx="5"/>
          </p:nvPr>
        </p:nvSpPr>
        <p:spPr/>
        <p:txBody>
          <a:bodyPr/>
          <a:lstStyle/>
          <a:p>
            <a:fld id="{57CED727-2087-4161-85B2-0538967C57D6}" type="slidenum">
              <a:rPr lang="en-DK" smtClean="0"/>
              <a:t>2</a:t>
            </a:fld>
            <a:endParaRPr lang="en-DK"/>
          </a:p>
        </p:txBody>
      </p:sp>
    </p:spTree>
    <p:extLst>
      <p:ext uri="{BB962C8B-B14F-4D97-AF65-F5344CB8AC3E}">
        <p14:creationId xmlns:p14="http://schemas.microsoft.com/office/powerpoint/2010/main" val="160619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fld id="{57CED727-2087-4161-85B2-0538967C57D6}" type="slidenum">
              <a:rPr lang="en-DK" smtClean="0"/>
              <a:t>4</a:t>
            </a:fld>
            <a:endParaRPr lang="en-DK"/>
          </a:p>
        </p:txBody>
      </p:sp>
    </p:spTree>
    <p:extLst>
      <p:ext uri="{BB962C8B-B14F-4D97-AF65-F5344CB8AC3E}">
        <p14:creationId xmlns:p14="http://schemas.microsoft.com/office/powerpoint/2010/main" val="79972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4BCD-9461-C9CA-2A44-750A95733B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94F62EEC-921B-CEA5-ED3E-D2FCB368D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F0B58E2B-8354-02C5-C3C3-7FDC09EEBF5F}"/>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5" name="Footer Placeholder 4">
            <a:extLst>
              <a:ext uri="{FF2B5EF4-FFF2-40B4-BE49-F238E27FC236}">
                <a16:creationId xmlns:a16="http://schemas.microsoft.com/office/drawing/2014/main" id="{93D0E9A5-9451-6C28-3EA9-A89617CBB90D}"/>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D5B1E910-DDE3-FE6F-DB64-788139E82326}"/>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811042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C6E-411B-B32B-6DBF-53BBF8B7B6C6}"/>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732B3F1-1066-2B8E-88AB-75954A8DF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548863E6-F486-A776-8153-8E707C281B9D}"/>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5" name="Footer Placeholder 4">
            <a:extLst>
              <a:ext uri="{FF2B5EF4-FFF2-40B4-BE49-F238E27FC236}">
                <a16:creationId xmlns:a16="http://schemas.microsoft.com/office/drawing/2014/main" id="{CBDA609D-6E7A-06A3-9711-4C7DF183007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350A88B1-C35A-53FE-5701-3EAA6B02984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291296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E7753B-DC36-1D0A-E0F6-CA75396257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29AB809B-CD27-2E30-4259-7B30DCDC7D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29F1B892-8C6D-6128-DD44-6AFDB55DC68B}"/>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5" name="Footer Placeholder 4">
            <a:extLst>
              <a:ext uri="{FF2B5EF4-FFF2-40B4-BE49-F238E27FC236}">
                <a16:creationId xmlns:a16="http://schemas.microsoft.com/office/drawing/2014/main" id="{87F39791-EDD6-945E-3AC9-EE798CB0FB8D}"/>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914D37B-02CB-4565-A68D-C7B2F4E96C80}"/>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345664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31E2-2417-18D6-F07F-E89A37BD555E}"/>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8E3DAD51-DA0A-B80E-CCE2-B6DC8A420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FE1266A6-2A47-9907-209C-12E95C4CBE11}"/>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5" name="Footer Placeholder 4">
            <a:extLst>
              <a:ext uri="{FF2B5EF4-FFF2-40B4-BE49-F238E27FC236}">
                <a16:creationId xmlns:a16="http://schemas.microsoft.com/office/drawing/2014/main" id="{C9861CD3-9FEC-C53A-D295-36CE6F27671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358CBD7E-9AD2-2573-CD10-76AD025F6B46}"/>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1828552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F907-4D93-CF8F-7E3F-4530ADFFE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6284775B-EC7A-768F-320D-501A77C9A9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7A97CC-837D-D1D4-C45C-4ADCDBA1A842}"/>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5" name="Footer Placeholder 4">
            <a:extLst>
              <a:ext uri="{FF2B5EF4-FFF2-40B4-BE49-F238E27FC236}">
                <a16:creationId xmlns:a16="http://schemas.microsoft.com/office/drawing/2014/main" id="{2F86693C-B4CF-C4D9-98C9-FE5476FCED8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70CC025B-18AF-A09C-EE9B-69F182D2583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1288753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0862-335E-E834-15EB-ED83D4CA1B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98CA2B93-FFB4-6744-1551-707FB10CB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1B373D67-DE10-297F-9416-66007B8A8E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F5DA22B9-C78A-FE65-5926-8587C3A37C16}"/>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6" name="Footer Placeholder 5">
            <a:extLst>
              <a:ext uri="{FF2B5EF4-FFF2-40B4-BE49-F238E27FC236}">
                <a16:creationId xmlns:a16="http://schemas.microsoft.com/office/drawing/2014/main" id="{2ED0BECE-01F3-F341-491F-CC8DAE2E25B5}"/>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8964DC4E-C48C-CEBC-DB78-506585D24CF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272964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13D9-DDC1-5095-A91C-9222495B6446}"/>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59FE45C9-9606-871B-5182-FC0DD1E1D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BB8F1-DC07-BFE0-982D-7C9639642D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C979616E-D0FE-40A8-C306-6A92777B76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2544DC-1F4C-E272-14AA-CA69F72AC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5DD02AFB-39EC-935E-4426-34B9F417AE93}"/>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8" name="Footer Placeholder 7">
            <a:extLst>
              <a:ext uri="{FF2B5EF4-FFF2-40B4-BE49-F238E27FC236}">
                <a16:creationId xmlns:a16="http://schemas.microsoft.com/office/drawing/2014/main" id="{EA9B645C-E4C3-E5B9-7AEB-B72D2547ABD1}"/>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119E075C-806D-A45C-262D-5F45DADED86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82252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077F-42E2-9505-D4B7-93580542101D}"/>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0E440B07-643A-7E5A-070F-20F5FD4DFBD9}"/>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4" name="Footer Placeholder 3">
            <a:extLst>
              <a:ext uri="{FF2B5EF4-FFF2-40B4-BE49-F238E27FC236}">
                <a16:creationId xmlns:a16="http://schemas.microsoft.com/office/drawing/2014/main" id="{A99CA551-5E3F-3768-7FE9-384D710C6D28}"/>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BDB9625C-9A61-6699-A10A-44D9395D1184}"/>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51564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687E4-556B-1948-02BD-764100AA9AF3}"/>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3" name="Footer Placeholder 2">
            <a:extLst>
              <a:ext uri="{FF2B5EF4-FFF2-40B4-BE49-F238E27FC236}">
                <a16:creationId xmlns:a16="http://schemas.microsoft.com/office/drawing/2014/main" id="{EE11EDDC-6329-AFC9-EC22-3ED9A879B710}"/>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5B77C3B9-3258-7187-16D1-251905F9E12C}"/>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216637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18F9-E662-4EFC-24D4-217825E1F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D977454-6727-C9A5-97F0-660048725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69CA50D1-B5B5-68EC-209F-2558F15EC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C917-6336-D307-6ED9-0A34D56BDB74}"/>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6" name="Footer Placeholder 5">
            <a:extLst>
              <a:ext uri="{FF2B5EF4-FFF2-40B4-BE49-F238E27FC236}">
                <a16:creationId xmlns:a16="http://schemas.microsoft.com/office/drawing/2014/main" id="{6844D74C-D7BF-7C81-9AB0-54493F491125}"/>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B027677-4B64-57EA-1132-B436B5A4556A}"/>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78940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CBD8-B584-EEFD-C87B-3B9CBC9CE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8316EF9E-8C4F-D9E0-ED81-D3A0101C5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B1BBAEB7-3912-0706-E8D2-7106C2A79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3056E-CBD8-D4F9-0B07-E5A3B1B8F657}"/>
              </a:ext>
            </a:extLst>
          </p:cNvPr>
          <p:cNvSpPr>
            <a:spLocks noGrp="1"/>
          </p:cNvSpPr>
          <p:nvPr>
            <p:ph type="dt" sz="half" idx="10"/>
          </p:nvPr>
        </p:nvSpPr>
        <p:spPr/>
        <p:txBody>
          <a:bodyPr/>
          <a:lstStyle/>
          <a:p>
            <a:fld id="{F91B40EE-F67D-4F8F-A262-93F95F2D7138}" type="datetimeFigureOut">
              <a:rPr lang="en-DK" smtClean="0"/>
              <a:t>04/06/2024</a:t>
            </a:fld>
            <a:endParaRPr lang="en-DK"/>
          </a:p>
        </p:txBody>
      </p:sp>
      <p:sp>
        <p:nvSpPr>
          <p:cNvPr id="6" name="Footer Placeholder 5">
            <a:extLst>
              <a:ext uri="{FF2B5EF4-FFF2-40B4-BE49-F238E27FC236}">
                <a16:creationId xmlns:a16="http://schemas.microsoft.com/office/drawing/2014/main" id="{0D8D699D-1422-8192-386D-817FACE42AA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01F060C-B080-0F9C-6AF9-CC0659AF8A82}"/>
              </a:ext>
            </a:extLst>
          </p:cNvPr>
          <p:cNvSpPr>
            <a:spLocks noGrp="1"/>
          </p:cNvSpPr>
          <p:nvPr>
            <p:ph type="sldNum" sz="quarter" idx="12"/>
          </p:nvPr>
        </p:nvSpPr>
        <p:spPr/>
        <p:txBody>
          <a:bodyPr/>
          <a:lstStyle/>
          <a:p>
            <a:fld id="{92519100-853E-4F8F-8F2C-A9D925F756E8}" type="slidenum">
              <a:rPr lang="en-DK" smtClean="0"/>
              <a:t>‹#›</a:t>
            </a:fld>
            <a:endParaRPr lang="en-DK"/>
          </a:p>
        </p:txBody>
      </p:sp>
    </p:spTree>
    <p:extLst>
      <p:ext uri="{BB962C8B-B14F-4D97-AF65-F5344CB8AC3E}">
        <p14:creationId xmlns:p14="http://schemas.microsoft.com/office/powerpoint/2010/main" val="306162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5B66D-9631-0CAF-7140-BB8E96EB3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436E05E6-AD17-3BD9-A9C5-6A0460F30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68EB79BA-2278-3783-187F-F67650EB36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1B40EE-F67D-4F8F-A262-93F95F2D7138}" type="datetimeFigureOut">
              <a:rPr lang="en-DK" smtClean="0"/>
              <a:t>04/06/2024</a:t>
            </a:fld>
            <a:endParaRPr lang="en-DK"/>
          </a:p>
        </p:txBody>
      </p:sp>
      <p:sp>
        <p:nvSpPr>
          <p:cNvPr id="5" name="Footer Placeholder 4">
            <a:extLst>
              <a:ext uri="{FF2B5EF4-FFF2-40B4-BE49-F238E27FC236}">
                <a16:creationId xmlns:a16="http://schemas.microsoft.com/office/drawing/2014/main" id="{F381CF3D-546B-8F26-4260-E2304C9C8C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7236C831-7F94-EED5-0DD8-95C8DB07F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519100-853E-4F8F-8F2C-A9D925F756E8}" type="slidenum">
              <a:rPr lang="en-DK" smtClean="0"/>
              <a:t>‹#›</a:t>
            </a:fld>
            <a:endParaRPr lang="en-DK"/>
          </a:p>
        </p:txBody>
      </p:sp>
    </p:spTree>
    <p:extLst>
      <p:ext uri="{BB962C8B-B14F-4D97-AF65-F5344CB8AC3E}">
        <p14:creationId xmlns:p14="http://schemas.microsoft.com/office/powerpoint/2010/main" val="2831130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DED0B1-37E3-8D6F-E751-8EF65822BC57}"/>
              </a:ext>
            </a:extLst>
          </p:cNvPr>
          <p:cNvSpPr txBox="1"/>
          <p:nvPr/>
        </p:nvSpPr>
        <p:spPr>
          <a:xfrm>
            <a:off x="808383" y="845152"/>
            <a:ext cx="10575234" cy="5167697"/>
          </a:xfrm>
          <a:prstGeom prst="rect">
            <a:avLst/>
          </a:prstGeom>
          <a:noFill/>
        </p:spPr>
        <p:txBody>
          <a:bodyPr wrap="square">
            <a:spAutoFit/>
          </a:bodyPr>
          <a:lstStyle/>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Please read each statement and circle a number 0, 1, 2 or 3, which indicates how much the statement applied to you over the past week. There are no right or wrong answers. Do not spend too much time on any statement.</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The rating scale is as follows:</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0 Did not apply to me at all</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1 Applied to me to some degree, or some of the time</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2 Applied to me to a considerable degree, or a good part of time</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3 Applied to me very much, or most of the time</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46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23E81C-0948-988A-D9DC-76503A3194FA}"/>
              </a:ext>
            </a:extLst>
          </p:cNvPr>
          <p:cNvSpPr txBox="1"/>
          <p:nvPr/>
        </p:nvSpPr>
        <p:spPr>
          <a:xfrm>
            <a:off x="696000" y="432026"/>
            <a:ext cx="10800000" cy="5993949"/>
          </a:xfrm>
          <a:prstGeom prst="rect">
            <a:avLst/>
          </a:prstGeom>
          <a:noFill/>
        </p:spPr>
        <p:txBody>
          <a:bodyPr wrap="square">
            <a:spAutoFit/>
          </a:bodyPr>
          <a:lstStyle/>
          <a:p>
            <a:pPr>
              <a:lnSpc>
                <a:spcPct val="107000"/>
              </a:lnSpc>
              <a:spcAft>
                <a:spcPts val="800"/>
              </a:spcAft>
            </a:pP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I denne test vil du føle et intenst smertefuldt tryk på dit ikke dominerende ben, mens trykket på dit dominerende ben gradvist stiger. Jeg vil bede dig om at vurdere trykket på dit dominerende ben på skalaen du holder i din hånd. Skalaen går fra Ingen Smerte til Maksimal Smerte Når du vurderer smerten så er det vigtigt at du starter vurderingen I det øjeblik du føler den mindste form for smerte. Maksimal smerte er den værste smerte du kan holde til og når du når dette niveau vil trykket automatisk blive stoppet.</a:t>
            </a:r>
            <a:endParaRPr lang="da-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61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7869F2-AC10-15CC-5E22-0A629015F50C}"/>
              </a:ext>
            </a:extLst>
          </p:cNvPr>
          <p:cNvSpPr txBox="1"/>
          <p:nvPr/>
        </p:nvSpPr>
        <p:spPr>
          <a:xfrm>
            <a:off x="460513" y="845152"/>
            <a:ext cx="11270974" cy="5167697"/>
          </a:xfrm>
          <a:prstGeom prst="rect">
            <a:avLst/>
          </a:prstGeom>
          <a:noFill/>
        </p:spPr>
        <p:txBody>
          <a:bodyPr wrap="square">
            <a:spAutoFit/>
          </a:bodyPr>
          <a:lstStyle/>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Læs venligst hvert udsagn og sæt en cirkel omkring det tal 0, 1, 2 eller 3, som bedst beskriver, hvor godt du føler udsagnet har passet på dig i den seneste uge. Der findes ingen rigtige eller forkerte svar. Brug ikke for meget tid på de enkelte udsagn.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Skalaens tal svarer til:</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0 Passede ikke på mig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1 Passede en smule eller noget af tiden på mig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2 Passede I betydelig grad eller en stor del af tiden på mig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 sz="2800" kern="0" dirty="0">
                <a:effectLst/>
                <a:latin typeface="Calibri" panose="020F0502020204030204" pitchFamily="34" charset="0"/>
                <a:ea typeface="Times New Roman" panose="02020603050405020304" pitchFamily="18" charset="0"/>
                <a:cs typeface="Times New Roman" panose="02020603050405020304" pitchFamily="18" charset="0"/>
              </a:rPr>
              <a:t>3 Passede rigtigt meget eller det meste af tiden på mig </a:t>
            </a:r>
            <a:endParaRPr lang="en-DK" sz="32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74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3561D-0816-C036-C76B-E6D6BE505EA6}"/>
              </a:ext>
            </a:extLst>
          </p:cNvPr>
          <p:cNvSpPr txBox="1"/>
          <p:nvPr/>
        </p:nvSpPr>
        <p:spPr>
          <a:xfrm>
            <a:off x="696000" y="728421"/>
            <a:ext cx="10800000" cy="5401159"/>
          </a:xfrm>
          <a:prstGeom prst="rect">
            <a:avLst/>
          </a:prstGeom>
          <a:noFill/>
        </p:spPr>
        <p:txBody>
          <a:bodyPr wrap="square">
            <a:spAutoFit/>
          </a:bodyPr>
          <a:lstStyle/>
          <a:p>
            <a:pPr>
              <a:lnSpc>
                <a:spcPct val="107000"/>
              </a:lnSpc>
              <a:spcAft>
                <a:spcPts val="800"/>
              </a:spcAft>
            </a:pP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dominant leg will gradually increase. I would like you to rate the pressure sensation with the scale in your hand. The scale goes from </a:t>
            </a:r>
            <a:r>
              <a:rPr lang="en-GB" sz="36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36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47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3561D-0816-C036-C76B-E6D6BE505EA6}"/>
              </a:ext>
            </a:extLst>
          </p:cNvPr>
          <p:cNvSpPr txBox="1"/>
          <p:nvPr/>
        </p:nvSpPr>
        <p:spPr>
          <a:xfrm>
            <a:off x="696000" y="728421"/>
            <a:ext cx="10800000" cy="4808368"/>
          </a:xfrm>
          <a:prstGeom prst="rect">
            <a:avLst/>
          </a:prstGeom>
          <a:noFill/>
        </p:spPr>
        <p:txBody>
          <a:bodyPr wrap="square">
            <a:spAutoFit/>
          </a:bodyPr>
          <a:lstStyle/>
          <a:p>
            <a:pPr>
              <a:lnSpc>
                <a:spcPct val="107000"/>
              </a:lnSpc>
              <a:spcAft>
                <a:spcPts val="800"/>
              </a:spcAft>
            </a:pP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I denne test vil trykket på dit dominante ben langsomt blive forøget. Jeg vil bede dig om at vurdere trykket på skalaen du holder i din hånd. Skalaen går fra Ingen Smerte til Maksimal Smerte Når du vurderer smerten så er det vigtigt at du starter vurderingen I det øjeblik du føler den mindste form for smerte. Maksimal smerte er den værste smerte du kan holde til og når du når dette niveau vil trykket automatisk blive stoppet.</a:t>
            </a:r>
          </a:p>
        </p:txBody>
      </p:sp>
    </p:spTree>
    <p:extLst>
      <p:ext uri="{BB962C8B-B14F-4D97-AF65-F5344CB8AC3E}">
        <p14:creationId xmlns:p14="http://schemas.microsoft.com/office/powerpoint/2010/main" val="338563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AAF978-88B6-5785-76F8-22E0348EF19A}"/>
              </a:ext>
            </a:extLst>
          </p:cNvPr>
          <p:cNvSpPr txBox="1"/>
          <p:nvPr/>
        </p:nvSpPr>
        <p:spPr>
          <a:xfrm>
            <a:off x="696000" y="1914002"/>
            <a:ext cx="10800000" cy="3029997"/>
          </a:xfrm>
          <a:prstGeom prst="rect">
            <a:avLst/>
          </a:prstGeom>
          <a:noFill/>
        </p:spPr>
        <p:txBody>
          <a:bodyPr wrap="square">
            <a:spAutoFit/>
          </a:bodyPr>
          <a:lstStyle/>
          <a:p>
            <a:pPr>
              <a:lnSpc>
                <a:spcPct val="107000"/>
              </a:lnSpc>
              <a:spcAft>
                <a:spcPts val="800"/>
              </a:spcAft>
            </a:pP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non-dominant leg will gradually increase. I would like you to rate the pressure sensation with the scale in your hand. Please rate this pressure sensation in the same way as before.</a:t>
            </a:r>
            <a:endParaRPr lang="en-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14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AAF978-88B6-5785-76F8-22E0348EF19A}"/>
              </a:ext>
            </a:extLst>
          </p:cNvPr>
          <p:cNvSpPr txBox="1"/>
          <p:nvPr/>
        </p:nvSpPr>
        <p:spPr>
          <a:xfrm>
            <a:off x="696000" y="2506792"/>
            <a:ext cx="10800000" cy="1844416"/>
          </a:xfrm>
          <a:prstGeom prst="rect">
            <a:avLst/>
          </a:prstGeom>
          <a:noFill/>
        </p:spPr>
        <p:txBody>
          <a:bodyPr wrap="square">
            <a:spAutoFit/>
          </a:bodyPr>
          <a:lstStyle/>
          <a:p>
            <a:pPr>
              <a:lnSpc>
                <a:spcPct val="107000"/>
              </a:lnSpc>
              <a:spcAft>
                <a:spcPts val="800"/>
              </a:spcAft>
            </a:pP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I denne test vil trykket på dit ikke dominerende ben langsomt blive forøget. Jeg vil bede dig om at vurdere smerten på samme måde som i den sidste test.</a:t>
            </a:r>
            <a:endParaRPr lang="en-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42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7B0F95-4D15-8BF1-C000-AD41F005D232}"/>
              </a:ext>
            </a:extLst>
          </p:cNvPr>
          <p:cNvSpPr txBox="1"/>
          <p:nvPr/>
        </p:nvSpPr>
        <p:spPr>
          <a:xfrm>
            <a:off x="696000" y="728421"/>
            <a:ext cx="10800000" cy="5401159"/>
          </a:xfrm>
          <a:prstGeom prst="rect">
            <a:avLst/>
          </a:prstGeom>
          <a:noFill/>
        </p:spPr>
        <p:txBody>
          <a:bodyPr wrap="square">
            <a:spAutoFit/>
          </a:bodyPr>
          <a:lstStyle/>
          <a:p>
            <a:pPr>
              <a:lnSpc>
                <a:spcPct val="107000"/>
              </a:lnSpc>
              <a:spcAft>
                <a:spcPts val="800"/>
              </a:spcAft>
            </a:pP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This is a new test that is a bit different from the ones before. In this test you will feel pressure squeezes one after another. For each squeeze rate the pressure sensation as quickly as possible with the rating scale in your hand. After you rated the sensation just leave the slider where it is until you feel the next squeeze. The squeezes comes fast and there is no wright or wrong answer, just provide your immediate rating of the sensation as fast as possible.</a:t>
            </a:r>
            <a:endParaRPr lang="en-DK" sz="3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30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7B0F95-4D15-8BF1-C000-AD41F005D232}"/>
              </a:ext>
            </a:extLst>
          </p:cNvPr>
          <p:cNvSpPr txBox="1"/>
          <p:nvPr/>
        </p:nvSpPr>
        <p:spPr>
          <a:xfrm>
            <a:off x="696000" y="1024816"/>
            <a:ext cx="10800000" cy="4808368"/>
          </a:xfrm>
          <a:prstGeom prst="rect">
            <a:avLst/>
          </a:prstGeom>
          <a:noFill/>
        </p:spPr>
        <p:txBody>
          <a:bodyPr wrap="square">
            <a:spAutoFit/>
          </a:bodyPr>
          <a:lstStyle/>
          <a:p>
            <a:pPr>
              <a:lnSpc>
                <a:spcPct val="107000"/>
              </a:lnSpc>
              <a:spcAft>
                <a:spcPts val="800"/>
              </a:spcAft>
            </a:pP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Denne test er en smule anderledes end de sidste test. I denne test vil du føle en række tryk stimulationer. </a:t>
            </a:r>
            <a:r>
              <a:rPr lang="da-DK" sz="3600" kern="100" dirty="0">
                <a:latin typeface="Calibri" panose="020F0502020204030204" pitchFamily="34" charset="0"/>
                <a:ea typeface="Times New Roman" panose="02020603050405020304" pitchFamily="18" charset="0"/>
                <a:cs typeface="Times New Roman" panose="02020603050405020304" pitchFamily="18" charset="0"/>
              </a:rPr>
              <a:t>Vurder hver stimulation så hurtigt som muligt med skalaen i din hånd.</a:t>
            </a:r>
            <a:r>
              <a:rPr lang="da-DK" sz="3600" kern="100" dirty="0">
                <a:effectLst/>
                <a:latin typeface="Calibri" panose="020F0502020204030204" pitchFamily="34" charset="0"/>
                <a:ea typeface="Times New Roman" panose="02020603050405020304" pitchFamily="18" charset="0"/>
                <a:cs typeface="Times New Roman" panose="02020603050405020304" pitchFamily="18" charset="0"/>
              </a:rPr>
              <a:t> Behold smertevurderingen indtil du føler den næste pulse. Stimulationerne kommer hurtigt efter hinanden, og der er ikke noget rigtigt eller forkert svar. Bare giv din umiddelbare vurdering så hurtigt som det er muligt for dig.</a:t>
            </a:r>
          </a:p>
        </p:txBody>
      </p:sp>
    </p:spTree>
    <p:extLst>
      <p:ext uri="{BB962C8B-B14F-4D97-AF65-F5344CB8AC3E}">
        <p14:creationId xmlns:p14="http://schemas.microsoft.com/office/powerpoint/2010/main" val="29738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23E81C-0948-988A-D9DC-76503A3194FA}"/>
              </a:ext>
            </a:extLst>
          </p:cNvPr>
          <p:cNvSpPr txBox="1"/>
          <p:nvPr/>
        </p:nvSpPr>
        <p:spPr>
          <a:xfrm>
            <a:off x="696000" y="432026"/>
            <a:ext cx="10800000" cy="5993949"/>
          </a:xfrm>
          <a:prstGeom prst="rect">
            <a:avLst/>
          </a:prstGeom>
          <a:noFill/>
        </p:spPr>
        <p:txBody>
          <a:bodyPr wrap="square">
            <a:spAutoFit/>
          </a:bodyPr>
          <a:lstStyle/>
          <a:p>
            <a:pPr>
              <a:lnSpc>
                <a:spcPct val="107000"/>
              </a:lnSpc>
              <a:spcAft>
                <a:spcPts val="800"/>
              </a:spcAft>
            </a:pP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In this test you will feel an intense painful pressure squeeze on your non-dominant leg while the pressure on the cuff on your dominant leg will gradually increase. I would like you to rate the pain you feel on the dominant leg only with the scale in your hand. The scale goes from </a:t>
            </a:r>
            <a:r>
              <a:rPr lang="en-GB" sz="36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36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36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59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824</Words>
  <Application>Microsoft Office PowerPoint</Application>
  <PresentationFormat>Widescreen</PresentationFormat>
  <Paragraphs>25</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26</cp:revision>
  <dcterms:created xsi:type="dcterms:W3CDTF">2024-06-04T07:39:16Z</dcterms:created>
  <dcterms:modified xsi:type="dcterms:W3CDTF">2024-06-04T08:13:31Z</dcterms:modified>
</cp:coreProperties>
</file>