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2" r:id="rId2"/>
    <p:sldId id="259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7E3DC-49DB-417F-9467-0E0BF1B3EAD1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875CA-7EDC-41AC-B7D0-7EF7A326656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B7DE-770A-4318-87D5-E5D8734D6D50}" type="datetimeFigureOut">
              <a:rPr lang="en-US" smtClean="0"/>
              <a:pPr/>
              <a:t>10/7/2020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2285992"/>
            <a:ext cx="6400800" cy="9001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 5: Part I (Tags)</a:t>
            </a:r>
            <a:endParaRPr lang="en-IN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b="1" dirty="0" smtClean="0"/>
              <a:t>Linking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49117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One of the most important HTML5 features is the </a:t>
            </a:r>
            <a:r>
              <a:rPr lang="en-IN" dirty="0" smtClean="0">
                <a:solidFill>
                  <a:srgbClr val="FF0000"/>
                </a:solidFill>
              </a:rPr>
              <a:t>hyperlink</a:t>
            </a:r>
            <a:r>
              <a:rPr lang="en-IN" b="1" dirty="0" smtClean="0"/>
              <a:t>, </a:t>
            </a:r>
            <a:r>
              <a:rPr lang="en-IN" dirty="0" smtClean="0"/>
              <a:t>which references </a:t>
            </a:r>
            <a:r>
              <a:rPr lang="en-IN" b="1" dirty="0" smtClean="0"/>
              <a:t>(or </a:t>
            </a:r>
            <a:r>
              <a:rPr lang="en-IN" b="1" dirty="0" smtClean="0">
                <a:solidFill>
                  <a:srgbClr val="FF0000"/>
                </a:solidFill>
              </a:rPr>
              <a:t>links</a:t>
            </a:r>
            <a:r>
              <a:rPr lang="en-IN" b="1" dirty="0" smtClean="0"/>
              <a:t> </a:t>
            </a:r>
            <a:r>
              <a:rPr lang="en-IN" dirty="0" smtClean="0"/>
              <a:t>to) other resources, such as HTML5 documents and images. </a:t>
            </a:r>
          </a:p>
          <a:p>
            <a:pPr algn="just"/>
            <a:r>
              <a:rPr lang="en-IN" dirty="0" smtClean="0"/>
              <a:t>When a user clicks a hyperlink, the browser tries to execute an action associated with it.</a:t>
            </a:r>
          </a:p>
          <a:p>
            <a:r>
              <a:rPr lang="en-IN" i="1" dirty="0" smtClean="0"/>
              <a:t>Any displayed element can act as a hyperlink. Web browsers</a:t>
            </a:r>
          </a:p>
          <a:p>
            <a:pPr algn="just"/>
            <a:r>
              <a:rPr lang="en-IN" dirty="0" smtClean="0"/>
              <a:t>Typically </a:t>
            </a:r>
            <a:r>
              <a:rPr lang="en-IN" i="1" dirty="0" smtClean="0"/>
              <a:t>underline text hyperlinks and color their text blue by default so that users can distinguish </a:t>
            </a:r>
            <a:r>
              <a:rPr lang="en-IN" dirty="0" smtClean="0"/>
              <a:t>hyperlinks from plain text.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0"/>
            <a:ext cx="8286808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/>
            <a:r>
              <a:rPr lang="en-IN" dirty="0" smtClean="0"/>
              <a:t>Links are created using the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dirty="0" smtClean="0"/>
              <a:t> (</a:t>
            </a:r>
            <a:r>
              <a:rPr lang="en-IN" dirty="0" smtClean="0">
                <a:solidFill>
                  <a:srgbClr val="FF0000"/>
                </a:solidFill>
              </a:rPr>
              <a:t>anchor</a:t>
            </a:r>
            <a:r>
              <a:rPr lang="en-IN" dirty="0" smtClean="0"/>
              <a:t>) element. Line 16 defines a </a:t>
            </a:r>
            <a:r>
              <a:rPr lang="en-IN" i="1" dirty="0" smtClean="0"/>
              <a:t>hyperlink to the URL </a:t>
            </a:r>
            <a:r>
              <a:rPr lang="en-IN" dirty="0" smtClean="0"/>
              <a:t>assigned to attribute </a:t>
            </a:r>
            <a:r>
              <a:rPr lang="en-IN" dirty="0" err="1" smtClean="0"/>
              <a:t>href</a:t>
            </a:r>
            <a:r>
              <a:rPr lang="en-IN" dirty="0" smtClean="0"/>
              <a:t> (hypertext reference), which specifies a resource’s location, such as</a:t>
            </a:r>
          </a:p>
          <a:p>
            <a:pPr lvl="1"/>
            <a:r>
              <a:rPr lang="en-IN" dirty="0" smtClean="0"/>
              <a:t>a web page or location within a web page</a:t>
            </a:r>
          </a:p>
          <a:p>
            <a:pPr lvl="1"/>
            <a:r>
              <a:rPr lang="en-IN" dirty="0" smtClean="0"/>
              <a:t>A file</a:t>
            </a:r>
          </a:p>
          <a:p>
            <a:pPr lvl="1"/>
            <a:r>
              <a:rPr lang="en-IN" dirty="0" smtClean="0"/>
              <a:t>an e-mail address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 smtClean="0"/>
              <a:t>Hyperlinking</a:t>
            </a:r>
            <a:r>
              <a:rPr lang="en-IN" b="1" i="1" dirty="0" smtClean="0"/>
              <a:t> to an E-Mail Address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Anchors can </a:t>
            </a:r>
            <a:r>
              <a:rPr lang="en-IN" i="1" dirty="0" smtClean="0"/>
              <a:t>link to e-mail addresses using a </a:t>
            </a:r>
            <a:r>
              <a:rPr lang="en-IN" dirty="0" smtClean="0">
                <a:solidFill>
                  <a:srgbClr val="FF0000"/>
                </a:solidFill>
              </a:rPr>
              <a:t>mailto: URL</a:t>
            </a:r>
            <a:r>
              <a:rPr lang="en-IN" b="1" i="1" dirty="0" smtClean="0"/>
              <a:t> </a:t>
            </a:r>
          </a:p>
          <a:p>
            <a:pPr algn="just"/>
            <a:r>
              <a:rPr lang="en-IN" dirty="0" smtClean="0"/>
              <a:t>When the user clicks this type of anchored link, most browsers launch the user’s default e-mail program (for example, Mozilla Thunderbird, Microsoft Outlook or Apple Mail) to enable the user to write an email message to the linked address.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215370" cy="59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72559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858280" cy="47688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We’ve shown how to mark up documents that contain only text, but web pages may also contain </a:t>
            </a:r>
            <a:r>
              <a:rPr lang="en-IN" dirty="0" smtClean="0">
                <a:solidFill>
                  <a:srgbClr val="FF0000"/>
                </a:solidFill>
              </a:rPr>
              <a:t>images</a:t>
            </a:r>
            <a:r>
              <a:rPr lang="en-IN" dirty="0" smtClean="0"/>
              <a:t>, animations, graphics, audios and even videos. </a:t>
            </a:r>
          </a:p>
          <a:p>
            <a:pPr algn="just"/>
            <a:r>
              <a:rPr lang="en-IN" dirty="0" smtClean="0"/>
              <a:t>The most popular </a:t>
            </a:r>
            <a:r>
              <a:rPr lang="en-IN" i="1" dirty="0" smtClean="0"/>
              <a:t>image formats </a:t>
            </a:r>
            <a:r>
              <a:rPr lang="en-IN" dirty="0" smtClean="0"/>
              <a:t>used by web developers today are </a:t>
            </a:r>
          </a:p>
          <a:p>
            <a:pPr lvl="1" algn="just"/>
            <a:r>
              <a:rPr lang="en-IN" i="1" dirty="0" smtClean="0"/>
              <a:t>PNG (Portable Network Graphics) and </a:t>
            </a:r>
          </a:p>
          <a:p>
            <a:pPr lvl="1" algn="just"/>
            <a:r>
              <a:rPr lang="en-IN" i="1" dirty="0" smtClean="0"/>
              <a:t>JPEG (Joint Photographic Experts Group).</a:t>
            </a:r>
          </a:p>
          <a:p>
            <a:r>
              <a:rPr lang="en-IN" dirty="0" smtClean="0"/>
              <a:t>Users can create images using specialized software, such as </a:t>
            </a:r>
          </a:p>
          <a:p>
            <a:pPr lvl="1" algn="just"/>
            <a:r>
              <a:rPr lang="en-IN" i="1" dirty="0" smtClean="0"/>
              <a:t>Adobe Photoshop Express (www.photoshop.com), </a:t>
            </a:r>
          </a:p>
          <a:p>
            <a:pPr lvl="1" algn="just"/>
            <a:r>
              <a:rPr lang="en-IN" i="1" dirty="0" smtClean="0"/>
              <a:t>G.I.M.P. (www.gimp.org), </a:t>
            </a:r>
          </a:p>
          <a:p>
            <a:pPr lvl="1" algn="just"/>
            <a:r>
              <a:rPr lang="en-IN" i="1" dirty="0" err="1" smtClean="0"/>
              <a:t>Inkscape</a:t>
            </a:r>
            <a:r>
              <a:rPr lang="en-IN" i="1" dirty="0" smtClean="0"/>
              <a:t>(www.inkscape.org) and many more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0034" y="142852"/>
            <a:ext cx="80724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/>
              <a:t>Images may also be acquired from various websites, many of which offer royalty-free images (Fig. 2.5)</a:t>
            </a:r>
            <a:endParaRPr lang="en-IN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858280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b="1" dirty="0" smtClean="0"/>
              <a:t>Using Images as Hyperlinks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By using images as hyperlinks, you can create graphical web pages that link to other resources.</a:t>
            </a:r>
          </a:p>
          <a:p>
            <a:pPr algn="just"/>
            <a:r>
              <a:rPr lang="en-IN" dirty="0" smtClean="0"/>
              <a:t>In Fig. 2.7, we create five different image hyperlinks. </a:t>
            </a:r>
          </a:p>
          <a:p>
            <a:pPr algn="just"/>
            <a:r>
              <a:rPr lang="en-IN" dirty="0" smtClean="0"/>
              <a:t>Clicking an image in this example takes the user to a corresponding web page—one of the other examples in this chapter.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401080" cy="57150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Example</a:t>
            </a:r>
          </a:p>
          <a:p>
            <a:r>
              <a:rPr lang="en-US" dirty="0" smtClean="0"/>
              <a:t>W3C Validation Service</a:t>
            </a:r>
          </a:p>
          <a:p>
            <a:r>
              <a:rPr lang="en-US" dirty="0" smtClean="0"/>
              <a:t>Headings</a:t>
            </a:r>
          </a:p>
          <a:p>
            <a:r>
              <a:rPr lang="en-US" dirty="0" smtClean="0"/>
              <a:t>Linking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Special Characters and Horizontal rules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Internal Linking</a:t>
            </a:r>
          </a:p>
          <a:p>
            <a:r>
              <a:rPr lang="en-US" dirty="0" smtClean="0"/>
              <a:t>Meta Elements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358245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r>
              <a:rPr lang="en-IN" b="1" dirty="0" smtClean="0"/>
              <a:t>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64360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Different types of list tags in HTML are </a:t>
            </a:r>
            <a:r>
              <a:rPr lang="en-IN" dirty="0" smtClean="0">
                <a:solidFill>
                  <a:srgbClr val="FF0000"/>
                </a:solidFill>
              </a:rPr>
              <a:t>unordered list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ordered list </a:t>
            </a:r>
            <a:r>
              <a:rPr lang="en-IN" dirty="0" smtClean="0"/>
              <a:t>and definition list</a:t>
            </a:r>
            <a:r>
              <a:rPr lang="en-IN" i="1" dirty="0" smtClean="0"/>
              <a:t>.</a:t>
            </a:r>
          </a:p>
          <a:p>
            <a:pPr algn="just"/>
            <a:r>
              <a:rPr lang="en-IN" dirty="0" smtClean="0"/>
              <a:t>Figure 2.10 displays text in </a:t>
            </a:r>
            <a:r>
              <a:rPr lang="en-IN" dirty="0" smtClean="0">
                <a:solidFill>
                  <a:srgbClr val="FF0000"/>
                </a:solidFill>
              </a:rPr>
              <a:t>an unordered list </a:t>
            </a:r>
            <a:r>
              <a:rPr lang="en-IN" dirty="0" smtClean="0"/>
              <a:t>(i.e., a simple bullet-style list that does not order its items by letter or number). </a:t>
            </a:r>
          </a:p>
          <a:p>
            <a:pPr algn="just"/>
            <a:r>
              <a:rPr lang="en-IN" dirty="0" smtClean="0"/>
              <a:t>The unordered-list element </a:t>
            </a:r>
            <a:r>
              <a:rPr lang="en-IN" dirty="0" err="1" smtClean="0">
                <a:solidFill>
                  <a:srgbClr val="FF0000"/>
                </a:solidFill>
              </a:rPr>
              <a:t>ul</a:t>
            </a:r>
            <a:r>
              <a:rPr lang="en-IN" dirty="0" smtClean="0"/>
              <a:t> (lines 16–22) creates a list in which each item begins with a bullet symbol (typically a </a:t>
            </a:r>
            <a:r>
              <a:rPr lang="en-IN" i="1" dirty="0" smtClean="0"/>
              <a:t>disc). </a:t>
            </a:r>
          </a:p>
          <a:p>
            <a:pPr algn="just"/>
            <a:r>
              <a:rPr lang="en-IN" i="1" dirty="0" smtClean="0"/>
              <a:t>Each entry in an </a:t>
            </a:r>
            <a:r>
              <a:rPr lang="en-IN" dirty="0" smtClean="0"/>
              <a:t>unordered list is an </a:t>
            </a:r>
            <a:r>
              <a:rPr lang="en-IN" dirty="0" err="1" smtClean="0">
                <a:solidFill>
                  <a:srgbClr val="FF0000"/>
                </a:solidFill>
              </a:rPr>
              <a:t>li</a:t>
            </a:r>
            <a:r>
              <a:rPr lang="en-IN" dirty="0" smtClean="0"/>
              <a:t> (</a:t>
            </a:r>
            <a:r>
              <a:rPr lang="en-IN" dirty="0" smtClean="0">
                <a:solidFill>
                  <a:srgbClr val="FF0000"/>
                </a:solidFill>
              </a:rPr>
              <a:t>list item</a:t>
            </a:r>
            <a:r>
              <a:rPr lang="en-IN" dirty="0" smtClean="0"/>
              <a:t>) element (lines 18–21). </a:t>
            </a:r>
          </a:p>
          <a:p>
            <a:pPr algn="just"/>
            <a:r>
              <a:rPr lang="en-IN" dirty="0" smtClean="0"/>
              <a:t>Most web browsers render each </a:t>
            </a:r>
            <a:r>
              <a:rPr lang="en-IN" dirty="0" err="1" smtClean="0"/>
              <a:t>li</a:t>
            </a:r>
            <a:r>
              <a:rPr lang="en-IN" dirty="0" smtClean="0"/>
              <a:t> element on a new line with a bullet symbol indented from the beginning of the line.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42968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714752"/>
            <a:ext cx="835824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Nested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3578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Lists may be </a:t>
            </a:r>
            <a:r>
              <a:rPr lang="en-IN" i="1" dirty="0" smtClean="0"/>
              <a:t>nested to represent hierarchical relationships, as in a </a:t>
            </a:r>
            <a:r>
              <a:rPr lang="en-IN" i="1" dirty="0" smtClean="0">
                <a:solidFill>
                  <a:srgbClr val="FF0000"/>
                </a:solidFill>
              </a:rPr>
              <a:t>multilevel outline.</a:t>
            </a:r>
          </a:p>
          <a:p>
            <a:pPr algn="just"/>
            <a:r>
              <a:rPr lang="en-IN" dirty="0" smtClean="0"/>
              <a:t>Figure 2.11 demonstrates nested lists and </a:t>
            </a:r>
            <a:r>
              <a:rPr lang="en-IN" dirty="0" smtClean="0">
                <a:solidFill>
                  <a:srgbClr val="FF0000"/>
                </a:solidFill>
              </a:rPr>
              <a:t>ordered lists</a:t>
            </a:r>
            <a:r>
              <a:rPr lang="en-IN" dirty="0" smtClean="0"/>
              <a:t>. The ordered-list element </a:t>
            </a:r>
            <a:r>
              <a:rPr lang="en-IN" dirty="0" err="1" smtClean="0">
                <a:solidFill>
                  <a:srgbClr val="FF0000"/>
                </a:solidFill>
              </a:rPr>
              <a:t>ol</a:t>
            </a:r>
            <a:r>
              <a:rPr lang="en-IN" dirty="0" smtClean="0"/>
              <a:t> creates a list in which each item begins with a number.</a:t>
            </a:r>
          </a:p>
          <a:p>
            <a:pPr algn="just"/>
            <a:r>
              <a:rPr lang="en-IN" dirty="0" smtClean="0"/>
              <a:t>In many browsers, the items in the outermost unordered list (lines 15–55) are preceded by </a:t>
            </a:r>
            <a:r>
              <a:rPr lang="en-IN" i="1" dirty="0" smtClean="0">
                <a:solidFill>
                  <a:srgbClr val="FF0000"/>
                </a:solidFill>
              </a:rPr>
              <a:t>discs</a:t>
            </a:r>
            <a:r>
              <a:rPr lang="en-IN" i="1" dirty="0" smtClean="0"/>
              <a:t>. </a:t>
            </a:r>
          </a:p>
          <a:p>
            <a:pPr algn="just"/>
            <a:r>
              <a:rPr lang="en-IN" i="1" dirty="0" smtClean="0"/>
              <a:t>List items nested inside the unordered list of line 15 are preceded in many </a:t>
            </a:r>
            <a:r>
              <a:rPr lang="en-IN" dirty="0" smtClean="0"/>
              <a:t>browsers by </a:t>
            </a:r>
            <a:r>
              <a:rPr lang="en-IN" i="1" dirty="0" smtClean="0"/>
              <a:t>hollow circular bullets. </a:t>
            </a:r>
          </a:p>
          <a:p>
            <a:pPr algn="just"/>
            <a:r>
              <a:rPr lang="en-IN" i="1" dirty="0" smtClean="0"/>
              <a:t>A web browser indents each nested list to indicate a </a:t>
            </a:r>
            <a:r>
              <a:rPr lang="en-IN" dirty="0" smtClean="0"/>
              <a:t>hierarchical relationship. </a:t>
            </a:r>
          </a:p>
          <a:p>
            <a:pPr algn="just"/>
            <a:r>
              <a:rPr lang="en-IN" dirty="0" smtClean="0"/>
              <a:t>The first </a:t>
            </a:r>
            <a:r>
              <a:rPr lang="en-IN" dirty="0" smtClean="0">
                <a:solidFill>
                  <a:srgbClr val="FF0000"/>
                </a:solidFill>
              </a:rPr>
              <a:t>ordered list </a:t>
            </a:r>
            <a:r>
              <a:rPr lang="en-IN" dirty="0" smtClean="0"/>
              <a:t>(lines 29–33) includes two items. Items in an ordered list are enumerated 1., 2., 3. and so on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61483"/>
            <a:ext cx="850112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/>
              <a:t>&lt;!DOCTYPE html&gt;</a:t>
            </a:r>
          </a:p>
          <a:p>
            <a:r>
              <a:rPr lang="en-IN" sz="2200" dirty="0" smtClean="0"/>
              <a:t>&lt;!-- Fig. 2.11: list.html </a:t>
            </a:r>
            <a:r>
              <a:rPr lang="en-IN" sz="2200" dirty="0" smtClean="0">
                <a:sym typeface="Wingdings" pitchFamily="2" charset="2"/>
              </a:rPr>
              <a:t> </a:t>
            </a:r>
            <a:r>
              <a:rPr lang="en-IN" sz="2200" dirty="0" smtClean="0"/>
              <a:t>&lt;!-- Nested lists and ordered lists. --&gt;</a:t>
            </a:r>
          </a:p>
          <a:p>
            <a:r>
              <a:rPr lang="en-IN" sz="2200" dirty="0" smtClean="0"/>
              <a:t>&lt;html&gt;   </a:t>
            </a:r>
          </a:p>
          <a:p>
            <a:r>
              <a:rPr lang="en-IN" sz="2200" dirty="0" smtClean="0"/>
              <a:t>   &lt;head&gt;      </a:t>
            </a:r>
          </a:p>
          <a:p>
            <a:r>
              <a:rPr lang="en-IN" sz="2200" dirty="0" smtClean="0"/>
              <a:t>     &lt;meta </a:t>
            </a:r>
            <a:r>
              <a:rPr lang="en-IN" sz="2200" dirty="0" err="1" smtClean="0"/>
              <a:t>charset</a:t>
            </a:r>
            <a:r>
              <a:rPr lang="en-IN" sz="2200" dirty="0" smtClean="0"/>
              <a:t> = "utf-8"&gt;           &lt;title&gt;Lists&lt;/title&gt;   </a:t>
            </a:r>
          </a:p>
          <a:p>
            <a:r>
              <a:rPr lang="en-IN" sz="2200" dirty="0" smtClean="0"/>
              <a:t>   &lt;/head&gt;   </a:t>
            </a:r>
          </a:p>
          <a:p>
            <a:endParaRPr lang="en-IN" sz="2200" dirty="0" smtClean="0"/>
          </a:p>
          <a:p>
            <a:r>
              <a:rPr lang="en-IN" sz="2200" dirty="0" smtClean="0"/>
              <a:t>   &lt;body&gt;      </a:t>
            </a:r>
          </a:p>
          <a:p>
            <a:r>
              <a:rPr lang="en-IN" sz="2200" dirty="0" smtClean="0"/>
              <a:t>     &lt;h1&gt;The Best Features of the Internet&lt;/h1&gt;     </a:t>
            </a:r>
          </a:p>
          <a:p>
            <a:r>
              <a:rPr lang="en-IN" sz="2200" dirty="0" smtClean="0"/>
              <a:t>       &lt;</a:t>
            </a:r>
            <a:r>
              <a:rPr lang="en-IN" sz="2200" dirty="0" err="1" smtClean="0"/>
              <a:t>ul</a:t>
            </a:r>
            <a:r>
              <a:rPr lang="en-IN" sz="2200" dirty="0" smtClean="0"/>
              <a:t>&gt; &lt;!-- create an unordered list --&gt; </a:t>
            </a:r>
          </a:p>
          <a:p>
            <a:r>
              <a:rPr lang="en-IN" sz="2200" dirty="0" smtClean="0"/>
              <a:t>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&gt;You can meet new people from countries around  the world.&lt;/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</a:t>
            </a:r>
          </a:p>
          <a:p>
            <a:r>
              <a:rPr lang="en-IN" sz="2200" dirty="0" smtClean="0"/>
              <a:t>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&gt;You have access to new media as it becomes public: </a:t>
            </a:r>
          </a:p>
          <a:p>
            <a:r>
              <a:rPr lang="en-IN" sz="2200" dirty="0" smtClean="0"/>
              <a:t>       &lt;!-- this starts a nested unordered list, which uses a --&gt;            </a:t>
            </a:r>
          </a:p>
          <a:p>
            <a:r>
              <a:rPr lang="en-IN" sz="2200" dirty="0" smtClean="0"/>
              <a:t>       &lt;!-- different bullet. The list ends when you --&gt;            &lt;!-- close the &lt;</a:t>
            </a:r>
            <a:r>
              <a:rPr lang="en-IN" sz="2200" dirty="0" err="1" smtClean="0"/>
              <a:t>ul</a:t>
            </a:r>
            <a:r>
              <a:rPr lang="en-IN" sz="2200" dirty="0" smtClean="0"/>
              <a:t>&gt; tag. --&gt;            </a:t>
            </a:r>
          </a:p>
          <a:p>
            <a:r>
              <a:rPr lang="en-IN" sz="2200" dirty="0" smtClean="0"/>
              <a:t>         &lt;</a:t>
            </a:r>
            <a:r>
              <a:rPr lang="en-IN" sz="2200" dirty="0" err="1" smtClean="0"/>
              <a:t>ul</a:t>
            </a:r>
            <a:r>
              <a:rPr lang="en-IN" sz="2200" dirty="0" smtClean="0"/>
              <a:t>&gt;               </a:t>
            </a:r>
          </a:p>
          <a:p>
            <a:r>
              <a:rPr lang="en-IN" sz="2200" dirty="0" smtClean="0"/>
              <a:t>     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&gt;New games&lt;/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      </a:t>
            </a:r>
          </a:p>
          <a:p>
            <a:r>
              <a:rPr lang="en-IN" sz="2200" dirty="0" smtClean="0"/>
              <a:t>     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&gt;New applications    &lt;!-- nested ordered list </a:t>
            </a:r>
            <a:r>
              <a:rPr lang="en-IN" sz="2200" dirty="0" smtClean="0">
                <a:sym typeface="Wingdings" pitchFamily="2" charset="2"/>
              </a:rPr>
              <a:t></a:t>
            </a:r>
            <a:endParaRPr lang="en-IN" dirty="0" smtClean="0"/>
          </a:p>
          <a:p>
            <a:r>
              <a:rPr lang="en-IN" dirty="0" smtClean="0"/>
              <a:t>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85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/>
              <a:t>        &lt;</a:t>
            </a:r>
            <a:r>
              <a:rPr lang="en-IN" sz="2200" dirty="0" err="1" smtClean="0"/>
              <a:t>ol</a:t>
            </a:r>
            <a:r>
              <a:rPr lang="en-IN" sz="2200" dirty="0" smtClean="0"/>
              <a:t>&gt;                     </a:t>
            </a:r>
          </a:p>
          <a:p>
            <a:r>
              <a:rPr lang="en-IN" sz="2200" dirty="0" smtClean="0"/>
              <a:t>       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&gt;For business&lt;/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&gt;For pleasure&lt;/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         </a:t>
            </a:r>
          </a:p>
          <a:p>
            <a:r>
              <a:rPr lang="en-IN" sz="2200" dirty="0" smtClean="0"/>
              <a:t>           &lt;/</a:t>
            </a:r>
            <a:r>
              <a:rPr lang="en-IN" sz="2200" dirty="0" err="1" smtClean="0"/>
              <a:t>ol</a:t>
            </a:r>
            <a:r>
              <a:rPr lang="en-IN" sz="2200" dirty="0" smtClean="0"/>
              <a:t>&gt;               </a:t>
            </a:r>
          </a:p>
          <a:p>
            <a:r>
              <a:rPr lang="en-IN" sz="2200" dirty="0" smtClean="0"/>
              <a:t>       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&lt;!-- ends line 27 new applications </a:t>
            </a:r>
            <a:r>
              <a:rPr lang="en-IN" sz="2200" dirty="0" err="1" smtClean="0"/>
              <a:t>li</a:t>
            </a:r>
            <a:r>
              <a:rPr lang="en-IN" sz="2200" dirty="0" smtClean="0"/>
              <a:t>--&gt;               </a:t>
            </a:r>
          </a:p>
          <a:p>
            <a:r>
              <a:rPr lang="en-IN" sz="2200" dirty="0" smtClean="0"/>
              <a:t>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&gt;Around the clock news&lt;/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</a:t>
            </a:r>
          </a:p>
          <a:p>
            <a:r>
              <a:rPr lang="en-IN" sz="2200" dirty="0" smtClean="0"/>
              <a:t>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&gt;Search engines&lt;/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      </a:t>
            </a:r>
          </a:p>
          <a:p>
            <a:r>
              <a:rPr lang="en-IN" sz="2200" dirty="0" smtClean="0"/>
              <a:t>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&gt;Shopping&lt;/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      </a:t>
            </a:r>
          </a:p>
          <a:p>
            <a:r>
              <a:rPr lang="en-IN" sz="2200" dirty="0" smtClean="0"/>
              <a:t>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&gt;Programming  &lt;!-- another nested ordered list --&gt; </a:t>
            </a:r>
          </a:p>
          <a:p>
            <a:r>
              <a:rPr lang="en-IN" sz="2200" dirty="0" smtClean="0"/>
              <a:t>          &lt;</a:t>
            </a:r>
            <a:r>
              <a:rPr lang="en-IN" sz="2200" dirty="0" err="1" smtClean="0"/>
              <a:t>ol</a:t>
            </a:r>
            <a:r>
              <a:rPr lang="en-IN" sz="2200" dirty="0" smtClean="0"/>
              <a:t>&gt; </a:t>
            </a:r>
          </a:p>
          <a:p>
            <a:r>
              <a:rPr lang="en-IN" sz="2200" dirty="0" smtClean="0"/>
              <a:t>         </a:t>
            </a:r>
            <a:r>
              <a:rPr lang="en-IN" dirty="0" smtClean="0"/>
              <a:t>&lt;</a:t>
            </a:r>
            <a:r>
              <a:rPr lang="en-IN" dirty="0" err="1" smtClean="0"/>
              <a:t>li</a:t>
            </a:r>
            <a:r>
              <a:rPr lang="en-IN" dirty="0" smtClean="0"/>
              <a:t>&gt;XML&lt;/</a:t>
            </a:r>
            <a:r>
              <a:rPr lang="en-IN" dirty="0" err="1" smtClean="0"/>
              <a:t>li</a:t>
            </a:r>
            <a:r>
              <a:rPr lang="en-IN" dirty="0" smtClean="0"/>
              <a:t>&gt;  &lt;</a:t>
            </a:r>
            <a:r>
              <a:rPr lang="en-IN" dirty="0" err="1" smtClean="0"/>
              <a:t>li</a:t>
            </a:r>
            <a:r>
              <a:rPr lang="en-IN" dirty="0" smtClean="0"/>
              <a:t>&gt;Java&lt;/</a:t>
            </a:r>
            <a:r>
              <a:rPr lang="en-IN" dirty="0" err="1" smtClean="0"/>
              <a:t>li</a:t>
            </a:r>
            <a:r>
              <a:rPr lang="en-IN" dirty="0" smtClean="0"/>
              <a:t>&gt;  &lt;</a:t>
            </a:r>
            <a:r>
              <a:rPr lang="en-IN" dirty="0" err="1" smtClean="0"/>
              <a:t>li</a:t>
            </a:r>
            <a:r>
              <a:rPr lang="en-IN" dirty="0" smtClean="0"/>
              <a:t>&gt;HTML5&lt;/</a:t>
            </a:r>
            <a:r>
              <a:rPr lang="en-IN" dirty="0" err="1" smtClean="0"/>
              <a:t>li</a:t>
            </a:r>
            <a:r>
              <a:rPr lang="en-IN" dirty="0" smtClean="0"/>
              <a:t>&gt;  &lt;</a:t>
            </a:r>
            <a:r>
              <a:rPr lang="en-IN" dirty="0" err="1" smtClean="0"/>
              <a:t>li</a:t>
            </a:r>
            <a:r>
              <a:rPr lang="en-IN" dirty="0" smtClean="0"/>
              <a:t>&gt;JavaScript&lt;/</a:t>
            </a:r>
            <a:r>
              <a:rPr lang="en-IN" dirty="0" err="1" smtClean="0"/>
              <a:t>li</a:t>
            </a:r>
            <a:r>
              <a:rPr lang="en-IN" dirty="0" smtClean="0"/>
              <a:t>&gt;  &lt;</a:t>
            </a:r>
            <a:r>
              <a:rPr lang="en-IN" dirty="0" err="1" smtClean="0"/>
              <a:t>li</a:t>
            </a:r>
            <a:r>
              <a:rPr lang="en-IN" dirty="0" smtClean="0"/>
              <a:t>&gt;New languages&lt;/</a:t>
            </a:r>
            <a:r>
              <a:rPr lang="en-IN" dirty="0" err="1" smtClean="0"/>
              <a:t>li</a:t>
            </a:r>
            <a:r>
              <a:rPr lang="en-IN" dirty="0" smtClean="0"/>
              <a:t>&gt;                 </a:t>
            </a:r>
          </a:p>
          <a:p>
            <a:r>
              <a:rPr lang="en-IN" sz="2200" dirty="0" smtClean="0"/>
              <a:t>          &lt;/</a:t>
            </a:r>
            <a:r>
              <a:rPr lang="en-IN" sz="2200" dirty="0" err="1" smtClean="0"/>
              <a:t>ol</a:t>
            </a:r>
            <a:r>
              <a:rPr lang="en-IN" sz="2200" dirty="0" smtClean="0"/>
              <a:t>&gt;               </a:t>
            </a:r>
          </a:p>
          <a:p>
            <a:r>
              <a:rPr lang="en-IN" sz="2200" dirty="0" smtClean="0"/>
              <a:t>       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&lt;!-- ends programming </a:t>
            </a:r>
            <a:r>
              <a:rPr lang="en-IN" sz="2200" dirty="0" err="1" smtClean="0"/>
              <a:t>li</a:t>
            </a:r>
            <a:r>
              <a:rPr lang="en-IN" sz="2200" dirty="0" smtClean="0"/>
              <a:t> of line 38 --&gt;            </a:t>
            </a:r>
          </a:p>
          <a:p>
            <a:r>
              <a:rPr lang="en-IN" sz="2200" dirty="0" smtClean="0"/>
              <a:t>     &lt;/</a:t>
            </a:r>
            <a:r>
              <a:rPr lang="en-IN" sz="2200" dirty="0" err="1" smtClean="0"/>
              <a:t>ul</a:t>
            </a:r>
            <a:r>
              <a:rPr lang="en-IN" sz="2200" dirty="0" smtClean="0"/>
              <a:t>&gt; &lt;!-- ends the nested list of line 24 --&gt;         </a:t>
            </a:r>
          </a:p>
          <a:p>
            <a:r>
              <a:rPr lang="en-IN" sz="2200" dirty="0" smtClean="0"/>
              <a:t>    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 </a:t>
            </a:r>
          </a:p>
          <a:p>
            <a:r>
              <a:rPr lang="en-IN" sz="2200" dirty="0" smtClean="0"/>
              <a:t> 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&gt;Links&lt;/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</a:t>
            </a:r>
          </a:p>
          <a:p>
            <a:r>
              <a:rPr lang="en-IN" sz="2200" dirty="0" smtClean="0"/>
              <a:t> 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&gt;Keeping in touch with old friends&lt;/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   </a:t>
            </a:r>
          </a:p>
          <a:p>
            <a:r>
              <a:rPr lang="en-IN" sz="2200" dirty="0" smtClean="0"/>
              <a:t>       &lt;</a:t>
            </a:r>
            <a:r>
              <a:rPr lang="en-IN" sz="2200" dirty="0" err="1" smtClean="0"/>
              <a:t>li</a:t>
            </a:r>
            <a:r>
              <a:rPr lang="en-IN" sz="2200" dirty="0" smtClean="0"/>
              <a:t>&gt;It's the technology of the future!&lt;/</a:t>
            </a:r>
            <a:r>
              <a:rPr lang="en-IN" sz="2200" dirty="0" err="1" smtClean="0"/>
              <a:t>li</a:t>
            </a:r>
            <a:r>
              <a:rPr lang="en-IN" sz="2200" dirty="0" smtClean="0"/>
              <a:t>&gt;      </a:t>
            </a:r>
          </a:p>
          <a:p>
            <a:r>
              <a:rPr lang="en-IN" sz="2200" dirty="0" smtClean="0"/>
              <a:t>    &lt;/</a:t>
            </a:r>
            <a:r>
              <a:rPr lang="en-IN" sz="2200" dirty="0" err="1" smtClean="0"/>
              <a:t>ul</a:t>
            </a:r>
            <a:r>
              <a:rPr lang="en-IN" sz="2200" dirty="0" smtClean="0"/>
              <a:t>&gt; &lt;!-- ends the unordered list of line 15 --&gt;   </a:t>
            </a:r>
          </a:p>
          <a:p>
            <a:r>
              <a:rPr lang="en-IN" sz="2200" dirty="0" smtClean="0"/>
              <a:t>  &lt;/body&gt;</a:t>
            </a:r>
          </a:p>
          <a:p>
            <a:r>
              <a:rPr lang="en-IN" sz="2200" dirty="0" smtClean="0"/>
              <a:t> &lt;/html&gt;</a:t>
            </a:r>
            <a:endParaRPr lang="en-IN"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en-IN" b="1" dirty="0" smtClean="0"/>
              <a:t>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Tables are frequently used to organize data into </a:t>
            </a:r>
            <a:r>
              <a:rPr lang="en-IN" i="1" dirty="0" smtClean="0">
                <a:solidFill>
                  <a:srgbClr val="FF0000"/>
                </a:solidFill>
              </a:rPr>
              <a:t>rows</a:t>
            </a:r>
            <a:r>
              <a:rPr lang="en-IN" i="1" dirty="0" smtClean="0"/>
              <a:t> and </a:t>
            </a:r>
            <a:r>
              <a:rPr lang="en-IN" i="1" dirty="0" smtClean="0">
                <a:solidFill>
                  <a:srgbClr val="FF0000"/>
                </a:solidFill>
              </a:rPr>
              <a:t>columns</a:t>
            </a:r>
            <a:r>
              <a:rPr lang="en-IN" i="1" dirty="0" smtClean="0"/>
              <a:t>. Our first example</a:t>
            </a:r>
            <a:r>
              <a:rPr lang="en-IN" dirty="0" smtClean="0"/>
              <a:t>(Fig. 2.12) creates a table with six rows and two columns to display price information for various fruits. </a:t>
            </a:r>
          </a:p>
          <a:p>
            <a:pPr algn="just"/>
            <a:r>
              <a:rPr lang="en-IN" dirty="0" smtClean="0"/>
              <a:t>Tables are defined with the </a:t>
            </a:r>
            <a:r>
              <a:rPr lang="en-IN" dirty="0" smtClean="0">
                <a:solidFill>
                  <a:srgbClr val="FF0000"/>
                </a:solidFill>
              </a:rPr>
              <a:t>table element </a:t>
            </a:r>
            <a:r>
              <a:rPr lang="en-IN" dirty="0" smtClean="0"/>
              <a:t>(lines 13–58). Line 13 specifies the table element’s start tag. The </a:t>
            </a:r>
            <a:r>
              <a:rPr lang="en-IN" dirty="0" smtClean="0">
                <a:solidFill>
                  <a:srgbClr val="FF0000"/>
                </a:solidFill>
              </a:rPr>
              <a:t>border attribute </a:t>
            </a:r>
            <a:r>
              <a:rPr lang="en-IN" dirty="0" smtClean="0"/>
              <a:t>with the value "1" specifies that the browser should place borders around the table and the table’s cells. </a:t>
            </a:r>
          </a:p>
          <a:p>
            <a:pPr algn="just"/>
            <a:r>
              <a:rPr lang="en-IN" dirty="0" smtClean="0"/>
              <a:t>The border attribute is a legacy attribute that you should avoid. When we introduce CSS3 (Chapter 4), we’ll use CSS’s border property, which is the preferred way to format a table’s borders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1"/>
            <a:ext cx="8229600" cy="3643338"/>
          </a:xfrm>
        </p:spPr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caption element </a:t>
            </a:r>
            <a:r>
              <a:rPr lang="en-IN" dirty="0" smtClean="0"/>
              <a:t>(lines 17–18) specifies a table’s title. Text in this element is typically rendered above the table. </a:t>
            </a:r>
          </a:p>
          <a:p>
            <a:pPr algn="just"/>
            <a:r>
              <a:rPr lang="en-IN" dirty="0" smtClean="0"/>
              <a:t>In addition, it’s good practice to include a general description of a table’s information in the table element’s </a:t>
            </a:r>
            <a:r>
              <a:rPr lang="en-IN" dirty="0" smtClean="0">
                <a:solidFill>
                  <a:srgbClr val="FF0000"/>
                </a:solidFill>
              </a:rPr>
              <a:t>summary attribute</a:t>
            </a:r>
            <a:r>
              <a:rPr lang="en-IN" dirty="0" smtClean="0"/>
              <a:t>—one of the many HTML5 features.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5786" y="4129825"/>
            <a:ext cx="79296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  &lt;!-- Fig. 2.12: table1.html --&gt;</a:t>
            </a:r>
          </a:p>
          <a:p>
            <a:r>
              <a:rPr lang="en-IN" dirty="0" smtClean="0"/>
              <a:t>  &lt;!-- Creating a basic table. --&gt;</a:t>
            </a:r>
          </a:p>
          <a:p>
            <a:endParaRPr lang="en-IN" dirty="0" smtClean="0"/>
          </a:p>
          <a:p>
            <a:r>
              <a:rPr lang="en-IN" dirty="0" smtClean="0"/>
              <a:t>  &lt;html&gt;   </a:t>
            </a:r>
          </a:p>
          <a:p>
            <a:r>
              <a:rPr lang="en-IN" dirty="0" smtClean="0"/>
              <a:t>     &lt;head&gt;      </a:t>
            </a:r>
          </a:p>
          <a:p>
            <a:r>
              <a:rPr lang="en-IN" dirty="0" smtClean="0"/>
              <a:t>       &lt;meta </a:t>
            </a:r>
            <a:r>
              <a:rPr lang="en-IN" dirty="0" err="1" smtClean="0"/>
              <a:t>charset</a:t>
            </a:r>
            <a:r>
              <a:rPr lang="en-IN" dirty="0" smtClean="0"/>
              <a:t> = "utf-8"&gt;      </a:t>
            </a:r>
          </a:p>
          <a:p>
            <a:r>
              <a:rPr lang="en-IN" dirty="0" smtClean="0"/>
              <a:t>       &lt;title&gt;A simple HTML5 table&lt;/title&gt;   </a:t>
            </a:r>
          </a:p>
          <a:p>
            <a:r>
              <a:rPr lang="en-IN" dirty="0" smtClean="0"/>
              <a:t>     &lt;/head&gt;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357166"/>
            <a:ext cx="857256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&lt;!DOCTYPE html&gt;</a:t>
            </a:r>
          </a:p>
          <a:p>
            <a:r>
              <a:rPr lang="en-IN" sz="2000" dirty="0" smtClean="0"/>
              <a:t>   &lt;html&gt;   </a:t>
            </a:r>
          </a:p>
          <a:p>
            <a:r>
              <a:rPr lang="en-IN" sz="2000" dirty="0" smtClean="0"/>
              <a:t>     &lt;head&gt;      </a:t>
            </a:r>
          </a:p>
          <a:p>
            <a:r>
              <a:rPr lang="en-IN" sz="2000" dirty="0" smtClean="0"/>
              <a:t>       &lt;meta </a:t>
            </a:r>
            <a:r>
              <a:rPr lang="en-IN" sz="2000" dirty="0" err="1" smtClean="0"/>
              <a:t>charset</a:t>
            </a:r>
            <a:r>
              <a:rPr lang="en-IN" sz="2000" dirty="0" smtClean="0"/>
              <a:t> = "utf-8"&gt;       &lt;title&gt;A simple HTML5 table&lt;/title&gt;   </a:t>
            </a:r>
          </a:p>
          <a:p>
            <a:r>
              <a:rPr lang="en-IN" sz="2000" dirty="0" smtClean="0"/>
              <a:t>     &lt;/head&gt;   </a:t>
            </a:r>
          </a:p>
          <a:p>
            <a:r>
              <a:rPr lang="en-IN" sz="2000" dirty="0" smtClean="0"/>
              <a:t>     </a:t>
            </a:r>
          </a:p>
          <a:p>
            <a:r>
              <a:rPr lang="en-IN" sz="2000" dirty="0" smtClean="0"/>
              <a:t>&lt;body&gt;      &lt;!-- the &lt;table&gt; tag opens a table --&gt;      </a:t>
            </a:r>
          </a:p>
          <a:p>
            <a:r>
              <a:rPr lang="en-IN" sz="2000" dirty="0" smtClean="0"/>
              <a:t>       &lt;table border = "1"&gt;         </a:t>
            </a:r>
          </a:p>
          <a:p>
            <a:r>
              <a:rPr lang="en-IN" sz="2000" dirty="0" smtClean="0"/>
              <a:t>      &lt;caption&gt;</a:t>
            </a:r>
          </a:p>
          <a:p>
            <a:r>
              <a:rPr lang="en-IN" sz="2000" dirty="0" smtClean="0"/>
              <a:t>          &lt;strong&gt;Table of Fruits (1st column) and</a:t>
            </a:r>
          </a:p>
          <a:p>
            <a:r>
              <a:rPr lang="en-IN" sz="2000" dirty="0" smtClean="0"/>
              <a:t>                          Their Prices (2nd column)&lt;/strong&gt;</a:t>
            </a:r>
          </a:p>
          <a:p>
            <a:r>
              <a:rPr lang="en-IN" sz="2000" dirty="0" smtClean="0"/>
              <a:t>       &lt;/caption&gt;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thead</a:t>
            </a:r>
            <a:r>
              <a:rPr lang="en-IN" sz="2000" dirty="0" smtClean="0"/>
              <a:t>&gt;            </a:t>
            </a:r>
          </a:p>
          <a:p>
            <a:r>
              <a:rPr lang="en-IN" sz="2000" dirty="0" smtClean="0"/>
              <a:t>          &lt;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&lt;</a:t>
            </a:r>
            <a:r>
              <a:rPr lang="en-IN" sz="2000" dirty="0" err="1" smtClean="0"/>
              <a:t>th</a:t>
            </a:r>
            <a:r>
              <a:rPr lang="en-IN" sz="2000" dirty="0" smtClean="0"/>
              <a:t>&gt;Fruit&lt;/</a:t>
            </a:r>
            <a:r>
              <a:rPr lang="en-IN" sz="2000" dirty="0" err="1" smtClean="0"/>
              <a:t>th</a:t>
            </a:r>
            <a:r>
              <a:rPr lang="en-IN" sz="2000" dirty="0" smtClean="0"/>
              <a:t>&gt;     &lt;</a:t>
            </a:r>
            <a:r>
              <a:rPr lang="en-IN" sz="2000" dirty="0" err="1" smtClean="0"/>
              <a:t>th</a:t>
            </a:r>
            <a:r>
              <a:rPr lang="en-IN" sz="2000" dirty="0" smtClean="0"/>
              <a:t>&gt;Price&lt;/</a:t>
            </a:r>
            <a:r>
              <a:rPr lang="en-IN" sz="2000" dirty="0" err="1" smtClean="0"/>
              <a:t>th</a:t>
            </a:r>
            <a:r>
              <a:rPr lang="en-IN" sz="2000" dirty="0" smtClean="0"/>
              <a:t>&gt;  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</a:t>
            </a:r>
          </a:p>
          <a:p>
            <a:r>
              <a:rPr lang="en-IN" sz="2000" dirty="0" smtClean="0"/>
              <a:t>     &lt;/</a:t>
            </a:r>
            <a:r>
              <a:rPr lang="en-IN" sz="2000" dirty="0" err="1" smtClean="0"/>
              <a:t>thead</a:t>
            </a:r>
            <a:r>
              <a:rPr lang="en-IN" sz="2000" dirty="0" smtClean="0"/>
              <a:t>&gt;         </a:t>
            </a:r>
          </a:p>
          <a:p>
            <a:r>
              <a:rPr lang="en-IN" sz="2000" dirty="0" smtClean="0"/>
              <a:t>    </a:t>
            </a:r>
          </a:p>
          <a:p>
            <a:r>
              <a:rPr lang="en-IN" sz="2000" dirty="0" smtClean="0"/>
              <a:t>       &lt;</a:t>
            </a:r>
            <a:r>
              <a:rPr lang="en-IN" sz="2000" dirty="0" err="1" smtClean="0"/>
              <a:t>tfoot</a:t>
            </a:r>
            <a:r>
              <a:rPr lang="en-IN" sz="2000" dirty="0" smtClean="0"/>
              <a:t>&gt;            </a:t>
            </a:r>
          </a:p>
          <a:p>
            <a:r>
              <a:rPr lang="en-IN" sz="2000" dirty="0" smtClean="0"/>
              <a:t>            &lt;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&lt;</a:t>
            </a:r>
            <a:r>
              <a:rPr lang="en-IN" sz="2000" dirty="0" err="1" smtClean="0"/>
              <a:t>th</a:t>
            </a:r>
            <a:r>
              <a:rPr lang="en-IN" sz="2000" dirty="0" smtClean="0"/>
              <a:t>&gt;Total&lt;/</a:t>
            </a:r>
            <a:r>
              <a:rPr lang="en-IN" sz="2000" dirty="0" err="1" smtClean="0"/>
              <a:t>th</a:t>
            </a:r>
            <a:r>
              <a:rPr lang="en-IN" sz="2000" dirty="0" smtClean="0"/>
              <a:t>&gt;    &lt;</a:t>
            </a:r>
            <a:r>
              <a:rPr lang="en-IN" sz="2000" dirty="0" err="1" smtClean="0"/>
              <a:t>th</a:t>
            </a:r>
            <a:r>
              <a:rPr lang="en-IN" sz="2000" dirty="0" smtClean="0"/>
              <a:t>&gt;$3.75&lt;/</a:t>
            </a:r>
            <a:r>
              <a:rPr lang="en-IN" sz="2000" dirty="0" err="1" smtClean="0"/>
              <a:t>th</a:t>
            </a:r>
            <a:r>
              <a:rPr lang="en-IN" sz="2000" dirty="0" smtClean="0"/>
              <a:t>&gt;      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</a:t>
            </a:r>
          </a:p>
          <a:p>
            <a:r>
              <a:rPr lang="en-IN" sz="2000" dirty="0" smtClean="0"/>
              <a:t>       &lt;/</a:t>
            </a:r>
            <a:r>
              <a:rPr lang="en-IN" sz="2000" dirty="0" err="1" smtClean="0"/>
              <a:t>tfoot</a:t>
            </a:r>
            <a:r>
              <a:rPr lang="en-IN" sz="2000" dirty="0" smtClean="0"/>
              <a:t>&gt;         </a:t>
            </a:r>
          </a:p>
          <a:p>
            <a:r>
              <a:rPr lang="en-IN" dirty="0" smtClean="0"/>
              <a:t>                   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335846"/>
            <a:ext cx="828680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 &lt;</a:t>
            </a:r>
            <a:r>
              <a:rPr lang="en-IN" sz="2000" dirty="0" err="1" smtClean="0"/>
              <a:t>tbody</a:t>
            </a:r>
            <a:r>
              <a:rPr lang="en-IN" sz="2000" dirty="0" smtClean="0"/>
              <a:t>&gt;            </a:t>
            </a:r>
          </a:p>
          <a:p>
            <a:r>
              <a:rPr lang="en-IN" sz="2000" dirty="0" smtClean="0"/>
              <a:t>           &lt;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      </a:t>
            </a:r>
          </a:p>
          <a:p>
            <a:r>
              <a:rPr lang="en-IN" sz="2000" dirty="0" smtClean="0"/>
              <a:t>               &lt;td&gt;Apple&lt;/td&gt; &lt;!-- insert a data cell --&gt;               </a:t>
            </a:r>
          </a:p>
          <a:p>
            <a:r>
              <a:rPr lang="en-IN" sz="2000" dirty="0" smtClean="0"/>
              <a:t>               &lt;td&gt;$0.25&lt;/td&gt;            </a:t>
            </a:r>
          </a:p>
          <a:p>
            <a:r>
              <a:rPr lang="en-IN" sz="2000" dirty="0" smtClean="0"/>
              <a:t>         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   </a:t>
            </a:r>
          </a:p>
          <a:p>
            <a:r>
              <a:rPr lang="en-IN" sz="2000" dirty="0" smtClean="0"/>
              <a:t>           &lt;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      </a:t>
            </a:r>
          </a:p>
          <a:p>
            <a:r>
              <a:rPr lang="en-IN" sz="2000" dirty="0" smtClean="0"/>
              <a:t>               &lt;td&gt;Orange&lt;/td&gt;               </a:t>
            </a:r>
          </a:p>
          <a:p>
            <a:r>
              <a:rPr lang="en-IN" sz="2000" dirty="0" smtClean="0"/>
              <a:t>               &lt;td&gt;$0.50&lt;/td&gt;            </a:t>
            </a:r>
          </a:p>
          <a:p>
            <a:r>
              <a:rPr lang="en-IN" sz="2000" dirty="0" smtClean="0"/>
              <a:t>         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   </a:t>
            </a:r>
          </a:p>
          <a:p>
            <a:r>
              <a:rPr lang="en-IN" sz="2000" dirty="0" smtClean="0"/>
              <a:t>           &lt;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      </a:t>
            </a:r>
          </a:p>
          <a:p>
            <a:r>
              <a:rPr lang="en-IN" sz="2000" dirty="0" smtClean="0"/>
              <a:t>              &lt;td&gt;Banana&lt;/td&gt;               </a:t>
            </a:r>
          </a:p>
          <a:p>
            <a:r>
              <a:rPr lang="en-IN" sz="2000" dirty="0" smtClean="0"/>
              <a:t>              &lt;td&gt;$1.00&lt;/td&gt;            </a:t>
            </a:r>
          </a:p>
          <a:p>
            <a:r>
              <a:rPr lang="en-IN" sz="2000" dirty="0" smtClean="0"/>
              <a:t>         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   </a:t>
            </a:r>
          </a:p>
          <a:p>
            <a:r>
              <a:rPr lang="en-IN" sz="2000" dirty="0" smtClean="0"/>
              <a:t>           &lt;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      </a:t>
            </a:r>
          </a:p>
          <a:p>
            <a:r>
              <a:rPr lang="en-IN" sz="2000" dirty="0" smtClean="0"/>
              <a:t>              &lt;td&gt;Pineapple&lt;/td&gt;               </a:t>
            </a:r>
          </a:p>
          <a:p>
            <a:r>
              <a:rPr lang="en-IN" sz="2000" dirty="0" smtClean="0"/>
              <a:t>              &lt;td&gt;$2.00&lt;/td&gt;            </a:t>
            </a:r>
          </a:p>
          <a:p>
            <a:r>
              <a:rPr lang="en-IN" sz="2000" dirty="0" smtClean="0"/>
              <a:t>           &lt;/</a:t>
            </a:r>
            <a:r>
              <a:rPr lang="en-IN" sz="2000" dirty="0" err="1" smtClean="0"/>
              <a:t>tr</a:t>
            </a:r>
            <a:r>
              <a:rPr lang="en-IN" sz="2000" dirty="0" smtClean="0"/>
              <a:t>&gt;         </a:t>
            </a:r>
          </a:p>
          <a:p>
            <a:r>
              <a:rPr lang="en-IN" sz="2000" dirty="0" smtClean="0"/>
              <a:t>      &lt;/</a:t>
            </a:r>
            <a:r>
              <a:rPr lang="en-IN" sz="2000" dirty="0" err="1" smtClean="0"/>
              <a:t>tbody</a:t>
            </a:r>
            <a:r>
              <a:rPr lang="en-IN" sz="2000" dirty="0" smtClean="0"/>
              <a:t>&gt;      </a:t>
            </a:r>
          </a:p>
          <a:p>
            <a:r>
              <a:rPr lang="en-IN" sz="2000" dirty="0" smtClean="0"/>
              <a:t>  &lt;/table&gt;   </a:t>
            </a:r>
          </a:p>
          <a:p>
            <a:r>
              <a:rPr lang="en-IN" sz="2000" dirty="0" smtClean="0"/>
              <a:t> &lt;/body&gt;</a:t>
            </a:r>
          </a:p>
          <a:p>
            <a:r>
              <a:rPr lang="en-IN" sz="2000" dirty="0" smtClean="0"/>
              <a:t>&lt;/html&gt;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142852"/>
            <a:ext cx="8915400" cy="685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786182" y="71414"/>
            <a:ext cx="4357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Structure of a Web Page</a:t>
            </a:r>
            <a:endParaRPr lang="en-IN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85818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72560" cy="654032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Using </a:t>
            </a:r>
            <a:r>
              <a:rPr lang="en-IN" b="1" i="1" dirty="0" err="1" smtClean="0"/>
              <a:t>rowspan</a:t>
            </a:r>
            <a:r>
              <a:rPr lang="en-IN" b="1" i="1" dirty="0" smtClean="0"/>
              <a:t> and </a:t>
            </a:r>
            <a:r>
              <a:rPr lang="en-IN" b="1" i="1" dirty="0" err="1" smtClean="0"/>
              <a:t>colspan</a:t>
            </a:r>
            <a:r>
              <a:rPr lang="en-IN" b="1" i="1" dirty="0" smtClean="0"/>
              <a:t> with Tables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5"/>
            <a:ext cx="8572559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21537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501122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9760"/>
          </a:xfrm>
        </p:spPr>
        <p:txBody>
          <a:bodyPr>
            <a:normAutofit/>
          </a:bodyPr>
          <a:lstStyle/>
          <a:p>
            <a:r>
              <a:rPr lang="en-IN" b="1" dirty="0" smtClean="0"/>
              <a:t>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857892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When browsing websites, users often need to provide information such as search queries, e-mail addresses and zip codes. </a:t>
            </a:r>
          </a:p>
          <a:p>
            <a:pPr algn="just"/>
            <a:r>
              <a:rPr lang="en-IN" dirty="0" smtClean="0"/>
              <a:t>HTML5 provides a mechanism, called a </a:t>
            </a:r>
            <a:r>
              <a:rPr lang="en-IN" dirty="0" smtClean="0">
                <a:solidFill>
                  <a:srgbClr val="FF0000"/>
                </a:solidFill>
              </a:rPr>
              <a:t>form</a:t>
            </a:r>
            <a:r>
              <a:rPr lang="en-IN" dirty="0" smtClean="0"/>
              <a:t>, for </a:t>
            </a:r>
            <a:r>
              <a:rPr lang="en-IN" dirty="0" smtClean="0">
                <a:solidFill>
                  <a:srgbClr val="FF0000"/>
                </a:solidFill>
              </a:rPr>
              <a:t>collecting data from a user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Data that users enter on a web page is normally sent to a </a:t>
            </a:r>
            <a:r>
              <a:rPr lang="en-IN" i="1" dirty="0" smtClean="0"/>
              <a:t>web server that provides access </a:t>
            </a:r>
            <a:r>
              <a:rPr lang="en-IN" dirty="0" smtClean="0"/>
              <a:t>to a site’s resources (for example, HTML5 documents, images, animations, videos). </a:t>
            </a:r>
          </a:p>
          <a:p>
            <a:pPr algn="just"/>
            <a:r>
              <a:rPr lang="en-IN" dirty="0" smtClean="0"/>
              <a:t>These resources are located either on the same machine as the web server or on a machine that the web server can access through the Internet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When a browser requests a publicly available web page or file that’s located on a server, the server processes the request and returns the requested resource. </a:t>
            </a:r>
          </a:p>
          <a:p>
            <a:pPr algn="just"/>
            <a:r>
              <a:rPr lang="en-IN" dirty="0" smtClean="0"/>
              <a:t>A request contains the </a:t>
            </a:r>
            <a:r>
              <a:rPr lang="en-IN" i="1" dirty="0" smtClean="0"/>
              <a:t>name and path of the desired resource and </a:t>
            </a:r>
            <a:r>
              <a:rPr lang="en-IN" dirty="0" smtClean="0"/>
              <a:t>the </a:t>
            </a:r>
            <a:r>
              <a:rPr lang="en-IN" i="1" dirty="0" smtClean="0"/>
              <a:t>protocol (method of communication). </a:t>
            </a:r>
          </a:p>
          <a:p>
            <a:pPr algn="just"/>
            <a:r>
              <a:rPr lang="en-IN" i="1" dirty="0" smtClean="0"/>
              <a:t>HTML5 documents are requested and transferred </a:t>
            </a:r>
            <a:r>
              <a:rPr lang="en-IN" dirty="0" smtClean="0"/>
              <a:t>via the Hypertext Transfer Protocol (HTTP).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501121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429684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39784"/>
          </a:xfrm>
        </p:spPr>
        <p:txBody>
          <a:bodyPr/>
          <a:lstStyle/>
          <a:p>
            <a:r>
              <a:rPr lang="en-IN" b="1" dirty="0" smtClean="0"/>
              <a:t>Internal Linking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Earlier in the chapter, we discussed how to hyperlink one web page to another. </a:t>
            </a:r>
          </a:p>
          <a:p>
            <a:pPr algn="just"/>
            <a:r>
              <a:rPr lang="en-IN" dirty="0" smtClean="0"/>
              <a:t>Figure 2.16 introduces internal linking—a mechanism that enables the user to jump between locations in the same document.</a:t>
            </a:r>
          </a:p>
          <a:p>
            <a:pPr algn="just"/>
            <a:r>
              <a:rPr lang="en-IN" dirty="0" smtClean="0"/>
              <a:t>Internal linking is useful for long documents that contain many sections. </a:t>
            </a:r>
          </a:p>
          <a:p>
            <a:pPr algn="just"/>
            <a:r>
              <a:rPr lang="en-IN" dirty="0" smtClean="0"/>
              <a:t>Clicking an internal link enables the user to find a section </a:t>
            </a:r>
            <a:r>
              <a:rPr lang="en-IN" i="1" dirty="0" smtClean="0"/>
              <a:t>without scrolling </a:t>
            </a:r>
            <a:r>
              <a:rPr lang="en-IN" dirty="0" smtClean="0"/>
              <a:t>through the entire document.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572559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643998" cy="5697559"/>
          </a:xfrm>
        </p:spPr>
        <p:txBody>
          <a:bodyPr>
            <a:normAutofit fontScale="85000" lnSpcReduction="20000"/>
          </a:bodyPr>
          <a:lstStyle/>
          <a:p>
            <a:r>
              <a:rPr lang="en-IN" b="1" i="1" dirty="0" smtClean="0"/>
              <a:t>Document Type Declaration</a:t>
            </a:r>
          </a:p>
          <a:p>
            <a:pPr algn="just">
              <a:buNone/>
            </a:pPr>
            <a:r>
              <a:rPr lang="en-IN" dirty="0" smtClean="0"/>
              <a:t>	The document type declaration (</a:t>
            </a:r>
            <a:r>
              <a:rPr lang="en-IN" dirty="0" smtClean="0">
                <a:solidFill>
                  <a:srgbClr val="FF0000"/>
                </a:solidFill>
              </a:rPr>
              <a:t>DOCTYPE</a:t>
            </a:r>
            <a:r>
              <a:rPr lang="en-IN" dirty="0" smtClean="0"/>
              <a:t>) in line 1 is </a:t>
            </a:r>
            <a:r>
              <a:rPr lang="en-IN" i="1" dirty="0" smtClean="0"/>
              <a:t>required in HTML5 documents so </a:t>
            </a:r>
            <a:r>
              <a:rPr lang="en-IN" dirty="0" smtClean="0"/>
              <a:t>that browsers render the page in standards mode, according to the </a:t>
            </a:r>
            <a:r>
              <a:rPr lang="en-IN" dirty="0" smtClean="0">
                <a:solidFill>
                  <a:srgbClr val="FF0000"/>
                </a:solidFill>
              </a:rPr>
              <a:t>HTML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CSS</a:t>
            </a:r>
            <a:r>
              <a:rPr lang="en-IN" dirty="0" smtClean="0"/>
              <a:t> specifications.</a:t>
            </a:r>
          </a:p>
          <a:p>
            <a:r>
              <a:rPr lang="en-IN" b="1" i="1" dirty="0" smtClean="0"/>
              <a:t>Blank Lines</a:t>
            </a:r>
          </a:p>
          <a:p>
            <a:pPr algn="just">
              <a:buNone/>
            </a:pPr>
            <a:r>
              <a:rPr lang="en-IN" dirty="0" smtClean="0"/>
              <a:t>	We include </a:t>
            </a:r>
            <a:r>
              <a:rPr lang="en-IN" i="1" dirty="0" smtClean="0"/>
              <a:t>blank lines (</a:t>
            </a:r>
            <a:r>
              <a:rPr lang="en-IN" i="1" dirty="0" smtClean="0">
                <a:solidFill>
                  <a:srgbClr val="FF0000"/>
                </a:solidFill>
              </a:rPr>
              <a:t>lines 2 and 10</a:t>
            </a:r>
            <a:r>
              <a:rPr lang="en-IN" i="1" dirty="0" smtClean="0"/>
              <a:t>) to make our documents easier to read—the </a:t>
            </a:r>
            <a:r>
              <a:rPr lang="en-IN" i="1" dirty="0" smtClean="0">
                <a:solidFill>
                  <a:srgbClr val="FF0000"/>
                </a:solidFill>
              </a:rPr>
              <a:t>browser </a:t>
            </a:r>
            <a:r>
              <a:rPr lang="en-IN" dirty="0" smtClean="0">
                <a:solidFill>
                  <a:srgbClr val="FF0000"/>
                </a:solidFill>
              </a:rPr>
              <a:t>ignores them</a:t>
            </a:r>
            <a:r>
              <a:rPr lang="en-IN" dirty="0" smtClean="0"/>
              <a:t>.</a:t>
            </a:r>
          </a:p>
          <a:p>
            <a:r>
              <a:rPr lang="en-IN" b="1" i="1" dirty="0" smtClean="0"/>
              <a:t>Comments</a:t>
            </a:r>
          </a:p>
          <a:p>
            <a:pPr algn="just">
              <a:buNone/>
            </a:pPr>
            <a:r>
              <a:rPr lang="en-IN" dirty="0" smtClean="0"/>
              <a:t>	Lines 3–4 are HTML5 comments. You’ll insert comments in your HTML5 markup to improve readability and describe the content of a document. </a:t>
            </a:r>
          </a:p>
          <a:p>
            <a:pPr algn="just">
              <a:buNone/>
            </a:pPr>
            <a:r>
              <a:rPr lang="en-IN" dirty="0" smtClean="0"/>
              <a:t>	The browser ignores comments when your document is rendered. </a:t>
            </a:r>
          </a:p>
          <a:p>
            <a:pPr algn="just">
              <a:buNone/>
            </a:pPr>
            <a:r>
              <a:rPr lang="en-IN" dirty="0" smtClean="0"/>
              <a:t>	HTML5 comments start with </a:t>
            </a:r>
            <a:r>
              <a:rPr lang="en-IN" dirty="0" smtClean="0">
                <a:solidFill>
                  <a:srgbClr val="FF0000"/>
                </a:solidFill>
              </a:rPr>
              <a:t>&lt;!--</a:t>
            </a:r>
            <a:r>
              <a:rPr lang="en-IN" dirty="0" smtClean="0"/>
              <a:t> and end with </a:t>
            </a:r>
            <a:r>
              <a:rPr lang="en-IN" dirty="0" smtClean="0">
                <a:solidFill>
                  <a:srgbClr val="FF0000"/>
                </a:solidFill>
              </a:rPr>
              <a:t>--&gt;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85728"/>
            <a:ext cx="857256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/>
          <a:lstStyle/>
          <a:p>
            <a:r>
              <a:rPr lang="en-IN" b="1" dirty="0" smtClean="0"/>
              <a:t>meta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Search engines </a:t>
            </a:r>
            <a:r>
              <a:rPr lang="en-IN" dirty="0" err="1" smtClean="0"/>
              <a:t>catalog</a:t>
            </a:r>
            <a:r>
              <a:rPr lang="en-IN" dirty="0" smtClean="0"/>
              <a:t> sites by following links from page to page (often known as </a:t>
            </a:r>
            <a:r>
              <a:rPr lang="en-IN" i="1" dirty="0" err="1" smtClean="0"/>
              <a:t>spidering</a:t>
            </a:r>
            <a:r>
              <a:rPr lang="en-IN" i="1" dirty="0" smtClean="0"/>
              <a:t> </a:t>
            </a:r>
            <a:r>
              <a:rPr lang="en-IN" dirty="0" smtClean="0"/>
              <a:t>or </a:t>
            </a:r>
            <a:r>
              <a:rPr lang="en-IN" i="1" dirty="0" smtClean="0"/>
              <a:t>crawling the site) and saving identification and classification information for each page.</a:t>
            </a:r>
          </a:p>
          <a:p>
            <a:pPr algn="just"/>
            <a:r>
              <a:rPr lang="en-IN" dirty="0" smtClean="0"/>
              <a:t>One way that search engines </a:t>
            </a:r>
            <a:r>
              <a:rPr lang="en-IN" dirty="0" err="1" smtClean="0"/>
              <a:t>catalog</a:t>
            </a:r>
            <a:r>
              <a:rPr lang="en-IN" dirty="0" smtClean="0"/>
              <a:t> pages is by reading the content in each page’s meta elements, which specify information about a document. </a:t>
            </a:r>
          </a:p>
          <a:p>
            <a:pPr algn="just"/>
            <a:r>
              <a:rPr lang="en-IN" dirty="0" smtClean="0"/>
              <a:t>Using the meta element is one of many methods of search engine optimization (SEO)—the process of designing and tuning your website to maximize your </a:t>
            </a:r>
            <a:r>
              <a:rPr lang="en-IN" i="1" dirty="0" err="1" smtClean="0"/>
              <a:t>findability</a:t>
            </a:r>
            <a:r>
              <a:rPr lang="en-IN" i="1" dirty="0" smtClean="0"/>
              <a:t> and improve your rankings in organic (nonpaid) </a:t>
            </a:r>
            <a:r>
              <a:rPr lang="en-IN" dirty="0" smtClean="0"/>
              <a:t>search engine results.</a:t>
            </a:r>
          </a:p>
          <a:p>
            <a:pPr algn="just"/>
            <a:r>
              <a:rPr lang="en-IN" dirty="0" smtClean="0"/>
              <a:t>Two important attributes of the meta element are </a:t>
            </a:r>
            <a:r>
              <a:rPr lang="en-IN" dirty="0" smtClean="0">
                <a:solidFill>
                  <a:srgbClr val="FF0000"/>
                </a:solidFill>
              </a:rPr>
              <a:t>name</a:t>
            </a:r>
            <a:r>
              <a:rPr lang="en-IN" dirty="0" smtClean="0"/>
              <a:t>, which identifies the type of meta element, and </a:t>
            </a:r>
            <a:r>
              <a:rPr lang="en-IN" dirty="0" smtClean="0">
                <a:solidFill>
                  <a:srgbClr val="FF0000"/>
                </a:solidFill>
              </a:rPr>
              <a:t>content</a:t>
            </a:r>
            <a:r>
              <a:rPr lang="en-IN" dirty="0" smtClean="0"/>
              <a:t>, which provides the information search engines use to </a:t>
            </a:r>
            <a:r>
              <a:rPr lang="en-IN" dirty="0" err="1" smtClean="0"/>
              <a:t>catalog</a:t>
            </a:r>
            <a:r>
              <a:rPr lang="en-IN" dirty="0" smtClean="0"/>
              <a:t> pages.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401080" cy="6072230"/>
          </a:xfrm>
        </p:spPr>
        <p:txBody>
          <a:bodyPr>
            <a:normAutofit fontScale="85000" lnSpcReduction="20000"/>
          </a:bodyPr>
          <a:lstStyle/>
          <a:p>
            <a:r>
              <a:rPr lang="en-IN" b="1" i="1" dirty="0" smtClean="0"/>
              <a:t>html, head and body Elements</a:t>
            </a:r>
          </a:p>
          <a:p>
            <a:pPr algn="just">
              <a:buNone/>
            </a:pPr>
            <a:r>
              <a:rPr lang="en-IN" dirty="0" smtClean="0"/>
              <a:t>	HTML5 markup contains </a:t>
            </a:r>
            <a:r>
              <a:rPr lang="en-IN" dirty="0" smtClean="0">
                <a:solidFill>
                  <a:srgbClr val="FF0000"/>
                </a:solidFill>
              </a:rPr>
              <a:t>text</a:t>
            </a:r>
            <a:r>
              <a:rPr lang="en-IN" dirty="0" smtClean="0"/>
              <a:t> (and </a:t>
            </a:r>
            <a:r>
              <a:rPr lang="en-IN" dirty="0" smtClean="0">
                <a:solidFill>
                  <a:srgbClr val="FF0000"/>
                </a:solidFill>
              </a:rPr>
              <a:t>images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graphics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animations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audios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videos</a:t>
            </a:r>
            <a:r>
              <a:rPr lang="en-IN" dirty="0" smtClean="0"/>
              <a:t>) that represents the </a:t>
            </a:r>
            <a:r>
              <a:rPr lang="en-IN" i="1" dirty="0" smtClean="0"/>
              <a:t>content of a document and elements that specify a document’s structure and meaning.</a:t>
            </a:r>
          </a:p>
          <a:p>
            <a:pPr algn="just"/>
            <a:r>
              <a:rPr lang="en-IN" b="1" i="1" dirty="0" smtClean="0"/>
              <a:t>Start Tags and End Tags</a:t>
            </a:r>
          </a:p>
          <a:p>
            <a:pPr algn="just">
              <a:buNone/>
            </a:pPr>
            <a:r>
              <a:rPr lang="en-IN" dirty="0" smtClean="0"/>
              <a:t>	HTML5 documents </a:t>
            </a:r>
            <a:r>
              <a:rPr lang="en-IN" i="1" dirty="0" smtClean="0"/>
              <a:t>delimit most elements with a start tag and an end tag. </a:t>
            </a:r>
          </a:p>
          <a:p>
            <a:pPr algn="just">
              <a:buNone/>
            </a:pPr>
            <a:r>
              <a:rPr lang="en-IN" i="1" dirty="0" smtClean="0"/>
              <a:t>	A </a:t>
            </a:r>
            <a:r>
              <a:rPr lang="en-IN" b="1" i="1" dirty="0" smtClean="0">
                <a:solidFill>
                  <a:srgbClr val="FF0000"/>
                </a:solidFill>
              </a:rPr>
              <a:t>start tag consists </a:t>
            </a:r>
            <a:r>
              <a:rPr lang="en-IN" dirty="0" smtClean="0"/>
              <a:t>of the element name in </a:t>
            </a:r>
            <a:r>
              <a:rPr lang="en-IN" i="1" dirty="0" smtClean="0"/>
              <a:t>angle brackets (for example, </a:t>
            </a:r>
            <a:r>
              <a:rPr lang="en-IN" i="1" dirty="0" smtClean="0">
                <a:solidFill>
                  <a:srgbClr val="FF0000"/>
                </a:solidFill>
              </a:rPr>
              <a:t>&lt;html&gt; </a:t>
            </a:r>
            <a:r>
              <a:rPr lang="en-IN" i="1" dirty="0" smtClean="0"/>
              <a:t>in line 5). </a:t>
            </a:r>
          </a:p>
          <a:p>
            <a:pPr algn="just">
              <a:buNone/>
            </a:pPr>
            <a:r>
              <a:rPr lang="en-IN" i="1" dirty="0" smtClean="0"/>
              <a:t>	An </a:t>
            </a:r>
            <a:r>
              <a:rPr lang="en-IN" b="1" i="1" dirty="0" smtClean="0">
                <a:solidFill>
                  <a:srgbClr val="FF0000"/>
                </a:solidFill>
              </a:rPr>
              <a:t>end tag consists </a:t>
            </a:r>
            <a:r>
              <a:rPr lang="en-IN" dirty="0" smtClean="0"/>
              <a:t>of the element name preceded by a </a:t>
            </a:r>
            <a:r>
              <a:rPr lang="en-IN" i="1" dirty="0" smtClean="0"/>
              <a:t>forward slash (</a:t>
            </a:r>
            <a:r>
              <a:rPr lang="en-IN" i="1" dirty="0" smtClean="0">
                <a:solidFill>
                  <a:srgbClr val="FF0000"/>
                </a:solidFill>
              </a:rPr>
              <a:t>/</a:t>
            </a:r>
            <a:r>
              <a:rPr lang="en-IN" i="1" dirty="0" smtClean="0"/>
              <a:t>) in angle brackets (for example, </a:t>
            </a:r>
            <a:r>
              <a:rPr lang="en-IN" dirty="0" smtClean="0">
                <a:solidFill>
                  <a:srgbClr val="FF0000"/>
                </a:solidFill>
              </a:rPr>
              <a:t>&lt;/html&gt; </a:t>
            </a:r>
            <a:r>
              <a:rPr lang="en-IN" dirty="0" smtClean="0"/>
              <a:t>in line 14). </a:t>
            </a:r>
          </a:p>
          <a:p>
            <a:pPr algn="just">
              <a:buNone/>
            </a:pPr>
            <a:r>
              <a:rPr lang="en-IN" dirty="0" smtClean="0"/>
              <a:t>	There are several so-called “</a:t>
            </a:r>
            <a:r>
              <a:rPr lang="en-IN" dirty="0" smtClean="0">
                <a:solidFill>
                  <a:srgbClr val="FF0000"/>
                </a:solidFill>
              </a:rPr>
              <a:t>void elements</a:t>
            </a:r>
            <a:r>
              <a:rPr lang="en-IN" dirty="0" smtClean="0"/>
              <a:t>” that do not have end tags.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72230"/>
          </a:xfrm>
        </p:spPr>
        <p:txBody>
          <a:bodyPr>
            <a:normAutofit fontScale="77500" lnSpcReduction="20000"/>
          </a:bodyPr>
          <a:lstStyle/>
          <a:p>
            <a:r>
              <a:rPr lang="en-IN" b="1" i="1" dirty="0" smtClean="0"/>
              <a:t>title Element</a:t>
            </a:r>
          </a:p>
          <a:p>
            <a:pPr algn="just">
              <a:buNone/>
            </a:pPr>
            <a:r>
              <a:rPr lang="en-IN" dirty="0" smtClean="0"/>
              <a:t>	Line 8 specifies a title element. This is called a </a:t>
            </a:r>
            <a:r>
              <a:rPr lang="en-IN" b="1" dirty="0" smtClean="0">
                <a:solidFill>
                  <a:srgbClr val="FF0000"/>
                </a:solidFill>
              </a:rPr>
              <a:t>nested element</a:t>
            </a:r>
            <a:r>
              <a:rPr lang="en-IN" b="1" dirty="0" smtClean="0"/>
              <a:t>, </a:t>
            </a:r>
            <a:r>
              <a:rPr lang="en-IN" dirty="0" smtClean="0"/>
              <a:t>because it’s </a:t>
            </a:r>
            <a:r>
              <a:rPr lang="en-IN" i="1" dirty="0" smtClean="0"/>
              <a:t>enclosed in </a:t>
            </a:r>
            <a:r>
              <a:rPr lang="en-IN" dirty="0" smtClean="0"/>
              <a:t>the head element’s start and end tags. </a:t>
            </a:r>
          </a:p>
          <a:p>
            <a:pPr algn="just">
              <a:buNone/>
            </a:pPr>
            <a:r>
              <a:rPr lang="en-IN" dirty="0" smtClean="0"/>
              <a:t>	The head element is also a </a:t>
            </a:r>
            <a:r>
              <a:rPr lang="en-IN" dirty="0" smtClean="0">
                <a:solidFill>
                  <a:srgbClr val="FF0000"/>
                </a:solidFill>
              </a:rPr>
              <a:t>nested element</a:t>
            </a:r>
            <a:r>
              <a:rPr lang="en-IN" dirty="0" smtClean="0"/>
              <a:t>, because it’s enclosed in the html element’s start and end tags. </a:t>
            </a:r>
          </a:p>
          <a:p>
            <a:pPr algn="just">
              <a:buNone/>
            </a:pPr>
            <a:r>
              <a:rPr lang="en-IN" dirty="0" smtClean="0"/>
              <a:t>	The title element describes the web page.</a:t>
            </a:r>
          </a:p>
          <a:p>
            <a:pPr algn="just">
              <a:buNone/>
            </a:pPr>
            <a:r>
              <a:rPr lang="en-IN" dirty="0" smtClean="0"/>
              <a:t>	 Titles usually appear in the </a:t>
            </a:r>
            <a:r>
              <a:rPr lang="en-IN" b="1" dirty="0" smtClean="0">
                <a:solidFill>
                  <a:srgbClr val="FF0000"/>
                </a:solidFill>
              </a:rPr>
              <a:t>title bar at the top of the browser window.</a:t>
            </a:r>
          </a:p>
          <a:p>
            <a:r>
              <a:rPr lang="en-IN" b="1" i="1" dirty="0" smtClean="0"/>
              <a:t>Paragraph Element (&lt;p&gt;...&lt;/p&gt;)</a:t>
            </a:r>
          </a:p>
          <a:p>
            <a:pPr algn="just">
              <a:buNone/>
            </a:pPr>
            <a:r>
              <a:rPr lang="en-IN" dirty="0" smtClean="0"/>
              <a:t>	Some elements, such as the </a:t>
            </a:r>
            <a:r>
              <a:rPr lang="en-IN" b="1" dirty="0" smtClean="0"/>
              <a:t>paragraph element denoted with &lt;p&gt; and &lt;/p&gt; in line 12, help </a:t>
            </a:r>
            <a:r>
              <a:rPr lang="en-IN" dirty="0" smtClean="0"/>
              <a:t>define the structure of a document. </a:t>
            </a:r>
          </a:p>
          <a:p>
            <a:pPr algn="just">
              <a:buNone/>
            </a:pPr>
            <a:r>
              <a:rPr lang="en-IN" dirty="0" smtClean="0"/>
              <a:t>	All the text placed between the &lt;p&gt; and &lt;/p&gt; tags forms one paragraph. </a:t>
            </a:r>
          </a:p>
          <a:p>
            <a:pPr algn="just">
              <a:buNone/>
            </a:pPr>
            <a:r>
              <a:rPr lang="en-IN" i="1" dirty="0" smtClean="0"/>
              <a:t>	</a:t>
            </a:r>
            <a:r>
              <a:rPr lang="en-IN" dirty="0" smtClean="0"/>
              <a:t>When a browser renders a paragraph, </a:t>
            </a:r>
            <a:r>
              <a:rPr lang="en-IN" dirty="0" smtClean="0">
                <a:solidFill>
                  <a:srgbClr val="FF0000"/>
                </a:solidFill>
              </a:rPr>
              <a:t>it places extra space above and below the paragraph text</a:t>
            </a:r>
            <a:r>
              <a:rPr lang="en-IN" dirty="0" smtClean="0"/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28694"/>
          </a:xfrm>
        </p:spPr>
        <p:txBody>
          <a:bodyPr/>
          <a:lstStyle/>
          <a:p>
            <a:r>
              <a:rPr lang="en-IN" b="1" dirty="0" smtClean="0"/>
              <a:t>W3C HTML5 Validation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401080" cy="550072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You must use proper HTML5 syntax to ensure that browsers process your documents properly. </a:t>
            </a:r>
          </a:p>
          <a:p>
            <a:pPr algn="just"/>
            <a:r>
              <a:rPr lang="en-IN" dirty="0" smtClean="0"/>
              <a:t>The World Wide Web Consortium (W3C) provides a validation service (</a:t>
            </a:r>
            <a:r>
              <a:rPr lang="en-IN" dirty="0" smtClean="0">
                <a:solidFill>
                  <a:srgbClr val="FF0000"/>
                </a:solidFill>
              </a:rPr>
              <a:t>validator.w3.org</a:t>
            </a:r>
            <a:r>
              <a:rPr lang="en-IN" dirty="0" smtClean="0"/>
              <a:t>) for checking a document’s syntax. </a:t>
            </a:r>
          </a:p>
          <a:p>
            <a:pPr algn="just"/>
            <a:r>
              <a:rPr lang="en-IN" dirty="0" smtClean="0"/>
              <a:t>Documents can be validated by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providing the URL of an online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uploading a file to the validator.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pasting code directly into a </a:t>
            </a:r>
            <a:r>
              <a:rPr lang="en-IN" b="1" dirty="0" smtClean="0"/>
              <a:t>text area provided on the validator site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6908"/>
          </a:xfrm>
        </p:spPr>
        <p:txBody>
          <a:bodyPr/>
          <a:lstStyle/>
          <a:p>
            <a:r>
              <a:rPr lang="en-IN" b="1" dirty="0" smtClean="0"/>
              <a:t>Headings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4983179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Some text in an HTML5 document may be more important than other text. </a:t>
            </a:r>
          </a:p>
          <a:p>
            <a:pPr algn="just"/>
            <a:r>
              <a:rPr lang="en-IN" dirty="0" smtClean="0"/>
              <a:t>HTML5 provides </a:t>
            </a:r>
            <a:r>
              <a:rPr lang="en-IN" dirty="0" smtClean="0">
                <a:solidFill>
                  <a:srgbClr val="FF0000"/>
                </a:solidFill>
              </a:rPr>
              <a:t>six</a:t>
            </a:r>
            <a:r>
              <a:rPr lang="en-IN" dirty="0" smtClean="0"/>
              <a:t> heading elements (</a:t>
            </a:r>
            <a:r>
              <a:rPr lang="en-IN" dirty="0" smtClean="0">
                <a:solidFill>
                  <a:srgbClr val="FF0000"/>
                </a:solidFill>
              </a:rPr>
              <a:t>h1 through h6</a:t>
            </a:r>
            <a:r>
              <a:rPr lang="en-IN" dirty="0" smtClean="0"/>
              <a:t>) for specifying the </a:t>
            </a:r>
            <a:r>
              <a:rPr lang="en-IN" i="1" dirty="0" smtClean="0"/>
              <a:t>relative importance of information</a:t>
            </a:r>
          </a:p>
          <a:p>
            <a:pPr algn="just"/>
            <a:r>
              <a:rPr lang="en-IN" dirty="0" smtClean="0"/>
              <a:t>Heading element h1 is considered the </a:t>
            </a:r>
            <a:r>
              <a:rPr lang="en-IN" i="1" dirty="0" smtClean="0"/>
              <a:t>most significant one and is </a:t>
            </a:r>
            <a:r>
              <a:rPr lang="en-IN" dirty="0" smtClean="0"/>
              <a:t>typically rendered in a larger font than the other five.</a:t>
            </a:r>
          </a:p>
          <a:p>
            <a:pPr algn="just"/>
            <a:r>
              <a:rPr lang="en-IN" dirty="0" smtClean="0"/>
              <a:t>Each successive heading element (h2, h3, etc.) is typically rendered in a progressively </a:t>
            </a:r>
            <a:r>
              <a:rPr lang="en-IN" i="1" dirty="0" smtClean="0"/>
              <a:t>smaller font.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429684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1924</Words>
  <Application>Microsoft Office PowerPoint</Application>
  <PresentationFormat>On-screen Show (4:3)</PresentationFormat>
  <Paragraphs>203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Outline</vt:lpstr>
      <vt:lpstr>Slide 3</vt:lpstr>
      <vt:lpstr>Slide 4</vt:lpstr>
      <vt:lpstr>Slide 5</vt:lpstr>
      <vt:lpstr>Slide 6</vt:lpstr>
      <vt:lpstr>W3C HTML5 Validation Service</vt:lpstr>
      <vt:lpstr>Headings</vt:lpstr>
      <vt:lpstr>Slide 9</vt:lpstr>
      <vt:lpstr>Linking</vt:lpstr>
      <vt:lpstr>Slide 11</vt:lpstr>
      <vt:lpstr>Slide 12</vt:lpstr>
      <vt:lpstr>Hyperlinking to an E-Mail Address</vt:lpstr>
      <vt:lpstr>Slide 14</vt:lpstr>
      <vt:lpstr>Slide 15</vt:lpstr>
      <vt:lpstr>Images</vt:lpstr>
      <vt:lpstr>Slide 17</vt:lpstr>
      <vt:lpstr>Slide 18</vt:lpstr>
      <vt:lpstr>Using Images as Hyperlinks</vt:lpstr>
      <vt:lpstr>Slide 20</vt:lpstr>
      <vt:lpstr>Lists</vt:lpstr>
      <vt:lpstr>Slide 22</vt:lpstr>
      <vt:lpstr>Nested Lists</vt:lpstr>
      <vt:lpstr>Slide 24</vt:lpstr>
      <vt:lpstr>Slide 25</vt:lpstr>
      <vt:lpstr>Tables</vt:lpstr>
      <vt:lpstr>Slide 27</vt:lpstr>
      <vt:lpstr>Slide 28</vt:lpstr>
      <vt:lpstr>Slide 29</vt:lpstr>
      <vt:lpstr>Slide 30</vt:lpstr>
      <vt:lpstr>Using rowspan and colspan with Tables</vt:lpstr>
      <vt:lpstr>Slide 32</vt:lpstr>
      <vt:lpstr>Slide 33</vt:lpstr>
      <vt:lpstr>Forms</vt:lpstr>
      <vt:lpstr>Slide 35</vt:lpstr>
      <vt:lpstr>Slide 36</vt:lpstr>
      <vt:lpstr>Slide 37</vt:lpstr>
      <vt:lpstr>Internal Linking</vt:lpstr>
      <vt:lpstr>Slide 39</vt:lpstr>
      <vt:lpstr>Slide 40</vt:lpstr>
      <vt:lpstr>meta Elements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nvr</dc:creator>
  <cp:lastModifiedBy>nvr</cp:lastModifiedBy>
  <cp:revision>16</cp:revision>
  <dcterms:created xsi:type="dcterms:W3CDTF">2020-08-04T10:22:17Z</dcterms:created>
  <dcterms:modified xsi:type="dcterms:W3CDTF">2020-10-07T04:53:52Z</dcterms:modified>
</cp:coreProperties>
</file>