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2" r:id="rId2"/>
    <p:sldId id="259" r:id="rId3"/>
    <p:sldId id="275" r:id="rId4"/>
    <p:sldId id="278" r:id="rId5"/>
    <p:sldId id="280" r:id="rId6"/>
    <p:sldId id="282" r:id="rId7"/>
    <p:sldId id="285" r:id="rId8"/>
    <p:sldId id="286" r:id="rId9"/>
    <p:sldId id="287" r:id="rId10"/>
    <p:sldId id="288" r:id="rId11"/>
    <p:sldId id="289" r:id="rId12"/>
    <p:sldId id="290" r:id="rId13"/>
    <p:sldId id="291" r:id="rId14"/>
    <p:sldId id="292" r:id="rId15"/>
    <p:sldId id="293" r:id="rId16"/>
    <p:sldId id="294" r:id="rId17"/>
    <p:sldId id="29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17E3DC-49DB-417F-9467-0E0BF1B3EAD1}" type="datetimeFigureOut">
              <a:rPr lang="en-US" smtClean="0"/>
              <a:pPr/>
              <a:t>10/7/2020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B875CA-7EDC-41AC-B7D0-7EF7A326656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6B0B7DE-770A-4318-87D5-E5D8734D6D50}" type="datetimeFigureOut">
              <a:rPr lang="en-US" smtClean="0"/>
              <a:pPr/>
              <a:t>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B0B7DE-770A-4318-87D5-E5D8734D6D50}" type="datetimeFigureOut">
              <a:rPr lang="en-US" smtClean="0"/>
              <a:pPr/>
              <a:t>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B0B7DE-770A-4318-87D5-E5D8734D6D50}" type="datetimeFigureOut">
              <a:rPr lang="en-US" smtClean="0"/>
              <a:pPr/>
              <a:t>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B0B7DE-770A-4318-87D5-E5D8734D6D50}" type="datetimeFigureOut">
              <a:rPr lang="en-US" smtClean="0"/>
              <a:pPr/>
              <a:t>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B0B7DE-770A-4318-87D5-E5D8734D6D50}" type="datetimeFigureOut">
              <a:rPr lang="en-US" smtClean="0"/>
              <a:pPr/>
              <a:t>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6B0B7DE-770A-4318-87D5-E5D8734D6D50}" type="datetimeFigureOut">
              <a:rPr lang="en-US" smtClean="0"/>
              <a:pPr/>
              <a:t>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6B0B7DE-770A-4318-87D5-E5D8734D6D50}" type="datetimeFigureOut">
              <a:rPr lang="en-US" smtClean="0"/>
              <a:pPr/>
              <a:t>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6B0B7DE-770A-4318-87D5-E5D8734D6D50}" type="datetimeFigureOut">
              <a:rPr lang="en-US" smtClean="0"/>
              <a:pPr/>
              <a:t>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0B7DE-770A-4318-87D5-E5D8734D6D50}" type="datetimeFigureOut">
              <a:rPr lang="en-US" smtClean="0"/>
              <a:pPr/>
              <a:t>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0B7DE-770A-4318-87D5-E5D8734D6D50}" type="datetimeFigureOut">
              <a:rPr lang="en-US" smtClean="0"/>
              <a:pPr/>
              <a:t>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0B7DE-770A-4318-87D5-E5D8734D6D50}" type="datetimeFigureOut">
              <a:rPr lang="en-US" smtClean="0"/>
              <a:pPr/>
              <a:t>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0B7DE-770A-4318-87D5-E5D8734D6D50}" type="datetimeFigureOut">
              <a:rPr lang="en-US" smtClean="0"/>
              <a:pPr/>
              <a:t>10/7/2020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D9724-71EB-4507-A4E1-8C4860350C2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name@domain.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0166" y="2357430"/>
            <a:ext cx="6400800" cy="900122"/>
          </a:xfrm>
        </p:spPr>
        <p:txBody>
          <a:bodyPr>
            <a:normAutofit/>
          </a:bodyPr>
          <a:lstStyle/>
          <a:p>
            <a:r>
              <a:rPr lang="en-US" sz="4000" dirty="0" smtClean="0">
                <a:solidFill>
                  <a:schemeClr val="tx1"/>
                </a:solidFill>
                <a:latin typeface="+mj-lt"/>
                <a:ea typeface="+mj-ea"/>
                <a:cs typeface="+mj-cs"/>
              </a:rPr>
              <a:t>HTML 5: Part II (Tags)</a:t>
            </a:r>
            <a:endParaRPr lang="en-IN" sz="4000" dirty="0">
              <a:solidFill>
                <a:schemeClr val="tx1"/>
              </a:solidFill>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28597" y="357166"/>
            <a:ext cx="8358246" cy="607223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57158" y="285728"/>
            <a:ext cx="8572560" cy="635798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85720" y="285728"/>
            <a:ext cx="8858280" cy="635798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39760"/>
          </a:xfrm>
        </p:spPr>
        <p:txBody>
          <a:bodyPr>
            <a:normAutofit/>
          </a:bodyPr>
          <a:lstStyle/>
          <a:p>
            <a:r>
              <a:rPr lang="en-IN" b="1" dirty="0" err="1" smtClean="0"/>
              <a:t>datalist</a:t>
            </a:r>
            <a:r>
              <a:rPr lang="en-IN" b="1" dirty="0" smtClean="0"/>
              <a:t> Element</a:t>
            </a:r>
            <a:endParaRPr lang="en-IN" dirty="0"/>
          </a:p>
        </p:txBody>
      </p:sp>
      <p:sp>
        <p:nvSpPr>
          <p:cNvPr id="3" name="Content Placeholder 2"/>
          <p:cNvSpPr>
            <a:spLocks noGrp="1"/>
          </p:cNvSpPr>
          <p:nvPr>
            <p:ph idx="1"/>
          </p:nvPr>
        </p:nvSpPr>
        <p:spPr>
          <a:xfrm>
            <a:off x="457200" y="857232"/>
            <a:ext cx="8229600" cy="5715040"/>
          </a:xfrm>
        </p:spPr>
        <p:txBody>
          <a:bodyPr>
            <a:normAutofit fontScale="85000" lnSpcReduction="20000"/>
          </a:bodyPr>
          <a:lstStyle/>
          <a:p>
            <a:pPr algn="just"/>
            <a:r>
              <a:rPr lang="en-IN" dirty="0" smtClean="0"/>
              <a:t>The </a:t>
            </a:r>
            <a:r>
              <a:rPr lang="en-IN" dirty="0" err="1" smtClean="0"/>
              <a:t>datalist</a:t>
            </a:r>
            <a:r>
              <a:rPr lang="en-IN" dirty="0" smtClean="0"/>
              <a:t> element provides input options for a text input element. </a:t>
            </a:r>
          </a:p>
          <a:p>
            <a:pPr algn="just"/>
            <a:r>
              <a:rPr lang="en-IN" dirty="0" smtClean="0"/>
              <a:t>At the time of this writing, </a:t>
            </a:r>
            <a:r>
              <a:rPr lang="en-IN" dirty="0" err="1" smtClean="0"/>
              <a:t>datalist</a:t>
            </a:r>
            <a:r>
              <a:rPr lang="en-IN" dirty="0" smtClean="0"/>
              <a:t> support varies by browser. </a:t>
            </a:r>
          </a:p>
          <a:p>
            <a:pPr algn="just"/>
            <a:r>
              <a:rPr lang="en-IN" dirty="0" smtClean="0"/>
              <a:t>In this example, we use a </a:t>
            </a:r>
            <a:r>
              <a:rPr lang="en-IN" dirty="0" err="1" smtClean="0"/>
              <a:t>datalist</a:t>
            </a:r>
            <a:r>
              <a:rPr lang="en-IN" dirty="0" smtClean="0"/>
              <a:t> element to obtain the user’s birth month. </a:t>
            </a:r>
          </a:p>
          <a:p>
            <a:pPr algn="just"/>
            <a:r>
              <a:rPr lang="en-IN" dirty="0" smtClean="0"/>
              <a:t>Using Opera, when the user clicks in the text field, a drop-down list of the months of the year appears. If the user types "M" in the text field, the list on months is narrowed to March and May. </a:t>
            </a:r>
          </a:p>
          <a:p>
            <a:pPr algn="just"/>
            <a:r>
              <a:rPr lang="en-IN" dirty="0" smtClean="0"/>
              <a:t>When using Firefox, the drop-down list of months appears only after the user begins typing in the text field. If the user types "M", all months containing the letter "M" or "m" appear in the drop-down list— March, May, September, November and December.</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85818"/>
          </a:xfrm>
        </p:spPr>
        <p:txBody>
          <a:bodyPr/>
          <a:lstStyle/>
          <a:p>
            <a:r>
              <a:rPr lang="en-IN" b="1" dirty="0" smtClean="0"/>
              <a:t>Page-Structure Elements</a:t>
            </a:r>
            <a:endParaRPr lang="en-IN" dirty="0"/>
          </a:p>
        </p:txBody>
      </p:sp>
      <p:sp>
        <p:nvSpPr>
          <p:cNvPr id="3" name="Content Placeholder 2"/>
          <p:cNvSpPr>
            <a:spLocks noGrp="1"/>
          </p:cNvSpPr>
          <p:nvPr>
            <p:ph idx="1"/>
          </p:nvPr>
        </p:nvSpPr>
        <p:spPr>
          <a:xfrm>
            <a:off x="457200" y="1000109"/>
            <a:ext cx="8229600" cy="1714511"/>
          </a:xfrm>
        </p:spPr>
        <p:txBody>
          <a:bodyPr>
            <a:normAutofit lnSpcReduction="10000"/>
          </a:bodyPr>
          <a:lstStyle/>
          <a:p>
            <a:pPr algn="just"/>
            <a:r>
              <a:rPr lang="en-IN" sz="2800" dirty="0" smtClean="0"/>
              <a:t>HTML5 introduces several new page-structure elements that meaningfully identify areas of the page as headers, footers, articles, navigation areas, asides, figures and more.</a:t>
            </a:r>
            <a:endParaRPr lang="en-IN" sz="2800" dirty="0"/>
          </a:p>
        </p:txBody>
      </p:sp>
      <p:pic>
        <p:nvPicPr>
          <p:cNvPr id="4" name="Picture 3" descr="HTML5_page_structure.jpg"/>
          <p:cNvPicPr>
            <a:picLocks noChangeAspect="1"/>
          </p:cNvPicPr>
          <p:nvPr/>
        </p:nvPicPr>
        <p:blipFill>
          <a:blip r:embed="rId2"/>
          <a:stretch>
            <a:fillRect/>
          </a:stretch>
        </p:blipFill>
        <p:spPr>
          <a:xfrm>
            <a:off x="285720" y="785794"/>
            <a:ext cx="8715404" cy="607220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57158" y="285728"/>
            <a:ext cx="8643997" cy="6429396"/>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57159" y="357166"/>
            <a:ext cx="8572560" cy="628654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57158" y="285728"/>
            <a:ext cx="8429684" cy="621510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7514"/>
            <a:ext cx="8229600" cy="868346"/>
          </a:xfrm>
        </p:spPr>
        <p:txBody>
          <a:bodyPr/>
          <a:lstStyle/>
          <a:p>
            <a:r>
              <a:rPr lang="en-US" dirty="0" smtClean="0"/>
              <a:t>Outline</a:t>
            </a:r>
            <a:endParaRPr lang="en-IN" dirty="0"/>
          </a:p>
        </p:txBody>
      </p:sp>
      <p:sp>
        <p:nvSpPr>
          <p:cNvPr id="3" name="Content Placeholder 2"/>
          <p:cNvSpPr>
            <a:spLocks noGrp="1"/>
          </p:cNvSpPr>
          <p:nvPr>
            <p:ph idx="1"/>
          </p:nvPr>
        </p:nvSpPr>
        <p:spPr>
          <a:xfrm>
            <a:off x="457200" y="1714488"/>
            <a:ext cx="8401080" cy="3000396"/>
          </a:xfrm>
        </p:spPr>
        <p:txBody>
          <a:bodyPr>
            <a:normAutofit/>
          </a:bodyPr>
          <a:lstStyle/>
          <a:p>
            <a:r>
              <a:rPr lang="en-IN" dirty="0" smtClean="0"/>
              <a:t>Introduction</a:t>
            </a:r>
          </a:p>
          <a:p>
            <a:r>
              <a:rPr lang="en-IN" dirty="0" smtClean="0"/>
              <a:t>New HTML5 Form input Types</a:t>
            </a:r>
          </a:p>
          <a:p>
            <a:r>
              <a:rPr lang="en-IN" dirty="0" smtClean="0"/>
              <a:t>input and </a:t>
            </a:r>
            <a:r>
              <a:rPr lang="en-IN" dirty="0" err="1" smtClean="0"/>
              <a:t>datalist</a:t>
            </a:r>
            <a:r>
              <a:rPr lang="en-IN" dirty="0" smtClean="0"/>
              <a:t> Elements and </a:t>
            </a:r>
            <a:r>
              <a:rPr lang="en-IN" dirty="0" err="1" smtClean="0"/>
              <a:t>autocomplete</a:t>
            </a:r>
            <a:r>
              <a:rPr lang="en-IN" dirty="0" smtClean="0"/>
              <a:t> Attribute</a:t>
            </a:r>
            <a:endParaRPr lang="en-US" dirty="0" smtClean="0"/>
          </a:p>
          <a:p>
            <a:r>
              <a:rPr lang="en-IN" dirty="0" smtClean="0"/>
              <a:t>Page-Structure Elements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lstStyle/>
          <a:p>
            <a:r>
              <a:rPr lang="en-IN" b="1" dirty="0" smtClean="0"/>
              <a:t>Introduction</a:t>
            </a:r>
          </a:p>
        </p:txBody>
      </p:sp>
      <p:sp>
        <p:nvSpPr>
          <p:cNvPr id="3" name="Content Placeholder 2"/>
          <p:cNvSpPr>
            <a:spLocks noGrp="1"/>
          </p:cNvSpPr>
          <p:nvPr>
            <p:ph idx="1"/>
          </p:nvPr>
        </p:nvSpPr>
        <p:spPr>
          <a:xfrm>
            <a:off x="214282" y="1357298"/>
            <a:ext cx="8858280" cy="5286412"/>
          </a:xfrm>
        </p:spPr>
        <p:txBody>
          <a:bodyPr>
            <a:normAutofit fontScale="70000" lnSpcReduction="20000"/>
          </a:bodyPr>
          <a:lstStyle/>
          <a:p>
            <a:pPr algn="just">
              <a:buNone/>
            </a:pPr>
            <a:r>
              <a:rPr lang="en-IN" dirty="0" smtClean="0"/>
              <a:t>	We now continue our presentation of HTML 5 by discussing various new features, including:</a:t>
            </a:r>
          </a:p>
          <a:p>
            <a:pPr algn="just">
              <a:buNone/>
            </a:pPr>
            <a:r>
              <a:rPr lang="en-IN" dirty="0" smtClean="0"/>
              <a:t>• </a:t>
            </a:r>
            <a:r>
              <a:rPr lang="en-IN" dirty="0" err="1" smtClean="0">
                <a:solidFill>
                  <a:srgbClr val="FF0000"/>
                </a:solidFill>
              </a:rPr>
              <a:t>newinput</a:t>
            </a:r>
            <a:r>
              <a:rPr lang="en-IN" dirty="0" smtClean="0"/>
              <a:t> element types for </a:t>
            </a:r>
            <a:r>
              <a:rPr lang="en-IN" dirty="0" err="1" smtClean="0"/>
              <a:t>colors</a:t>
            </a:r>
            <a:r>
              <a:rPr lang="en-IN" dirty="0" smtClean="0"/>
              <a:t>, dates, times, e-mail addresses, numbers, ranges of integer values, telephone numbers, URLs, search queries, months and weeks—browsers that don’t support these input types simply render them as standard text input elements</a:t>
            </a:r>
          </a:p>
          <a:p>
            <a:pPr algn="just">
              <a:buNone/>
            </a:pPr>
            <a:endParaRPr lang="en-IN" dirty="0" smtClean="0"/>
          </a:p>
          <a:p>
            <a:pPr algn="just">
              <a:buNone/>
            </a:pPr>
            <a:r>
              <a:rPr lang="en-IN" dirty="0" smtClean="0"/>
              <a:t>• </a:t>
            </a:r>
            <a:r>
              <a:rPr lang="en-IN" dirty="0" err="1" smtClean="0">
                <a:solidFill>
                  <a:srgbClr val="FF0000"/>
                </a:solidFill>
              </a:rPr>
              <a:t>autocompletion</a:t>
            </a:r>
            <a:r>
              <a:rPr lang="en-IN" dirty="0" smtClean="0"/>
              <a:t> capabilities that help users quickly re-enter text that they’ve previously entered in a form</a:t>
            </a:r>
          </a:p>
          <a:p>
            <a:pPr algn="just">
              <a:buNone/>
            </a:pPr>
            <a:endParaRPr lang="en-IN" dirty="0" smtClean="0"/>
          </a:p>
          <a:p>
            <a:pPr algn="just">
              <a:buNone/>
            </a:pPr>
            <a:r>
              <a:rPr lang="en-IN" dirty="0" smtClean="0"/>
              <a:t>• </a:t>
            </a:r>
            <a:r>
              <a:rPr lang="en-IN" dirty="0" err="1" smtClean="0">
                <a:solidFill>
                  <a:srgbClr val="FF0000"/>
                </a:solidFill>
              </a:rPr>
              <a:t>datalists</a:t>
            </a:r>
            <a:r>
              <a:rPr lang="en-IN" dirty="0" smtClean="0"/>
              <a:t> for providing lists of allowed values that a user can enter in an input element and for </a:t>
            </a:r>
            <a:r>
              <a:rPr lang="en-IN" dirty="0" err="1" smtClean="0"/>
              <a:t>autocompleting</a:t>
            </a:r>
            <a:r>
              <a:rPr lang="en-IN" dirty="0" smtClean="0"/>
              <a:t> those values as the user types</a:t>
            </a:r>
          </a:p>
          <a:p>
            <a:pPr algn="just">
              <a:buNone/>
            </a:pPr>
            <a:endParaRPr lang="en-IN" dirty="0" smtClean="0"/>
          </a:p>
          <a:p>
            <a:pPr algn="just">
              <a:buNone/>
            </a:pPr>
            <a:r>
              <a:rPr lang="en-IN" dirty="0" smtClean="0"/>
              <a:t>• </a:t>
            </a:r>
            <a:r>
              <a:rPr lang="en-IN" dirty="0" smtClean="0">
                <a:solidFill>
                  <a:srgbClr val="FF0000"/>
                </a:solidFill>
              </a:rPr>
              <a:t>page-structure elements </a:t>
            </a:r>
            <a:r>
              <a:rPr lang="en-IN" dirty="0" smtClean="0"/>
              <a:t>that enable you to delineate and give meaning to the parts of a page, such as headers, navigation areas, footers, sections, articles, asides, summaries/details, figures, figure captions and more</a:t>
            </a:r>
            <a:endParaRPr lang="en-IN" i="1"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IN" b="1" dirty="0" smtClean="0"/>
              <a:t>New HTML5 Form input Types</a:t>
            </a:r>
            <a:endParaRPr lang="en-IN" dirty="0"/>
          </a:p>
        </p:txBody>
      </p:sp>
      <p:sp>
        <p:nvSpPr>
          <p:cNvPr id="3" name="Content Placeholder 2"/>
          <p:cNvSpPr>
            <a:spLocks noGrp="1"/>
          </p:cNvSpPr>
          <p:nvPr>
            <p:ph idx="1"/>
          </p:nvPr>
        </p:nvSpPr>
        <p:spPr>
          <a:xfrm>
            <a:off x="457200" y="1357298"/>
            <a:ext cx="8229600" cy="4768865"/>
          </a:xfrm>
        </p:spPr>
        <p:txBody>
          <a:bodyPr>
            <a:normAutofit/>
          </a:bodyPr>
          <a:lstStyle/>
          <a:p>
            <a:pPr algn="just"/>
            <a:r>
              <a:rPr lang="en-IN" dirty="0" smtClean="0"/>
              <a:t>Figure 3.1 demonstrates HTML5’s new form input types. These are not yet universally supported by all browsers. </a:t>
            </a:r>
          </a:p>
          <a:p>
            <a:pPr algn="just"/>
            <a:r>
              <a:rPr lang="en-IN" dirty="0" smtClean="0"/>
              <a:t>In this example, we provide sample outputs from a variety of browsers so that you can see how the input types behave in each.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472518" cy="6357982"/>
          </a:xfrm>
        </p:spPr>
        <p:txBody>
          <a:bodyPr>
            <a:normAutofit/>
          </a:bodyPr>
          <a:lstStyle/>
          <a:p>
            <a:pPr algn="just"/>
            <a:r>
              <a:rPr lang="en-IN" dirty="0" smtClean="0"/>
              <a:t>&lt;input type = "</a:t>
            </a:r>
            <a:r>
              <a:rPr lang="en-IN" dirty="0" smtClean="0">
                <a:solidFill>
                  <a:srgbClr val="FF0000"/>
                </a:solidFill>
              </a:rPr>
              <a:t>color</a:t>
            </a:r>
            <a:r>
              <a:rPr lang="en-IN" dirty="0" smtClean="0"/>
              <a:t>" autofocus /&gt; (Hexadecimal code such as #ADD8E6)</a:t>
            </a:r>
          </a:p>
          <a:p>
            <a:pPr algn="just"/>
            <a:r>
              <a:rPr lang="en-IN" dirty="0" smtClean="0"/>
              <a:t>&lt;input  type     =     "</a:t>
            </a:r>
            <a:r>
              <a:rPr lang="en-IN" dirty="0" smtClean="0">
                <a:solidFill>
                  <a:srgbClr val="FF0000"/>
                </a:solidFill>
              </a:rPr>
              <a:t>date</a:t>
            </a:r>
            <a:r>
              <a:rPr lang="en-IN" dirty="0" smtClean="0"/>
              <a:t>" /&gt; (</a:t>
            </a:r>
            <a:r>
              <a:rPr lang="en-IN" dirty="0" err="1" smtClean="0"/>
              <a:t>yyyy</a:t>
            </a:r>
            <a:r>
              <a:rPr lang="en-IN" dirty="0" smtClean="0"/>
              <a:t>-mm-</a:t>
            </a:r>
            <a:r>
              <a:rPr lang="en-IN" dirty="0" err="1" smtClean="0"/>
              <a:t>dd</a:t>
            </a:r>
            <a:r>
              <a:rPr lang="en-IN" dirty="0" smtClean="0"/>
              <a:t>)</a:t>
            </a:r>
          </a:p>
          <a:p>
            <a:pPr algn="just"/>
            <a:r>
              <a:rPr lang="en-IN" dirty="0" smtClean="0"/>
              <a:t>&lt;input  type = "</a:t>
            </a:r>
            <a:r>
              <a:rPr lang="en-IN" dirty="0" err="1" smtClean="0">
                <a:solidFill>
                  <a:srgbClr val="FF0000"/>
                </a:solidFill>
              </a:rPr>
              <a:t>datetime</a:t>
            </a:r>
            <a:r>
              <a:rPr lang="en-IN" dirty="0" smtClean="0"/>
              <a:t>" /&gt; </a:t>
            </a:r>
          </a:p>
          <a:p>
            <a:pPr algn="just">
              <a:buNone/>
            </a:pPr>
            <a:r>
              <a:rPr lang="en-IN" dirty="0" smtClean="0"/>
              <a:t>    (</a:t>
            </a:r>
            <a:r>
              <a:rPr lang="en-IN" sz="2600" dirty="0" err="1" smtClean="0"/>
              <a:t>yyyy</a:t>
            </a:r>
            <a:r>
              <a:rPr lang="en-IN" sz="2600" dirty="0" smtClean="0"/>
              <a:t>-mm-</a:t>
            </a:r>
            <a:r>
              <a:rPr lang="en-IN" sz="2600" dirty="0" err="1" smtClean="0"/>
              <a:t>ddThh:mm+ff:gg</a:t>
            </a:r>
            <a:r>
              <a:rPr lang="en-IN" sz="2600" dirty="0" smtClean="0"/>
              <a:t>, such as 2012-01-27T03:15</a:t>
            </a:r>
            <a:r>
              <a:rPr lang="en-IN" dirty="0" smtClean="0"/>
              <a:t>)</a:t>
            </a:r>
          </a:p>
          <a:p>
            <a:pPr algn="just"/>
            <a:r>
              <a:rPr lang="en-IN" dirty="0" smtClean="0"/>
              <a:t>&lt;input type = "</a:t>
            </a:r>
            <a:r>
              <a:rPr lang="en-IN" dirty="0" err="1" smtClean="0">
                <a:solidFill>
                  <a:srgbClr val="FF0000"/>
                </a:solidFill>
              </a:rPr>
              <a:t>datetime</a:t>
            </a:r>
            <a:r>
              <a:rPr lang="en-IN" dirty="0" smtClean="0">
                <a:solidFill>
                  <a:srgbClr val="FF0000"/>
                </a:solidFill>
              </a:rPr>
              <a:t>-local</a:t>
            </a:r>
            <a:r>
              <a:rPr lang="en-IN" dirty="0" smtClean="0"/>
              <a:t>" /&gt; </a:t>
            </a:r>
          </a:p>
          <a:p>
            <a:pPr algn="just">
              <a:buNone/>
            </a:pPr>
            <a:r>
              <a:rPr lang="en-IN" dirty="0" smtClean="0"/>
              <a:t>   (</a:t>
            </a:r>
            <a:r>
              <a:rPr lang="en-IN" sz="2800" dirty="0" err="1" smtClean="0"/>
              <a:t>yyyy</a:t>
            </a:r>
            <a:r>
              <a:rPr lang="en-IN" sz="2800" dirty="0" smtClean="0"/>
              <a:t>-mm-</a:t>
            </a:r>
            <a:r>
              <a:rPr lang="en-IN" sz="2800" dirty="0" err="1" smtClean="0"/>
              <a:t>ddThh:mm</a:t>
            </a:r>
            <a:r>
              <a:rPr lang="en-IN" sz="2800" dirty="0" smtClean="0"/>
              <a:t>, such as 2012-01-27T03:15</a:t>
            </a:r>
            <a:r>
              <a:rPr lang="en-IN" dirty="0" smtClean="0"/>
              <a:t>)</a:t>
            </a:r>
          </a:p>
          <a:p>
            <a:pPr algn="just"/>
            <a:r>
              <a:rPr lang="en-IN" dirty="0" smtClean="0"/>
              <a:t>&lt;input type = "</a:t>
            </a:r>
            <a:r>
              <a:rPr lang="en-IN" dirty="0" smtClean="0">
                <a:solidFill>
                  <a:srgbClr val="FF0000"/>
                </a:solidFill>
              </a:rPr>
              <a:t>email</a:t>
            </a:r>
            <a:r>
              <a:rPr lang="en-IN" dirty="0" smtClean="0"/>
              <a:t>" </a:t>
            </a:r>
            <a:r>
              <a:rPr lang="en-IN" dirty="0" smtClean="0">
                <a:solidFill>
                  <a:srgbClr val="FF0066"/>
                </a:solidFill>
              </a:rPr>
              <a:t>placeholder</a:t>
            </a:r>
            <a:r>
              <a:rPr lang="en-IN" dirty="0" smtClean="0"/>
              <a:t> = </a:t>
            </a:r>
            <a:r>
              <a:rPr lang="en-IN" dirty="0" smtClean="0">
                <a:hlinkClick r:id="rId2"/>
              </a:rPr>
              <a:t>name@domain.com</a:t>
            </a:r>
            <a:r>
              <a:rPr lang="en-IN" dirty="0" smtClean="0"/>
              <a:t>  </a:t>
            </a:r>
            <a:r>
              <a:rPr lang="en-IN" dirty="0" smtClean="0">
                <a:solidFill>
                  <a:srgbClr val="00B050"/>
                </a:solidFill>
              </a:rPr>
              <a:t>required</a:t>
            </a:r>
            <a:r>
              <a:rPr lang="en-IN" dirty="0" smtClean="0"/>
              <a:t> /&gt; (name@domain.com)</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571480"/>
            <a:ext cx="8401080" cy="5554683"/>
          </a:xfrm>
        </p:spPr>
        <p:txBody>
          <a:bodyPr/>
          <a:lstStyle/>
          <a:p>
            <a:pPr algn="just"/>
            <a:r>
              <a:rPr lang="en-IN" dirty="0" smtClean="0"/>
              <a:t>&lt;input type = "</a:t>
            </a:r>
            <a:r>
              <a:rPr lang="en-IN" dirty="0" smtClean="0">
                <a:solidFill>
                  <a:srgbClr val="FF0000"/>
                </a:solidFill>
              </a:rPr>
              <a:t>month</a:t>
            </a:r>
            <a:r>
              <a:rPr lang="en-IN" dirty="0" smtClean="0"/>
              <a:t>" /&gt; (</a:t>
            </a:r>
            <a:r>
              <a:rPr lang="en-IN" dirty="0" err="1" smtClean="0"/>
              <a:t>yyyy</a:t>
            </a:r>
            <a:r>
              <a:rPr lang="en-IN" dirty="0" smtClean="0"/>
              <a:t>-mm)</a:t>
            </a:r>
          </a:p>
          <a:p>
            <a:pPr algn="just"/>
            <a:r>
              <a:rPr lang="en-IN" dirty="0" smtClean="0"/>
              <a:t>&lt;input type = "</a:t>
            </a:r>
            <a:r>
              <a:rPr lang="en-IN" dirty="0" smtClean="0">
                <a:solidFill>
                  <a:srgbClr val="FF0000"/>
                </a:solidFill>
              </a:rPr>
              <a:t>number</a:t>
            </a:r>
            <a:r>
              <a:rPr lang="en-IN" dirty="0" smtClean="0"/>
              <a:t>"  min = "0"  max = "7" step = "1"  value = "4" /&gt;</a:t>
            </a:r>
          </a:p>
          <a:p>
            <a:pPr algn="just"/>
            <a:r>
              <a:rPr lang="en-IN" dirty="0" smtClean="0"/>
              <a:t>&lt;input type = "</a:t>
            </a:r>
            <a:r>
              <a:rPr lang="en-IN" dirty="0" smtClean="0">
                <a:solidFill>
                  <a:srgbClr val="FF0000"/>
                </a:solidFill>
              </a:rPr>
              <a:t>range</a:t>
            </a:r>
            <a:r>
              <a:rPr lang="en-IN" dirty="0" smtClean="0"/>
              <a:t>" min = "0" max = "20"  value = "10" /&gt;</a:t>
            </a:r>
          </a:p>
          <a:p>
            <a:pPr algn="just"/>
            <a:r>
              <a:rPr lang="en-IN" dirty="0" smtClean="0"/>
              <a:t>&lt;input type = "</a:t>
            </a:r>
            <a:r>
              <a:rPr lang="en-IN" dirty="0" smtClean="0">
                <a:solidFill>
                  <a:srgbClr val="FF0000"/>
                </a:solidFill>
              </a:rPr>
              <a:t>search</a:t>
            </a:r>
            <a:r>
              <a:rPr lang="en-IN" dirty="0" smtClean="0"/>
              <a:t>" placeholder = "search query" /&gt;</a:t>
            </a:r>
          </a:p>
          <a:p>
            <a:pPr algn="just"/>
            <a:r>
              <a:rPr lang="en-IN" dirty="0" smtClean="0"/>
              <a:t>&lt;input type = "</a:t>
            </a:r>
            <a:r>
              <a:rPr lang="en-IN" dirty="0" err="1" smtClean="0">
                <a:solidFill>
                  <a:srgbClr val="FF0000"/>
                </a:solidFill>
              </a:rPr>
              <a:t>tel</a:t>
            </a:r>
            <a:r>
              <a:rPr lang="en-IN" dirty="0" smtClean="0"/>
              <a:t>" </a:t>
            </a:r>
            <a:r>
              <a:rPr lang="en-IN" dirty="0" smtClean="0">
                <a:solidFill>
                  <a:srgbClr val="FF0066"/>
                </a:solidFill>
              </a:rPr>
              <a:t>placeholder</a:t>
            </a:r>
            <a:r>
              <a:rPr lang="en-IN" dirty="0" smtClean="0"/>
              <a:t> = "(###) ###-####"  </a:t>
            </a:r>
            <a:r>
              <a:rPr lang="en-IN" dirty="0" smtClean="0">
                <a:solidFill>
                  <a:srgbClr val="FF0000"/>
                </a:solidFill>
              </a:rPr>
              <a:t>pattern</a:t>
            </a:r>
            <a:r>
              <a:rPr lang="en-IN" dirty="0" smtClean="0"/>
              <a:t> = "\(\d{3}\) +\d{3}-\d{4}" </a:t>
            </a:r>
            <a:r>
              <a:rPr lang="en-IN" dirty="0" smtClean="0">
                <a:solidFill>
                  <a:srgbClr val="00B050"/>
                </a:solidFill>
              </a:rPr>
              <a:t>required</a:t>
            </a:r>
            <a:r>
              <a:rPr lang="en-IN" dirty="0" smtClean="0"/>
              <a:t> /&gt;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pPr algn="just"/>
            <a:r>
              <a:rPr lang="en-IN" dirty="0" smtClean="0"/>
              <a:t>&lt;input type = "</a:t>
            </a:r>
            <a:r>
              <a:rPr lang="en-IN" dirty="0" smtClean="0">
                <a:solidFill>
                  <a:srgbClr val="FF0000"/>
                </a:solidFill>
              </a:rPr>
              <a:t>time</a:t>
            </a:r>
            <a:r>
              <a:rPr lang="en-IN" dirty="0" smtClean="0"/>
              <a:t>" /&gt; (</a:t>
            </a:r>
            <a:r>
              <a:rPr lang="en-IN" dirty="0" err="1" smtClean="0"/>
              <a:t>hh:mm</a:t>
            </a:r>
            <a:r>
              <a:rPr lang="en-IN" dirty="0" smtClean="0"/>
              <a:t>)</a:t>
            </a:r>
          </a:p>
          <a:p>
            <a:pPr algn="just"/>
            <a:r>
              <a:rPr lang="en-IN" dirty="0" smtClean="0"/>
              <a:t>&lt;input type = "</a:t>
            </a:r>
            <a:r>
              <a:rPr lang="en-IN" dirty="0" smtClean="0">
                <a:solidFill>
                  <a:srgbClr val="FF0000"/>
                </a:solidFill>
              </a:rPr>
              <a:t>url</a:t>
            </a:r>
            <a:r>
              <a:rPr lang="en-IN" dirty="0" smtClean="0"/>
              <a:t>" </a:t>
            </a:r>
            <a:r>
              <a:rPr lang="en-IN" dirty="0" smtClean="0">
                <a:solidFill>
                  <a:srgbClr val="FF0066"/>
                </a:solidFill>
              </a:rPr>
              <a:t>placeholder</a:t>
            </a:r>
            <a:r>
              <a:rPr lang="en-IN" dirty="0" smtClean="0"/>
              <a:t> = "http://www.domainname.com" /&gt;</a:t>
            </a:r>
          </a:p>
          <a:p>
            <a:pPr algn="just"/>
            <a:r>
              <a:rPr lang="en-IN" dirty="0" smtClean="0"/>
              <a:t>&lt;input type = "</a:t>
            </a:r>
            <a:r>
              <a:rPr lang="en-IN" dirty="0" smtClean="0">
                <a:solidFill>
                  <a:srgbClr val="FF0000"/>
                </a:solidFill>
              </a:rPr>
              <a:t>week</a:t>
            </a:r>
            <a:r>
              <a:rPr lang="en-IN" dirty="0" smtClean="0"/>
              <a:t>" /&gt; </a:t>
            </a:r>
          </a:p>
          <a:p>
            <a:pPr algn="just">
              <a:buNone/>
            </a:pPr>
            <a:r>
              <a:rPr lang="en-IN" dirty="0" smtClean="0"/>
              <a:t>      (</a:t>
            </a:r>
            <a:r>
              <a:rPr lang="en-IN" dirty="0" err="1" smtClean="0"/>
              <a:t>yyyy-Wnn</a:t>
            </a:r>
            <a:r>
              <a:rPr lang="en-IN" dirty="0" smtClean="0"/>
              <a:t>, such as 2012-W01)</a:t>
            </a:r>
          </a:p>
          <a:p>
            <a:r>
              <a:rPr lang="en-IN" dirty="0" smtClean="0"/>
              <a:t>HTML5 supports placeholder text for only six input types</a:t>
            </a:r>
          </a:p>
          <a:p>
            <a:pPr lvl="1"/>
            <a:r>
              <a:rPr lang="en-IN" dirty="0" smtClean="0">
                <a:solidFill>
                  <a:srgbClr val="FF0000"/>
                </a:solidFill>
              </a:rPr>
              <a:t>text, search, url, </a:t>
            </a:r>
            <a:r>
              <a:rPr lang="en-IN" dirty="0" err="1" smtClean="0">
                <a:solidFill>
                  <a:srgbClr val="FF0000"/>
                </a:solidFill>
              </a:rPr>
              <a:t>tel</a:t>
            </a:r>
            <a:r>
              <a:rPr lang="en-IN" dirty="0" smtClean="0">
                <a:solidFill>
                  <a:srgbClr val="FF0000"/>
                </a:solidFill>
              </a:rPr>
              <a:t>, email and password</a:t>
            </a:r>
          </a:p>
          <a:p>
            <a:pPr algn="just">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28596" y="357166"/>
            <a:ext cx="8215370" cy="628654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501122" cy="1143000"/>
          </a:xfrm>
        </p:spPr>
        <p:txBody>
          <a:bodyPr>
            <a:normAutofit fontScale="90000"/>
          </a:bodyPr>
          <a:lstStyle/>
          <a:p>
            <a:r>
              <a:rPr lang="en-IN" b="1" dirty="0" smtClean="0"/>
              <a:t>input and </a:t>
            </a:r>
            <a:r>
              <a:rPr lang="en-IN" b="1" dirty="0" err="1" smtClean="0"/>
              <a:t>datalist</a:t>
            </a:r>
            <a:r>
              <a:rPr lang="en-IN" b="1" dirty="0" smtClean="0"/>
              <a:t> Elements and </a:t>
            </a:r>
            <a:r>
              <a:rPr lang="en-IN" b="1" dirty="0" err="1" smtClean="0"/>
              <a:t>autocomplete</a:t>
            </a:r>
            <a:r>
              <a:rPr lang="en-IN" b="1" dirty="0" smtClean="0"/>
              <a:t> Attribute</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smtClean="0"/>
              <a:t>The </a:t>
            </a:r>
            <a:r>
              <a:rPr lang="en-IN" dirty="0" err="1" smtClean="0"/>
              <a:t>autocomplete</a:t>
            </a:r>
            <a:r>
              <a:rPr lang="en-IN" dirty="0" smtClean="0"/>
              <a:t> attribute can be used on input types to automatically fill in the user’s information based on previous input—such as name, address or e-mail. </a:t>
            </a:r>
          </a:p>
          <a:p>
            <a:pPr algn="just"/>
            <a:r>
              <a:rPr lang="en-IN" dirty="0" smtClean="0"/>
              <a:t>You can enable </a:t>
            </a:r>
            <a:r>
              <a:rPr lang="en-IN" dirty="0" err="1" smtClean="0"/>
              <a:t>autocomplete</a:t>
            </a:r>
            <a:r>
              <a:rPr lang="en-IN" dirty="0" smtClean="0"/>
              <a:t> for an entire form or just for specific elements.</a:t>
            </a:r>
          </a:p>
          <a:p>
            <a:pPr algn="just"/>
            <a:r>
              <a:rPr lang="en-IN" dirty="0" smtClean="0"/>
              <a:t>For example, an online order form might set </a:t>
            </a:r>
            <a:r>
              <a:rPr lang="en-IN" dirty="0" err="1" smtClean="0">
                <a:solidFill>
                  <a:srgbClr val="FF0000"/>
                </a:solidFill>
              </a:rPr>
              <a:t>automcomplete</a:t>
            </a:r>
            <a:r>
              <a:rPr lang="en-IN" dirty="0" smtClean="0">
                <a:solidFill>
                  <a:srgbClr val="FF0000"/>
                </a:solidFill>
              </a:rPr>
              <a:t> = "on" </a:t>
            </a:r>
            <a:r>
              <a:rPr lang="en-IN" dirty="0" smtClean="0"/>
              <a:t>for the </a:t>
            </a:r>
            <a:r>
              <a:rPr lang="en-IN" dirty="0" smtClean="0">
                <a:solidFill>
                  <a:srgbClr val="00B050"/>
                </a:solidFill>
              </a:rPr>
              <a:t>name and address </a:t>
            </a:r>
            <a:r>
              <a:rPr lang="en-IN" dirty="0" smtClean="0"/>
              <a:t>inputs and set </a:t>
            </a:r>
            <a:r>
              <a:rPr lang="en-IN" dirty="0" err="1" smtClean="0">
                <a:solidFill>
                  <a:srgbClr val="FF0000"/>
                </a:solidFill>
              </a:rPr>
              <a:t>autocomplete</a:t>
            </a:r>
            <a:r>
              <a:rPr lang="en-IN" dirty="0" smtClean="0">
                <a:solidFill>
                  <a:srgbClr val="FF0000"/>
                </a:solidFill>
              </a:rPr>
              <a:t> = "off" </a:t>
            </a:r>
            <a:r>
              <a:rPr lang="en-IN" dirty="0" smtClean="0"/>
              <a:t>for the </a:t>
            </a:r>
            <a:r>
              <a:rPr lang="en-IN" dirty="0" smtClean="0">
                <a:solidFill>
                  <a:srgbClr val="00B050"/>
                </a:solidFill>
              </a:rPr>
              <a:t>credit card and password</a:t>
            </a:r>
            <a:r>
              <a:rPr lang="en-IN" dirty="0" smtClean="0"/>
              <a:t> inputs for security purposes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572</Words>
  <Application>Microsoft Office PowerPoint</Application>
  <PresentationFormat>On-screen Show (4:3)</PresentationFormat>
  <Paragraphs>48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Outline</vt:lpstr>
      <vt:lpstr>Introduction</vt:lpstr>
      <vt:lpstr>New HTML5 Form input Types</vt:lpstr>
      <vt:lpstr>Slide 5</vt:lpstr>
      <vt:lpstr>Slide 6</vt:lpstr>
      <vt:lpstr>Slide 7</vt:lpstr>
      <vt:lpstr>Slide 8</vt:lpstr>
      <vt:lpstr>input and datalist Elements and autocomplete Attribute</vt:lpstr>
      <vt:lpstr>Slide 10</vt:lpstr>
      <vt:lpstr>Slide 11</vt:lpstr>
      <vt:lpstr>Slide 12</vt:lpstr>
      <vt:lpstr>datalist Element</vt:lpstr>
      <vt:lpstr>Page-Structure Elements</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Tags</dc:title>
  <dc:creator>nvr</dc:creator>
  <cp:lastModifiedBy>nvr</cp:lastModifiedBy>
  <cp:revision>42</cp:revision>
  <dcterms:created xsi:type="dcterms:W3CDTF">2020-08-04T10:22:17Z</dcterms:created>
  <dcterms:modified xsi:type="dcterms:W3CDTF">2020-10-07T04:54:27Z</dcterms:modified>
</cp:coreProperties>
</file>