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2" r:id="rId2"/>
    <p:sldId id="259" r:id="rId3"/>
    <p:sldId id="275" r:id="rId4"/>
    <p:sldId id="278" r:id="rId5"/>
    <p:sldId id="287" r:id="rId6"/>
    <p:sldId id="291" r:id="rId7"/>
    <p:sldId id="292"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17E3DC-49DB-417F-9467-0E0BF1B3EAD1}" type="datetimeFigureOut">
              <a:rPr lang="en-US" smtClean="0"/>
              <a:pPr/>
              <a:t>10/7/2020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B875CA-7EDC-41AC-B7D0-7EF7A326656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6B0B7DE-770A-4318-87D5-E5D8734D6D50}" type="datetimeFigureOut">
              <a:rPr lang="en-US" smtClean="0"/>
              <a:pPr/>
              <a:t>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B0B7DE-770A-4318-87D5-E5D8734D6D50}" type="datetimeFigureOut">
              <a:rPr lang="en-US" smtClean="0"/>
              <a:pPr/>
              <a:t>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B0B7DE-770A-4318-87D5-E5D8734D6D50}" type="datetimeFigureOut">
              <a:rPr lang="en-US" smtClean="0"/>
              <a:pPr/>
              <a:t>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B0B7DE-770A-4318-87D5-E5D8734D6D50}" type="datetimeFigureOut">
              <a:rPr lang="en-US" smtClean="0"/>
              <a:pPr/>
              <a:t>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B0B7DE-770A-4318-87D5-E5D8734D6D50}" type="datetimeFigureOut">
              <a:rPr lang="en-US" smtClean="0"/>
              <a:pPr/>
              <a:t>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B0B7DE-770A-4318-87D5-E5D8734D6D50}" type="datetimeFigureOut">
              <a:rPr lang="en-US" smtClean="0"/>
              <a:pPr/>
              <a:t>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B0B7DE-770A-4318-87D5-E5D8734D6D50}" type="datetimeFigureOut">
              <a:rPr lang="en-US" smtClean="0"/>
              <a:pPr/>
              <a:t>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6B0B7DE-770A-4318-87D5-E5D8734D6D50}" type="datetimeFigureOut">
              <a:rPr lang="en-US" smtClean="0"/>
              <a:pPr/>
              <a:t>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0B7DE-770A-4318-87D5-E5D8734D6D50}" type="datetimeFigureOut">
              <a:rPr lang="en-US" smtClean="0"/>
              <a:pPr/>
              <a:t>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0B7DE-770A-4318-87D5-E5D8734D6D50}" type="datetimeFigureOut">
              <a:rPr lang="en-US" smtClean="0"/>
              <a:pPr/>
              <a:t>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0B7DE-770A-4318-87D5-E5D8734D6D50}" type="datetimeFigureOut">
              <a:rPr lang="en-US" smtClean="0"/>
              <a:pPr/>
              <a:t>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0B7DE-770A-4318-87D5-E5D8734D6D50}" type="datetimeFigureOut">
              <a:rPr lang="en-US" smtClean="0"/>
              <a:pPr/>
              <a:t>10/7/2020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D9724-71EB-4507-A4E1-8C4860350C2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8662" y="2428868"/>
            <a:ext cx="7643866" cy="900122"/>
          </a:xfrm>
        </p:spPr>
        <p:txBody>
          <a:bodyPr>
            <a:normAutofit/>
          </a:bodyPr>
          <a:lstStyle/>
          <a:p>
            <a:r>
              <a:rPr lang="en-US" sz="4000" dirty="0" smtClean="0">
                <a:solidFill>
                  <a:schemeClr val="tx1"/>
                </a:solidFill>
                <a:latin typeface="+mj-lt"/>
                <a:ea typeface="+mj-ea"/>
                <a:cs typeface="+mj-cs"/>
              </a:rPr>
              <a:t>Cascading Style Sheets (CSS): Part I</a:t>
            </a:r>
            <a:endParaRPr lang="en-IN" sz="4000" dirty="0">
              <a:solidFill>
                <a:schemeClr val="tx1"/>
              </a:solidFill>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z-index property</a:t>
            </a:r>
            <a:endParaRPr lang="en-IN" dirty="0"/>
          </a:p>
        </p:txBody>
      </p:sp>
      <p:sp>
        <p:nvSpPr>
          <p:cNvPr id="3" name="Content Placeholder 2"/>
          <p:cNvSpPr>
            <a:spLocks noGrp="1"/>
          </p:cNvSpPr>
          <p:nvPr>
            <p:ph idx="1"/>
          </p:nvPr>
        </p:nvSpPr>
        <p:spPr/>
        <p:txBody>
          <a:bodyPr/>
          <a:lstStyle/>
          <a:p>
            <a:pPr algn="just"/>
            <a:r>
              <a:rPr lang="en-IN" dirty="0" smtClean="0"/>
              <a:t>The </a:t>
            </a:r>
            <a:r>
              <a:rPr lang="en-IN" dirty="0" smtClean="0">
                <a:solidFill>
                  <a:srgbClr val="FF0000"/>
                </a:solidFill>
              </a:rPr>
              <a:t>z-index property </a:t>
            </a:r>
            <a:r>
              <a:rPr lang="en-IN" dirty="0" smtClean="0"/>
              <a:t>allows you to </a:t>
            </a:r>
            <a:r>
              <a:rPr lang="en-IN" i="1" dirty="0" smtClean="0"/>
              <a:t>layer overlapping elements. </a:t>
            </a:r>
          </a:p>
          <a:p>
            <a:pPr algn="just"/>
            <a:r>
              <a:rPr lang="en-IN" i="1" dirty="0" smtClean="0"/>
              <a:t>Elements that have higher </a:t>
            </a:r>
            <a:r>
              <a:rPr lang="en-IN" dirty="0" smtClean="0"/>
              <a:t>z-index values are displayed in </a:t>
            </a:r>
            <a:r>
              <a:rPr lang="en-IN" i="1" dirty="0" smtClean="0"/>
              <a:t>front of elements with lower z-index values.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011222"/>
          </a:xfrm>
        </p:spPr>
        <p:txBody>
          <a:bodyPr>
            <a:normAutofit fontScale="90000"/>
          </a:bodyPr>
          <a:lstStyle/>
          <a:p>
            <a:r>
              <a:rPr lang="en-IN" b="1" dirty="0" smtClean="0"/>
              <a:t>Positioning Elements: </a:t>
            </a:r>
            <a:br>
              <a:rPr lang="en-IN" b="1" dirty="0" smtClean="0"/>
            </a:br>
            <a:r>
              <a:rPr lang="en-IN" b="1" dirty="0" smtClean="0"/>
              <a:t>Relative Positioning, span</a:t>
            </a:r>
            <a:endParaRPr lang="en-IN" dirty="0"/>
          </a:p>
        </p:txBody>
      </p:sp>
      <p:sp>
        <p:nvSpPr>
          <p:cNvPr id="3" name="Content Placeholder 2"/>
          <p:cNvSpPr>
            <a:spLocks noGrp="1"/>
          </p:cNvSpPr>
          <p:nvPr>
            <p:ph idx="1"/>
          </p:nvPr>
        </p:nvSpPr>
        <p:spPr>
          <a:xfrm>
            <a:off x="457200" y="1285860"/>
            <a:ext cx="8229600" cy="4840303"/>
          </a:xfrm>
        </p:spPr>
        <p:txBody>
          <a:bodyPr>
            <a:normAutofit fontScale="85000" lnSpcReduction="10000"/>
          </a:bodyPr>
          <a:lstStyle/>
          <a:p>
            <a:pPr algn="just"/>
            <a:r>
              <a:rPr lang="en-IN" dirty="0" smtClean="0"/>
              <a:t>Absolute positioning is not the only way to specify page layout. </a:t>
            </a:r>
          </a:p>
          <a:p>
            <a:pPr algn="just"/>
            <a:r>
              <a:rPr lang="en-IN" dirty="0" smtClean="0"/>
              <a:t>Figure 4.10 demonstrates relative positioning, in which elements are positioned </a:t>
            </a:r>
            <a:r>
              <a:rPr lang="en-IN" i="1" dirty="0" smtClean="0"/>
              <a:t>relative to other elements.</a:t>
            </a:r>
          </a:p>
          <a:p>
            <a:pPr algn="just"/>
            <a:r>
              <a:rPr lang="en-IN" dirty="0" smtClean="0"/>
              <a:t>Setting the position property to relative, as in class super (lines 15–16), lays out the element on the page and </a:t>
            </a:r>
            <a:r>
              <a:rPr lang="en-IN" i="1" dirty="0" smtClean="0"/>
              <a:t>offsets it by the specified top, bottom, left or right value.</a:t>
            </a:r>
          </a:p>
          <a:p>
            <a:r>
              <a:rPr lang="en-IN" dirty="0" smtClean="0"/>
              <a:t>Unlike absolute positioning</a:t>
            </a:r>
            <a:r>
              <a:rPr lang="en-IN" dirty="0" smtClean="0">
                <a:solidFill>
                  <a:srgbClr val="FF0000"/>
                </a:solidFill>
              </a:rPr>
              <a:t>, relative positioning </a:t>
            </a:r>
            <a:r>
              <a:rPr lang="en-IN" dirty="0" smtClean="0"/>
              <a:t>keeps </a:t>
            </a:r>
            <a:r>
              <a:rPr lang="en-IN" dirty="0" smtClean="0">
                <a:solidFill>
                  <a:srgbClr val="FF0000"/>
                </a:solidFill>
              </a:rPr>
              <a:t>elements in the general flow </a:t>
            </a:r>
            <a:r>
              <a:rPr lang="en-IN" dirty="0" smtClean="0"/>
              <a:t>of elements on the page, so positioning is relative to other elements in the flow.</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Backgrounds</a:t>
            </a:r>
            <a:endParaRPr lang="en-IN" dirty="0"/>
          </a:p>
        </p:txBody>
      </p:sp>
      <p:sp>
        <p:nvSpPr>
          <p:cNvPr id="3" name="Content Placeholder 2"/>
          <p:cNvSpPr>
            <a:spLocks noGrp="1"/>
          </p:cNvSpPr>
          <p:nvPr>
            <p:ph idx="1"/>
          </p:nvPr>
        </p:nvSpPr>
        <p:spPr/>
        <p:txBody>
          <a:bodyPr>
            <a:normAutofit/>
          </a:bodyPr>
          <a:lstStyle/>
          <a:p>
            <a:pPr algn="just"/>
            <a:r>
              <a:rPr lang="en-IN" dirty="0" smtClean="0"/>
              <a:t>CSS provides control over the backgrounds of block-level elements. </a:t>
            </a:r>
          </a:p>
          <a:p>
            <a:pPr algn="just"/>
            <a:r>
              <a:rPr lang="en-IN" dirty="0" smtClean="0"/>
              <a:t>CSS can set a background color or add background images to HTML5 elements.</a:t>
            </a:r>
          </a:p>
          <a:p>
            <a:pPr algn="just"/>
            <a:r>
              <a:rPr lang="en-IN" dirty="0" smtClean="0"/>
              <a:t>Figure 4.11 adds a corporate logo to the bottom-right corner of the document. </a:t>
            </a:r>
          </a:p>
          <a:p>
            <a:pPr algn="just"/>
            <a:r>
              <a:rPr lang="en-IN" dirty="0" smtClean="0"/>
              <a:t>This logo stays </a:t>
            </a:r>
            <a:r>
              <a:rPr lang="en-IN" i="1" dirty="0" smtClean="0"/>
              <a:t>fixed in the corner </a:t>
            </a:r>
            <a:r>
              <a:rPr lang="en-IN" dirty="0" smtClean="0"/>
              <a:t>even when the user scrolls up or down the screen.</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r>
              <a:rPr lang="en-IN" dirty="0" smtClean="0">
                <a:solidFill>
                  <a:srgbClr val="FF0000"/>
                </a:solidFill>
              </a:rPr>
              <a:t>background-image</a:t>
            </a:r>
            <a:r>
              <a:rPr lang="en-IN" dirty="0" smtClean="0"/>
              <a:t>: </a:t>
            </a:r>
            <a:r>
              <a:rPr lang="en-IN" dirty="0" err="1" smtClean="0"/>
              <a:t>url</a:t>
            </a:r>
            <a:r>
              <a:rPr lang="en-IN" dirty="0" smtClean="0"/>
              <a:t>(logo.png);</a:t>
            </a:r>
          </a:p>
          <a:p>
            <a:r>
              <a:rPr lang="en-IN" dirty="0" smtClean="0">
                <a:solidFill>
                  <a:srgbClr val="FF0000"/>
                </a:solidFill>
              </a:rPr>
              <a:t>background-position</a:t>
            </a:r>
            <a:r>
              <a:rPr lang="en-IN" dirty="0" smtClean="0"/>
              <a:t>: bottom right;</a:t>
            </a:r>
          </a:p>
          <a:p>
            <a:pPr>
              <a:buNone/>
            </a:pPr>
            <a:r>
              <a:rPr lang="en-IN" dirty="0" smtClean="0"/>
              <a:t>     top, bottom, </a:t>
            </a:r>
            <a:r>
              <a:rPr lang="en-IN" dirty="0" err="1" smtClean="0"/>
              <a:t>center</a:t>
            </a:r>
            <a:r>
              <a:rPr lang="en-IN" dirty="0" smtClean="0"/>
              <a:t>, left and right are used individually or in combination for vertical and horizontal positioning.</a:t>
            </a:r>
          </a:p>
          <a:p>
            <a:r>
              <a:rPr lang="en-IN" dirty="0" smtClean="0">
                <a:solidFill>
                  <a:srgbClr val="FF0000"/>
                </a:solidFill>
              </a:rPr>
              <a:t>background-repeat</a:t>
            </a:r>
            <a:r>
              <a:rPr lang="en-IN" dirty="0" smtClean="0"/>
              <a:t>: no-repeat; </a:t>
            </a:r>
          </a:p>
          <a:p>
            <a:pPr>
              <a:buNone/>
            </a:pPr>
            <a:r>
              <a:rPr lang="en-IN" dirty="0" smtClean="0"/>
              <a:t>              or        (repeat, repeat-x, repeat-y)</a:t>
            </a:r>
          </a:p>
          <a:p>
            <a:r>
              <a:rPr lang="en-IN" dirty="0" smtClean="0">
                <a:solidFill>
                  <a:srgbClr val="FF0000"/>
                </a:solidFill>
              </a:rPr>
              <a:t>background-attachment</a:t>
            </a:r>
            <a:r>
              <a:rPr lang="en-IN" dirty="0" smtClean="0"/>
              <a:t>: fixed; ( or scroll)</a:t>
            </a:r>
          </a:p>
          <a:p>
            <a:r>
              <a:rPr lang="en-IN" dirty="0" smtClean="0">
                <a:solidFill>
                  <a:srgbClr val="FF0000"/>
                </a:solidFill>
              </a:rPr>
              <a:t>background-color</a:t>
            </a:r>
            <a:r>
              <a:rPr lang="en-IN" dirty="0" smtClean="0"/>
              <a:t>: </a:t>
            </a:r>
            <a:r>
              <a:rPr lang="en-IN" dirty="0" err="1" smtClean="0"/>
              <a:t>lightgrey</a:t>
            </a:r>
            <a:r>
              <a:rPr lang="en-IN" dirty="0" smtClean="0"/>
              <a: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Element Dimensions</a:t>
            </a:r>
            <a:endParaRPr lang="en-IN" dirty="0"/>
          </a:p>
        </p:txBody>
      </p:sp>
      <p:sp>
        <p:nvSpPr>
          <p:cNvPr id="3" name="Content Placeholder 2"/>
          <p:cNvSpPr>
            <a:spLocks noGrp="1"/>
          </p:cNvSpPr>
          <p:nvPr>
            <p:ph idx="1"/>
          </p:nvPr>
        </p:nvSpPr>
        <p:spPr>
          <a:xfrm>
            <a:off x="457200" y="1600200"/>
            <a:ext cx="8472518" cy="4525963"/>
          </a:xfrm>
        </p:spPr>
        <p:txBody>
          <a:bodyPr/>
          <a:lstStyle/>
          <a:p>
            <a:r>
              <a:rPr lang="en-IN" dirty="0" smtClean="0"/>
              <a:t>In addition to positioning elements, CSS rules can specify the actual </a:t>
            </a:r>
            <a:r>
              <a:rPr lang="en-IN" i="1" dirty="0" smtClean="0"/>
              <a:t>dimensions of each </a:t>
            </a:r>
            <a:r>
              <a:rPr lang="en-IN" dirty="0" smtClean="0"/>
              <a:t>page element.</a:t>
            </a:r>
          </a:p>
          <a:p>
            <a:r>
              <a:rPr lang="en-IN" b="1" i="1" dirty="0" smtClean="0"/>
              <a:t>Specifying the width and height of an Element.</a:t>
            </a:r>
          </a:p>
          <a:p>
            <a:r>
              <a:rPr lang="en-IN" b="1" i="1" dirty="0" smtClean="0"/>
              <a:t>text-align Property.</a:t>
            </a:r>
          </a:p>
          <a:p>
            <a:r>
              <a:rPr lang="en-IN" b="1" i="1" dirty="0" smtClean="0"/>
              <a:t>overflow Property and Scroll Bars.</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39784"/>
          </a:xfrm>
        </p:spPr>
        <p:txBody>
          <a:bodyPr/>
          <a:lstStyle/>
          <a:p>
            <a:r>
              <a:rPr lang="en-IN" b="1" dirty="0" smtClean="0"/>
              <a:t>Box Model and Text Flow</a:t>
            </a:r>
            <a:endParaRPr lang="en-IN" dirty="0"/>
          </a:p>
        </p:txBody>
      </p:sp>
      <p:sp>
        <p:nvSpPr>
          <p:cNvPr id="3" name="Content Placeholder 2"/>
          <p:cNvSpPr>
            <a:spLocks noGrp="1"/>
          </p:cNvSpPr>
          <p:nvPr>
            <p:ph idx="1"/>
          </p:nvPr>
        </p:nvSpPr>
        <p:spPr>
          <a:xfrm>
            <a:off x="457200" y="1071547"/>
            <a:ext cx="8229600" cy="3214710"/>
          </a:xfrm>
        </p:spPr>
        <p:txBody>
          <a:bodyPr/>
          <a:lstStyle/>
          <a:p>
            <a:pPr algn="just"/>
            <a:r>
              <a:rPr lang="en-IN" dirty="0" smtClean="0"/>
              <a:t>All </a:t>
            </a:r>
            <a:r>
              <a:rPr lang="en-IN" i="1" dirty="0" smtClean="0"/>
              <a:t>block-level HTML5 elements have a virtual box drawn around them, based on what is </a:t>
            </a:r>
            <a:r>
              <a:rPr lang="en-IN" dirty="0" smtClean="0"/>
              <a:t>known as </a:t>
            </a:r>
            <a:r>
              <a:rPr lang="en-IN" dirty="0" smtClean="0">
                <a:solidFill>
                  <a:srgbClr val="FF0000"/>
                </a:solidFill>
              </a:rPr>
              <a:t>the box model</a:t>
            </a:r>
            <a:r>
              <a:rPr lang="en-IN" dirty="0" smtClean="0"/>
              <a:t>. </a:t>
            </a:r>
          </a:p>
          <a:p>
            <a:pPr algn="just"/>
            <a:r>
              <a:rPr lang="en-IN" dirty="0" smtClean="0"/>
              <a:t>When the browser renders an element using the box model, the content is surrounded by </a:t>
            </a:r>
            <a:r>
              <a:rPr lang="en-IN" dirty="0" smtClean="0">
                <a:solidFill>
                  <a:srgbClr val="FF0000"/>
                </a:solidFill>
              </a:rPr>
              <a:t>padding</a:t>
            </a:r>
            <a:r>
              <a:rPr lang="en-IN" dirty="0" smtClean="0"/>
              <a:t>, a </a:t>
            </a:r>
            <a:r>
              <a:rPr lang="en-IN" dirty="0" smtClean="0">
                <a:solidFill>
                  <a:srgbClr val="FF0000"/>
                </a:solidFill>
              </a:rPr>
              <a:t>border</a:t>
            </a:r>
            <a:r>
              <a:rPr lang="en-IN" dirty="0" smtClean="0"/>
              <a:t> and </a:t>
            </a:r>
            <a:r>
              <a:rPr lang="en-IN" dirty="0" smtClean="0">
                <a:solidFill>
                  <a:srgbClr val="FF0000"/>
                </a:solidFill>
              </a:rPr>
              <a:t>a margin</a:t>
            </a:r>
            <a:r>
              <a:rPr lang="en-IN" dirty="0" smtClean="0"/>
              <a:t>.</a:t>
            </a:r>
            <a:endParaRPr lang="en-IN" dirty="0"/>
          </a:p>
        </p:txBody>
      </p:sp>
      <p:pic>
        <p:nvPicPr>
          <p:cNvPr id="1026" name="Picture 2"/>
          <p:cNvPicPr>
            <a:picLocks noChangeAspect="1" noChangeArrowheads="1"/>
          </p:cNvPicPr>
          <p:nvPr/>
        </p:nvPicPr>
        <p:blipFill>
          <a:blip r:embed="rId2"/>
          <a:srcRect/>
          <a:stretch>
            <a:fillRect/>
          </a:stretch>
        </p:blipFill>
        <p:spPr bwMode="auto">
          <a:xfrm>
            <a:off x="1928794" y="4143380"/>
            <a:ext cx="5357850" cy="264318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401080" cy="5554683"/>
          </a:xfrm>
        </p:spPr>
        <p:txBody>
          <a:bodyPr/>
          <a:lstStyle/>
          <a:p>
            <a:r>
              <a:rPr lang="en-IN" dirty="0" smtClean="0"/>
              <a:t>CSS controls the </a:t>
            </a:r>
            <a:r>
              <a:rPr lang="en-IN" dirty="0" smtClean="0">
                <a:solidFill>
                  <a:srgbClr val="FF0000"/>
                </a:solidFill>
              </a:rPr>
              <a:t>borde</a:t>
            </a:r>
            <a:r>
              <a:rPr lang="en-IN" dirty="0" smtClean="0"/>
              <a:t>r using three properties: </a:t>
            </a:r>
          </a:p>
          <a:p>
            <a:pPr lvl="1"/>
            <a:r>
              <a:rPr lang="en-IN" b="1" dirty="0" smtClean="0"/>
              <a:t>border-width, border-color and border-style</a:t>
            </a:r>
          </a:p>
          <a:p>
            <a:r>
              <a:rPr lang="en-IN" dirty="0" smtClean="0"/>
              <a:t>The </a:t>
            </a:r>
            <a:r>
              <a:rPr lang="en-IN" sz="2400" dirty="0" smtClean="0">
                <a:solidFill>
                  <a:srgbClr val="FF0000"/>
                </a:solidFill>
              </a:rPr>
              <a:t>border-width</a:t>
            </a:r>
            <a:r>
              <a:rPr lang="en-IN" sz="2400" dirty="0" smtClean="0"/>
              <a:t> </a:t>
            </a:r>
            <a:r>
              <a:rPr lang="en-IN" dirty="0" smtClean="0"/>
              <a:t>property may be set to any valid CSS length (e.g., </a:t>
            </a:r>
            <a:r>
              <a:rPr lang="en-IN" sz="2400" dirty="0" err="1" smtClean="0"/>
              <a:t>em</a:t>
            </a:r>
            <a:r>
              <a:rPr lang="en-IN" dirty="0" smtClean="0"/>
              <a:t>, </a:t>
            </a:r>
            <a:r>
              <a:rPr lang="en-IN" sz="2400" dirty="0" smtClean="0"/>
              <a:t>ex</a:t>
            </a:r>
            <a:r>
              <a:rPr lang="en-IN" dirty="0" smtClean="0"/>
              <a:t>, </a:t>
            </a:r>
            <a:r>
              <a:rPr lang="en-IN" sz="2400" dirty="0" err="1" smtClean="0"/>
              <a:t>px</a:t>
            </a:r>
            <a:r>
              <a:rPr lang="en-IN" dirty="0" smtClean="0"/>
              <a:t>) or to the predefined value of </a:t>
            </a:r>
            <a:r>
              <a:rPr lang="en-IN" sz="2400" dirty="0" smtClean="0">
                <a:solidFill>
                  <a:srgbClr val="FF0000"/>
                </a:solidFill>
              </a:rPr>
              <a:t>thin</a:t>
            </a:r>
            <a:r>
              <a:rPr lang="en-IN" dirty="0" smtClean="0">
                <a:solidFill>
                  <a:srgbClr val="FF0000"/>
                </a:solidFill>
              </a:rPr>
              <a:t>, </a:t>
            </a:r>
            <a:r>
              <a:rPr lang="en-IN" sz="2400" dirty="0" smtClean="0">
                <a:solidFill>
                  <a:srgbClr val="FF0000"/>
                </a:solidFill>
              </a:rPr>
              <a:t>medium </a:t>
            </a:r>
            <a:r>
              <a:rPr lang="en-IN" dirty="0" smtClean="0">
                <a:solidFill>
                  <a:srgbClr val="FF0000"/>
                </a:solidFill>
              </a:rPr>
              <a:t>or </a:t>
            </a:r>
            <a:r>
              <a:rPr lang="en-IN" sz="2400" dirty="0" smtClean="0">
                <a:solidFill>
                  <a:srgbClr val="FF0000"/>
                </a:solidFill>
              </a:rPr>
              <a:t>thick</a:t>
            </a:r>
          </a:p>
          <a:p>
            <a:r>
              <a:rPr lang="en-IN" dirty="0" smtClean="0"/>
              <a:t>The </a:t>
            </a:r>
            <a:r>
              <a:rPr lang="en-IN" dirty="0" smtClean="0">
                <a:solidFill>
                  <a:srgbClr val="FF0000"/>
                </a:solidFill>
              </a:rPr>
              <a:t>border-color</a:t>
            </a:r>
            <a:r>
              <a:rPr lang="en-IN" dirty="0" smtClean="0"/>
              <a:t> property sets the </a:t>
            </a:r>
            <a:r>
              <a:rPr lang="en-IN" dirty="0" smtClean="0">
                <a:solidFill>
                  <a:srgbClr val="FF0000"/>
                </a:solidFill>
              </a:rPr>
              <a:t>color</a:t>
            </a:r>
            <a:r>
              <a:rPr lang="en-IN" dirty="0" smtClean="0"/>
              <a:t>.</a:t>
            </a:r>
          </a:p>
          <a:p>
            <a:r>
              <a:rPr lang="en-IN" dirty="0" smtClean="0"/>
              <a:t>The </a:t>
            </a:r>
            <a:r>
              <a:rPr lang="en-IN" dirty="0" smtClean="0">
                <a:solidFill>
                  <a:srgbClr val="FF0000"/>
                </a:solidFill>
              </a:rPr>
              <a:t>border-style</a:t>
            </a:r>
            <a:r>
              <a:rPr lang="en-IN" dirty="0" smtClean="0"/>
              <a:t> options are </a:t>
            </a:r>
          </a:p>
          <a:p>
            <a:pPr lvl="1"/>
            <a:r>
              <a:rPr lang="en-IN" dirty="0" smtClean="0"/>
              <a:t>none, hidden, dotted, dashed, solid, double, groove, ridge, inset and outset</a:t>
            </a:r>
            <a:endParaRPr lang="en-IN" b="1" dirty="0" smtClean="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011222"/>
          </a:xfrm>
        </p:spPr>
        <p:txBody>
          <a:bodyPr/>
          <a:lstStyle/>
          <a:p>
            <a:r>
              <a:rPr lang="en-IN" b="1" i="1" dirty="0" smtClean="0"/>
              <a:t>margin and padding Properties</a:t>
            </a:r>
            <a:endParaRPr lang="en-IN" dirty="0"/>
          </a:p>
        </p:txBody>
      </p:sp>
      <p:sp>
        <p:nvSpPr>
          <p:cNvPr id="3" name="Content Placeholder 2"/>
          <p:cNvSpPr>
            <a:spLocks noGrp="1"/>
          </p:cNvSpPr>
          <p:nvPr>
            <p:ph idx="1"/>
          </p:nvPr>
        </p:nvSpPr>
        <p:spPr>
          <a:xfrm>
            <a:off x="457200" y="1142984"/>
            <a:ext cx="8229600" cy="5357850"/>
          </a:xfrm>
        </p:spPr>
        <p:txBody>
          <a:bodyPr>
            <a:normAutofit fontScale="92500" lnSpcReduction="10000"/>
          </a:bodyPr>
          <a:lstStyle/>
          <a:p>
            <a:pPr algn="just"/>
            <a:r>
              <a:rPr lang="en-IN" dirty="0" smtClean="0"/>
              <a:t>The </a:t>
            </a:r>
            <a:r>
              <a:rPr lang="en-IN" b="1" dirty="0" smtClean="0">
                <a:solidFill>
                  <a:srgbClr val="FF0000"/>
                </a:solidFill>
              </a:rPr>
              <a:t>margin property </a:t>
            </a:r>
            <a:r>
              <a:rPr lang="en-IN" b="1" dirty="0" smtClean="0"/>
              <a:t>sets the </a:t>
            </a:r>
            <a:r>
              <a:rPr lang="en-IN" dirty="0" smtClean="0"/>
              <a:t>space between the outside of an element’s border and all other content on the page. </a:t>
            </a:r>
          </a:p>
          <a:p>
            <a:pPr algn="just"/>
            <a:r>
              <a:rPr lang="en-IN" dirty="0" smtClean="0"/>
              <a:t>Margin properties are </a:t>
            </a:r>
          </a:p>
          <a:p>
            <a:pPr lvl="1" algn="just"/>
            <a:r>
              <a:rPr lang="en-IN" b="1" dirty="0" smtClean="0"/>
              <a:t>margin-top, margin-right, margin-left and margin-bottom</a:t>
            </a:r>
            <a:endParaRPr lang="en-IN" dirty="0" smtClean="0"/>
          </a:p>
          <a:p>
            <a:pPr algn="just"/>
            <a:r>
              <a:rPr lang="en-IN" dirty="0" smtClean="0"/>
              <a:t>The </a:t>
            </a:r>
            <a:r>
              <a:rPr lang="en-IN" b="1" dirty="0" smtClean="0">
                <a:solidFill>
                  <a:srgbClr val="FF0000"/>
                </a:solidFill>
              </a:rPr>
              <a:t>padding property </a:t>
            </a:r>
            <a:r>
              <a:rPr lang="en-IN" b="1" dirty="0" smtClean="0"/>
              <a:t>determines the distance </a:t>
            </a:r>
            <a:r>
              <a:rPr lang="en-IN" dirty="0" smtClean="0"/>
              <a:t>between the content inside an element and the inside of the element’s border.</a:t>
            </a:r>
          </a:p>
          <a:p>
            <a:r>
              <a:rPr lang="en-IN" dirty="0" smtClean="0"/>
              <a:t>Padding properties are </a:t>
            </a:r>
          </a:p>
          <a:p>
            <a:pPr lvl="1"/>
            <a:r>
              <a:rPr lang="en-IN" b="1" dirty="0" smtClean="0"/>
              <a:t>padding-top, padding-right, padding-left and </a:t>
            </a:r>
          </a:p>
          <a:p>
            <a:pPr lvl="1">
              <a:buNone/>
            </a:pPr>
            <a:r>
              <a:rPr lang="en-IN" b="1" dirty="0" smtClean="0"/>
              <a:t>           padding-bottom.</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s-ES" b="1" dirty="0" smtClean="0"/>
              <a:t>Media Types and Media Queries</a:t>
            </a:r>
            <a:endParaRPr lang="en-IN" dirty="0"/>
          </a:p>
        </p:txBody>
      </p:sp>
      <p:sp>
        <p:nvSpPr>
          <p:cNvPr id="3" name="Content Placeholder 2"/>
          <p:cNvSpPr>
            <a:spLocks noGrp="1"/>
          </p:cNvSpPr>
          <p:nvPr>
            <p:ph idx="1"/>
          </p:nvPr>
        </p:nvSpPr>
        <p:spPr>
          <a:xfrm>
            <a:off x="457200" y="1142984"/>
            <a:ext cx="8229600" cy="4983179"/>
          </a:xfrm>
        </p:spPr>
        <p:txBody>
          <a:bodyPr>
            <a:normAutofit fontScale="77500" lnSpcReduction="20000"/>
          </a:bodyPr>
          <a:lstStyle/>
          <a:p>
            <a:pPr algn="just"/>
            <a:r>
              <a:rPr lang="en-IN" dirty="0" smtClean="0"/>
              <a:t>CSS media types allow you to decide what a page should look like, depending on the kind of media being used to display the page. </a:t>
            </a:r>
          </a:p>
          <a:p>
            <a:pPr algn="just"/>
            <a:r>
              <a:rPr lang="en-IN" dirty="0" smtClean="0"/>
              <a:t>The most common media type for a web page is the screen media type, which is a standard computer screen. </a:t>
            </a:r>
          </a:p>
          <a:p>
            <a:pPr algn="just"/>
            <a:r>
              <a:rPr lang="en-IN" dirty="0" smtClean="0"/>
              <a:t>Other media types in CSS include handheld, </a:t>
            </a:r>
            <a:r>
              <a:rPr lang="en-IN" dirty="0" err="1" smtClean="0"/>
              <a:t>braille</a:t>
            </a:r>
            <a:r>
              <a:rPr lang="en-IN" dirty="0" smtClean="0"/>
              <a:t>, speech and print. </a:t>
            </a:r>
          </a:p>
          <a:p>
            <a:pPr algn="just"/>
            <a:r>
              <a:rPr lang="en-IN" dirty="0" smtClean="0"/>
              <a:t>The handheld medium is designed for mobile Internet devices such as </a:t>
            </a:r>
            <a:r>
              <a:rPr lang="en-IN" dirty="0" err="1" smtClean="0"/>
              <a:t>smartphones</a:t>
            </a:r>
            <a:r>
              <a:rPr lang="en-IN" dirty="0" smtClean="0"/>
              <a:t>, while </a:t>
            </a:r>
            <a:r>
              <a:rPr lang="en-IN" dirty="0" err="1" smtClean="0"/>
              <a:t>braille</a:t>
            </a:r>
            <a:r>
              <a:rPr lang="en-IN" dirty="0" smtClean="0"/>
              <a:t> is for machines that can read or print web pages in </a:t>
            </a:r>
            <a:r>
              <a:rPr lang="en-IN" dirty="0" err="1" smtClean="0"/>
              <a:t>braille</a:t>
            </a:r>
            <a:r>
              <a:rPr lang="en-IN" dirty="0" smtClean="0"/>
              <a:t>. </a:t>
            </a:r>
          </a:p>
          <a:p>
            <a:pPr algn="just"/>
            <a:r>
              <a:rPr lang="en-IN" dirty="0" smtClean="0"/>
              <a:t>speech styles allow you to give a speech-synthesizing web browser more information about the content of a page. The print media type affects a web page’s appearance when it’s printed</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500042"/>
            <a:ext cx="8229600" cy="5311781"/>
          </a:xfrm>
        </p:spPr>
        <p:txBody>
          <a:bodyPr>
            <a:normAutofit lnSpcReduction="10000"/>
          </a:bodyPr>
          <a:lstStyle/>
          <a:p>
            <a:pPr algn="just"/>
            <a:r>
              <a:rPr lang="en-IN" dirty="0" smtClean="0"/>
              <a:t>Media types allow you to decide how a page should be presented on any one of these media without affecting the others. </a:t>
            </a:r>
          </a:p>
          <a:p>
            <a:pPr algn="just"/>
            <a:r>
              <a:rPr lang="en-IN" dirty="0" smtClean="0"/>
              <a:t>Figure 4.16 gives a simple classic example that applies one set of styles when the document is </a:t>
            </a:r>
            <a:r>
              <a:rPr lang="en-IN" i="1" dirty="0" smtClean="0"/>
              <a:t>viewed on all media (including screens) other than a printer, and another when the document is printed.</a:t>
            </a:r>
          </a:p>
          <a:p>
            <a:pPr algn="just"/>
            <a:r>
              <a:rPr lang="en-IN" dirty="0" smtClean="0"/>
              <a:t>To see the difference, look at the screen captures below the paragraph or use the </a:t>
            </a:r>
            <a:r>
              <a:rPr lang="en-IN" b="1" dirty="0" smtClean="0"/>
              <a:t>Print Preview feature in your browser if it has one.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US" dirty="0" smtClean="0"/>
              <a:t>Outline</a:t>
            </a:r>
            <a:endParaRPr lang="en-IN" dirty="0"/>
          </a:p>
        </p:txBody>
      </p:sp>
      <p:sp>
        <p:nvSpPr>
          <p:cNvPr id="3" name="Content Placeholder 2"/>
          <p:cNvSpPr>
            <a:spLocks noGrp="1"/>
          </p:cNvSpPr>
          <p:nvPr>
            <p:ph idx="1"/>
          </p:nvPr>
        </p:nvSpPr>
        <p:spPr>
          <a:xfrm>
            <a:off x="457200" y="785794"/>
            <a:ext cx="8401080" cy="5929354"/>
          </a:xfrm>
        </p:spPr>
        <p:txBody>
          <a:bodyPr>
            <a:normAutofit fontScale="85000" lnSpcReduction="10000"/>
          </a:bodyPr>
          <a:lstStyle/>
          <a:p>
            <a:pPr algn="just"/>
            <a:r>
              <a:rPr lang="en-IN" dirty="0" smtClean="0"/>
              <a:t>Introduction</a:t>
            </a:r>
          </a:p>
          <a:p>
            <a:pPr algn="just"/>
            <a:r>
              <a:rPr lang="en-IN" dirty="0" smtClean="0"/>
              <a:t>Inline Styles</a:t>
            </a:r>
          </a:p>
          <a:p>
            <a:pPr algn="just"/>
            <a:r>
              <a:rPr lang="en-IN" dirty="0" smtClean="0"/>
              <a:t>Embedded Style Sheets</a:t>
            </a:r>
          </a:p>
          <a:p>
            <a:pPr algn="just"/>
            <a:r>
              <a:rPr lang="en-IN" dirty="0" smtClean="0"/>
              <a:t>Conflicting Styles</a:t>
            </a:r>
          </a:p>
          <a:p>
            <a:pPr algn="just"/>
            <a:r>
              <a:rPr lang="en-IN" dirty="0" smtClean="0"/>
              <a:t>Linking External Style Sheets</a:t>
            </a:r>
          </a:p>
          <a:p>
            <a:pPr algn="just"/>
            <a:r>
              <a:rPr lang="en-IN" dirty="0" smtClean="0"/>
              <a:t>Positioning Elements: Absolute Positioning, z-index</a:t>
            </a:r>
          </a:p>
          <a:p>
            <a:pPr algn="just"/>
            <a:r>
              <a:rPr lang="en-IN" dirty="0" smtClean="0"/>
              <a:t>Positioning Elements: Relative Positioning, span</a:t>
            </a:r>
          </a:p>
          <a:p>
            <a:pPr algn="just"/>
            <a:r>
              <a:rPr lang="en-IN" dirty="0" smtClean="0"/>
              <a:t>Backgrounds</a:t>
            </a:r>
          </a:p>
          <a:p>
            <a:r>
              <a:rPr lang="en-IN" dirty="0" smtClean="0"/>
              <a:t>Element Dimensions</a:t>
            </a:r>
          </a:p>
          <a:p>
            <a:r>
              <a:rPr lang="en-IN" dirty="0" smtClean="0"/>
              <a:t>Box Model and Text Flow</a:t>
            </a:r>
          </a:p>
          <a:p>
            <a:r>
              <a:rPr lang="es-ES" dirty="0" smtClean="0"/>
              <a:t>Media Types and Media Queries</a:t>
            </a:r>
          </a:p>
          <a:p>
            <a:r>
              <a:rPr lang="en-IN" dirty="0" smtClean="0"/>
              <a:t>Drop-Down Menus</a:t>
            </a:r>
          </a:p>
          <a:p>
            <a:r>
              <a:rPr lang="en-IN" dirty="0" smtClean="0"/>
              <a:t>(Optional) User Style Sheets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85818"/>
          </a:xfrm>
        </p:spPr>
        <p:txBody>
          <a:bodyPr/>
          <a:lstStyle/>
          <a:p>
            <a:r>
              <a:rPr lang="en-IN" b="1" i="1" dirty="0" smtClean="0"/>
              <a:t>Media Queries</a:t>
            </a:r>
            <a:endParaRPr lang="en-IN" dirty="0"/>
          </a:p>
        </p:txBody>
      </p:sp>
      <p:sp>
        <p:nvSpPr>
          <p:cNvPr id="3" name="Content Placeholder 2"/>
          <p:cNvSpPr>
            <a:spLocks noGrp="1"/>
          </p:cNvSpPr>
          <p:nvPr>
            <p:ph idx="1"/>
          </p:nvPr>
        </p:nvSpPr>
        <p:spPr>
          <a:xfrm>
            <a:off x="457200" y="857232"/>
            <a:ext cx="8229600" cy="5715040"/>
          </a:xfrm>
        </p:spPr>
        <p:txBody>
          <a:bodyPr>
            <a:normAutofit fontScale="70000" lnSpcReduction="20000"/>
          </a:bodyPr>
          <a:lstStyle/>
          <a:p>
            <a:pPr algn="just"/>
            <a:r>
              <a:rPr lang="en-IN" dirty="0" smtClean="0"/>
              <a:t>Media queries (covered in detail in Section 5.17) allow you to format your content to specific output devices. </a:t>
            </a:r>
          </a:p>
          <a:p>
            <a:pPr algn="just"/>
            <a:r>
              <a:rPr lang="en-IN" dirty="0" smtClean="0"/>
              <a:t>Media queries include a media type and expressions that check the media features of the output device. </a:t>
            </a:r>
          </a:p>
          <a:p>
            <a:pPr algn="just"/>
            <a:r>
              <a:rPr lang="en-IN" dirty="0" smtClean="0"/>
              <a:t>Some of the common media features include</a:t>
            </a:r>
            <a:r>
              <a:rPr lang="en-IN" b="1" dirty="0" smtClean="0"/>
              <a:t>:</a:t>
            </a:r>
          </a:p>
          <a:p>
            <a:pPr algn="just">
              <a:buNone/>
            </a:pPr>
            <a:r>
              <a:rPr lang="en-IN" b="1" dirty="0" smtClean="0"/>
              <a:t>	</a:t>
            </a:r>
            <a:r>
              <a:rPr lang="en-IN" dirty="0" smtClean="0">
                <a:solidFill>
                  <a:srgbClr val="FF0000"/>
                </a:solidFill>
              </a:rPr>
              <a:t>width</a:t>
            </a:r>
            <a:r>
              <a:rPr lang="en-IN" dirty="0" smtClean="0"/>
              <a:t>—the width of the part of the screen on which the document is rendered, including any scrollbars.</a:t>
            </a:r>
          </a:p>
          <a:p>
            <a:pPr algn="just">
              <a:buNone/>
            </a:pPr>
            <a:r>
              <a:rPr lang="en-IN" dirty="0" smtClean="0"/>
              <a:t>	</a:t>
            </a:r>
            <a:r>
              <a:rPr lang="en-IN" dirty="0" smtClean="0">
                <a:solidFill>
                  <a:srgbClr val="FF0000"/>
                </a:solidFill>
              </a:rPr>
              <a:t>height</a:t>
            </a:r>
            <a:r>
              <a:rPr lang="en-IN" dirty="0" smtClean="0"/>
              <a:t>—the height of the part of the screen on which the document is rendered, including any scrollbars</a:t>
            </a:r>
          </a:p>
          <a:p>
            <a:pPr algn="just">
              <a:buNone/>
            </a:pPr>
            <a:r>
              <a:rPr lang="en-IN" dirty="0" smtClean="0"/>
              <a:t>	</a:t>
            </a:r>
            <a:r>
              <a:rPr lang="en-IN" dirty="0" smtClean="0">
                <a:solidFill>
                  <a:srgbClr val="FF0000"/>
                </a:solidFill>
              </a:rPr>
              <a:t>device-width</a:t>
            </a:r>
            <a:r>
              <a:rPr lang="en-IN" dirty="0" smtClean="0"/>
              <a:t>—the width of the screen of the output device</a:t>
            </a:r>
          </a:p>
          <a:p>
            <a:pPr algn="just">
              <a:buNone/>
            </a:pPr>
            <a:r>
              <a:rPr lang="en-IN" dirty="0" smtClean="0"/>
              <a:t>	</a:t>
            </a:r>
            <a:r>
              <a:rPr lang="en-IN" dirty="0" smtClean="0">
                <a:solidFill>
                  <a:srgbClr val="FF0000"/>
                </a:solidFill>
              </a:rPr>
              <a:t>device-height</a:t>
            </a:r>
            <a:r>
              <a:rPr lang="en-IN" dirty="0" smtClean="0"/>
              <a:t>—the height of the screen of the output device</a:t>
            </a:r>
          </a:p>
          <a:p>
            <a:pPr algn="just">
              <a:buNone/>
            </a:pPr>
            <a:r>
              <a:rPr lang="en-IN" dirty="0" smtClean="0"/>
              <a:t>	</a:t>
            </a:r>
            <a:r>
              <a:rPr lang="en-IN" dirty="0" smtClean="0">
                <a:solidFill>
                  <a:srgbClr val="FF0000"/>
                </a:solidFill>
              </a:rPr>
              <a:t>orientation</a:t>
            </a:r>
            <a:r>
              <a:rPr lang="en-IN" dirty="0" smtClean="0"/>
              <a:t>—if the height is greater than the width, orientation is portrait, and if the width is greater than the height, orientation is landscape</a:t>
            </a:r>
          </a:p>
          <a:p>
            <a:pPr algn="just">
              <a:buNone/>
            </a:pPr>
            <a:r>
              <a:rPr lang="en-IN" dirty="0" smtClean="0"/>
              <a:t>	</a:t>
            </a:r>
            <a:r>
              <a:rPr lang="en-IN" dirty="0" smtClean="0">
                <a:solidFill>
                  <a:srgbClr val="FF0000"/>
                </a:solidFill>
              </a:rPr>
              <a:t>aspect-ratio</a:t>
            </a:r>
            <a:r>
              <a:rPr lang="en-IN" dirty="0" smtClean="0"/>
              <a:t>—the ratio of width to height</a:t>
            </a:r>
          </a:p>
          <a:p>
            <a:pPr algn="just">
              <a:buNone/>
            </a:pPr>
            <a:r>
              <a:rPr lang="en-IN" dirty="0" smtClean="0"/>
              <a:t>	</a:t>
            </a:r>
            <a:r>
              <a:rPr lang="en-IN" dirty="0" smtClean="0">
                <a:solidFill>
                  <a:srgbClr val="FF0000"/>
                </a:solidFill>
              </a:rPr>
              <a:t>device-aspect-ratio</a:t>
            </a:r>
            <a:r>
              <a:rPr lang="en-IN" dirty="0" smtClean="0"/>
              <a:t>—the ratio of device-width to device-height.</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22"/>
          </a:xfrm>
        </p:spPr>
        <p:txBody>
          <a:bodyPr>
            <a:normAutofit/>
          </a:bodyPr>
          <a:lstStyle/>
          <a:p>
            <a:r>
              <a:rPr lang="en-IN" b="1" dirty="0" smtClean="0"/>
              <a:t>Drop-Down Menus</a:t>
            </a:r>
            <a:endParaRPr lang="en-IN" dirty="0"/>
          </a:p>
        </p:txBody>
      </p:sp>
      <p:sp>
        <p:nvSpPr>
          <p:cNvPr id="3" name="Content Placeholder 2"/>
          <p:cNvSpPr>
            <a:spLocks noGrp="1"/>
          </p:cNvSpPr>
          <p:nvPr>
            <p:ph idx="1"/>
          </p:nvPr>
        </p:nvSpPr>
        <p:spPr>
          <a:xfrm>
            <a:off x="457200" y="1000108"/>
            <a:ext cx="8229600" cy="5126055"/>
          </a:xfrm>
        </p:spPr>
        <p:txBody>
          <a:bodyPr>
            <a:normAutofit lnSpcReduction="10000"/>
          </a:bodyPr>
          <a:lstStyle/>
          <a:p>
            <a:pPr algn="just"/>
            <a:r>
              <a:rPr lang="en-IN" dirty="0" smtClean="0"/>
              <a:t>Drop-down menus are a good way to provide navigation links without using a lot of screen space. </a:t>
            </a:r>
          </a:p>
          <a:p>
            <a:pPr algn="just"/>
            <a:r>
              <a:rPr lang="en-IN" dirty="0" smtClean="0"/>
              <a:t>In this section, we take a second look at the </a:t>
            </a:r>
            <a:r>
              <a:rPr lang="en-IN" dirty="0" smtClean="0">
                <a:solidFill>
                  <a:srgbClr val="FF0000"/>
                </a:solidFill>
              </a:rPr>
              <a:t>:hover pseudo-class </a:t>
            </a:r>
            <a:r>
              <a:rPr lang="en-IN" dirty="0" smtClean="0"/>
              <a:t>and introduce the display property to create a simple drop-down menu using CSS3 and HTML5.</a:t>
            </a:r>
          </a:p>
          <a:p>
            <a:pPr algn="just"/>
            <a:r>
              <a:rPr lang="en-IN" dirty="0" smtClean="0"/>
              <a:t>We’ve already seen the </a:t>
            </a:r>
            <a:r>
              <a:rPr lang="en-IN" dirty="0" smtClean="0">
                <a:solidFill>
                  <a:srgbClr val="FF0000"/>
                </a:solidFill>
              </a:rPr>
              <a:t>:hover </a:t>
            </a:r>
            <a:r>
              <a:rPr lang="en-IN" dirty="0" smtClean="0"/>
              <a:t>pseudo-class used to change a link’s style when the mouse hovers over it.</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lnSpcReduction="10000"/>
          </a:bodyPr>
          <a:lstStyle/>
          <a:p>
            <a:pPr algn="just"/>
            <a:r>
              <a:rPr lang="en-IN" dirty="0" smtClean="0"/>
              <a:t>We’ll use this feature in a more advanced way to cause a menu to appear when the mouse hovers over a menu button. </a:t>
            </a:r>
          </a:p>
          <a:p>
            <a:pPr algn="just"/>
            <a:r>
              <a:rPr lang="en-IN" dirty="0" smtClean="0"/>
              <a:t>Another important property is </a:t>
            </a:r>
            <a:r>
              <a:rPr lang="en-IN" b="1" dirty="0" smtClean="0"/>
              <a:t>display, which allows you to decide whether an element is rendered on the page or not.</a:t>
            </a:r>
          </a:p>
          <a:p>
            <a:pPr algn="just"/>
            <a:r>
              <a:rPr lang="en-IN" dirty="0" smtClean="0"/>
              <a:t>Possible values include block, inline and none. The block and inline values display the element as a block element or an inline element, while none stops the element from being rendered.</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b="1" dirty="0" smtClean="0"/>
              <a:t>User Style Sheets</a:t>
            </a:r>
            <a:endParaRPr lang="en-IN" dirty="0"/>
          </a:p>
        </p:txBody>
      </p:sp>
      <p:sp>
        <p:nvSpPr>
          <p:cNvPr id="3" name="Content Placeholder 2"/>
          <p:cNvSpPr>
            <a:spLocks noGrp="1"/>
          </p:cNvSpPr>
          <p:nvPr>
            <p:ph idx="1"/>
          </p:nvPr>
        </p:nvSpPr>
        <p:spPr/>
        <p:txBody>
          <a:bodyPr>
            <a:normAutofit/>
          </a:bodyPr>
          <a:lstStyle/>
          <a:p>
            <a:pPr algn="just"/>
            <a:r>
              <a:rPr lang="en-IN" dirty="0" smtClean="0"/>
              <a:t>Users can define their own user style sheets to format pages based on their preferences.</a:t>
            </a:r>
          </a:p>
          <a:p>
            <a:pPr algn="just"/>
            <a:r>
              <a:rPr lang="en-IN" dirty="0" smtClean="0"/>
              <a:t>For example, people with </a:t>
            </a:r>
            <a:r>
              <a:rPr lang="en-IN" i="1" dirty="0" smtClean="0"/>
              <a:t>visual impairments may want to increase the page’s text size. </a:t>
            </a:r>
          </a:p>
          <a:p>
            <a:pPr algn="just"/>
            <a:r>
              <a:rPr lang="en-IN" i="1" dirty="0" smtClean="0"/>
              <a:t>You </a:t>
            </a:r>
            <a:r>
              <a:rPr lang="en-IN" dirty="0" smtClean="0"/>
              <a:t>need to </a:t>
            </a:r>
            <a:r>
              <a:rPr lang="en-IN" i="1" dirty="0" smtClean="0"/>
              <a:t>be careful not to inadvertently override user preferences with defined styles.</a:t>
            </a:r>
          </a:p>
          <a:p>
            <a:pPr algn="just"/>
            <a:r>
              <a:rPr lang="en-IN" i="1" dirty="0" smtClean="0"/>
              <a:t> This section </a:t>
            </a:r>
            <a:r>
              <a:rPr lang="en-IN" dirty="0" smtClean="0"/>
              <a:t>discusses possible conflicts between author styles and user styles.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lstStyle/>
          <a:p>
            <a:r>
              <a:rPr lang="en-IN" b="1" dirty="0" smtClean="0"/>
              <a:t>Introduction</a:t>
            </a:r>
          </a:p>
        </p:txBody>
      </p:sp>
      <p:sp>
        <p:nvSpPr>
          <p:cNvPr id="3" name="Content Placeholder 2"/>
          <p:cNvSpPr>
            <a:spLocks noGrp="1"/>
          </p:cNvSpPr>
          <p:nvPr>
            <p:ph idx="1"/>
          </p:nvPr>
        </p:nvSpPr>
        <p:spPr>
          <a:xfrm>
            <a:off x="214282" y="1357298"/>
            <a:ext cx="8858280" cy="5286412"/>
          </a:xfrm>
        </p:spPr>
        <p:txBody>
          <a:bodyPr>
            <a:normAutofit/>
          </a:bodyPr>
          <a:lstStyle/>
          <a:p>
            <a:pPr algn="just"/>
            <a:r>
              <a:rPr lang="en-IN" dirty="0" smtClean="0"/>
              <a:t>Cascading Style Sheets 3 (CSS3) allows you to specify the </a:t>
            </a:r>
            <a:r>
              <a:rPr lang="en-IN" i="1" dirty="0" smtClean="0"/>
              <a:t>presentation of elements on a web page (e.g., </a:t>
            </a:r>
            <a:r>
              <a:rPr lang="en-IN" i="1" dirty="0" err="1" smtClean="0"/>
              <a:t>fonts,</a:t>
            </a:r>
            <a:r>
              <a:rPr lang="en-IN" dirty="0" err="1" smtClean="0"/>
              <a:t>spacing</a:t>
            </a:r>
            <a:r>
              <a:rPr lang="en-IN" dirty="0" smtClean="0"/>
              <a:t>, sizes, </a:t>
            </a:r>
            <a:r>
              <a:rPr lang="en-IN" dirty="0" err="1" smtClean="0"/>
              <a:t>colors</a:t>
            </a:r>
            <a:r>
              <a:rPr lang="en-IN" dirty="0" smtClean="0"/>
              <a:t>, positioning) </a:t>
            </a:r>
            <a:r>
              <a:rPr lang="en-IN" i="1" dirty="0" smtClean="0"/>
              <a:t>separately from the document’s structure and content.</a:t>
            </a:r>
          </a:p>
          <a:p>
            <a:pPr algn="just"/>
            <a:r>
              <a:rPr lang="en-IN" dirty="0" smtClean="0"/>
              <a:t>CSS separate the </a:t>
            </a:r>
            <a:r>
              <a:rPr lang="en-IN" dirty="0" smtClean="0">
                <a:solidFill>
                  <a:srgbClr val="FF0000"/>
                </a:solidFill>
              </a:rPr>
              <a:t>structure from presentation </a:t>
            </a:r>
            <a:r>
              <a:rPr lang="en-IN" dirty="0" smtClean="0"/>
              <a:t>which</a:t>
            </a:r>
            <a:r>
              <a:rPr lang="en-IN" dirty="0" smtClean="0">
                <a:solidFill>
                  <a:srgbClr val="FF0000"/>
                </a:solidFill>
              </a:rPr>
              <a:t> </a:t>
            </a:r>
            <a:r>
              <a:rPr lang="en-IN" dirty="0" smtClean="0"/>
              <a:t>simplifies maintaining and modifying web pages, especially on large-scale websites</a:t>
            </a:r>
            <a:endParaRPr lang="en-IN" i="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IN" b="1" dirty="0" smtClean="0"/>
              <a:t>Inline Styles</a:t>
            </a:r>
            <a:endParaRPr lang="en-IN" dirty="0"/>
          </a:p>
        </p:txBody>
      </p:sp>
      <p:sp>
        <p:nvSpPr>
          <p:cNvPr id="3" name="Content Placeholder 2"/>
          <p:cNvSpPr>
            <a:spLocks noGrp="1"/>
          </p:cNvSpPr>
          <p:nvPr>
            <p:ph idx="1"/>
          </p:nvPr>
        </p:nvSpPr>
        <p:spPr>
          <a:xfrm>
            <a:off x="457200" y="1357298"/>
            <a:ext cx="8229600" cy="4768865"/>
          </a:xfrm>
        </p:spPr>
        <p:txBody>
          <a:bodyPr>
            <a:normAutofit/>
          </a:bodyPr>
          <a:lstStyle/>
          <a:p>
            <a:pPr algn="just"/>
            <a:r>
              <a:rPr lang="en-IN" dirty="0" smtClean="0"/>
              <a:t>Inline styles that declare an individual element’s format using the HTML5 attribute </a:t>
            </a:r>
            <a:r>
              <a:rPr lang="en-IN" dirty="0" smtClean="0">
                <a:solidFill>
                  <a:srgbClr val="FF0000"/>
                </a:solidFill>
              </a:rPr>
              <a:t>style</a:t>
            </a:r>
            <a:r>
              <a:rPr lang="en-IN" dirty="0" smtClean="0"/>
              <a:t>. </a:t>
            </a:r>
          </a:p>
          <a:p>
            <a:pPr algn="just"/>
            <a:r>
              <a:rPr lang="en-IN" dirty="0" smtClean="0"/>
              <a:t>Inline styles </a:t>
            </a:r>
            <a:r>
              <a:rPr lang="en-IN" i="1" dirty="0" smtClean="0">
                <a:solidFill>
                  <a:srgbClr val="FF0000"/>
                </a:solidFill>
              </a:rPr>
              <a:t>override any other styles </a:t>
            </a:r>
            <a:r>
              <a:rPr lang="en-IN" i="1" dirty="0" smtClean="0"/>
              <a:t>applied </a:t>
            </a:r>
            <a:r>
              <a:rPr lang="en-IN" dirty="0" smtClean="0"/>
              <a:t>using the techniques.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501122" cy="1143000"/>
          </a:xfrm>
        </p:spPr>
        <p:txBody>
          <a:bodyPr>
            <a:normAutofit/>
          </a:bodyPr>
          <a:lstStyle/>
          <a:p>
            <a:r>
              <a:rPr lang="en-IN" b="1" dirty="0" smtClean="0"/>
              <a:t>Embedded Style Sheets</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smtClean="0"/>
              <a:t>A second technique for using style sheets is embedded style sheets, which enable you to </a:t>
            </a:r>
            <a:r>
              <a:rPr lang="en-IN" i="1" dirty="0" smtClean="0"/>
              <a:t>embed a CSS3 document in an HTML5 document’s </a:t>
            </a:r>
            <a:r>
              <a:rPr lang="en-IN" i="1" dirty="0" smtClean="0">
                <a:solidFill>
                  <a:srgbClr val="FF0000"/>
                </a:solidFill>
              </a:rPr>
              <a:t>head section.</a:t>
            </a:r>
          </a:p>
          <a:p>
            <a:pPr algn="just"/>
            <a:r>
              <a:rPr lang="en-IN" b="1" i="1" dirty="0" smtClean="0"/>
              <a:t>The </a:t>
            </a:r>
            <a:r>
              <a:rPr lang="en-IN" b="1" i="1" dirty="0" smtClean="0">
                <a:solidFill>
                  <a:srgbClr val="FF0000"/>
                </a:solidFill>
              </a:rPr>
              <a:t>style Element </a:t>
            </a:r>
            <a:r>
              <a:rPr lang="en-IN" b="1" i="1" dirty="0" smtClean="0"/>
              <a:t>and </a:t>
            </a:r>
            <a:r>
              <a:rPr lang="en-IN" b="1" i="1" dirty="0" smtClean="0">
                <a:solidFill>
                  <a:srgbClr val="FF0000"/>
                </a:solidFill>
              </a:rPr>
              <a:t>MIME Types</a:t>
            </a:r>
          </a:p>
          <a:p>
            <a:pPr algn="just">
              <a:buNone/>
            </a:pPr>
            <a:r>
              <a:rPr lang="en-IN" dirty="0" smtClean="0"/>
              <a:t>	The style element defines the </a:t>
            </a:r>
            <a:r>
              <a:rPr lang="en-IN" i="1" dirty="0" smtClean="0"/>
              <a:t>embedded style sheet. Styles placed in the head </a:t>
            </a:r>
            <a:r>
              <a:rPr lang="en-IN" dirty="0" smtClean="0"/>
              <a:t>apply to matching elements wherever they appear in the body. </a:t>
            </a:r>
          </a:p>
          <a:p>
            <a:pPr algn="just">
              <a:buNone/>
            </a:pPr>
            <a:r>
              <a:rPr lang="en-IN" dirty="0" smtClean="0"/>
              <a:t>	The style element’s type attribute specifies the MIME (</a:t>
            </a:r>
            <a:r>
              <a:rPr lang="en-IN" dirty="0" smtClean="0">
                <a:solidFill>
                  <a:srgbClr val="FF0000"/>
                </a:solidFill>
              </a:rPr>
              <a:t>Multipurpose Internet Mail Extensions</a:t>
            </a:r>
            <a:r>
              <a:rPr lang="en-IN" dirty="0" smtClean="0"/>
              <a:t>) type that describes the style element’s content. </a:t>
            </a:r>
          </a:p>
          <a:p>
            <a:pPr algn="just">
              <a:buNone/>
            </a:pPr>
            <a:r>
              <a:rPr lang="en-IN" dirty="0" smtClean="0"/>
              <a:t>	CSS documents use the MIME type </a:t>
            </a:r>
            <a:r>
              <a:rPr lang="en-IN" dirty="0" smtClean="0">
                <a:solidFill>
                  <a:srgbClr val="FF0000"/>
                </a:solidFill>
              </a:rPr>
              <a:t>text/</a:t>
            </a:r>
            <a:r>
              <a:rPr lang="en-IN" dirty="0" err="1" smtClean="0">
                <a:solidFill>
                  <a:srgbClr val="FF0000"/>
                </a:solidFill>
              </a:rPr>
              <a:t>css</a:t>
            </a:r>
            <a:endParaRPr lang="en-IN"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39760"/>
          </a:xfrm>
        </p:spPr>
        <p:txBody>
          <a:bodyPr>
            <a:normAutofit/>
          </a:bodyPr>
          <a:lstStyle/>
          <a:p>
            <a:r>
              <a:rPr lang="en-IN" b="1" dirty="0" smtClean="0"/>
              <a:t>Conflicting Styles</a:t>
            </a:r>
            <a:endParaRPr lang="en-IN" dirty="0"/>
          </a:p>
        </p:txBody>
      </p:sp>
      <p:sp>
        <p:nvSpPr>
          <p:cNvPr id="3" name="Content Placeholder 2"/>
          <p:cNvSpPr>
            <a:spLocks noGrp="1"/>
          </p:cNvSpPr>
          <p:nvPr>
            <p:ph idx="1"/>
          </p:nvPr>
        </p:nvSpPr>
        <p:spPr>
          <a:xfrm>
            <a:off x="457200" y="857232"/>
            <a:ext cx="8229600" cy="5715040"/>
          </a:xfrm>
        </p:spPr>
        <p:txBody>
          <a:bodyPr>
            <a:normAutofit fontScale="85000" lnSpcReduction="10000"/>
          </a:bodyPr>
          <a:lstStyle/>
          <a:p>
            <a:pPr algn="just"/>
            <a:r>
              <a:rPr lang="en-IN" dirty="0" smtClean="0"/>
              <a:t>Styles may be defined by a user, an author or a user agent. </a:t>
            </a:r>
          </a:p>
          <a:p>
            <a:pPr algn="just"/>
            <a:r>
              <a:rPr lang="en-IN" dirty="0" smtClean="0"/>
              <a:t>A user is a person viewing your web page, you’re the author—the person who writes the document—and the user agent is the program used to render and display the document (e.g., a web browser).</a:t>
            </a:r>
          </a:p>
          <a:p>
            <a:pPr algn="just">
              <a:buNone/>
            </a:pPr>
            <a:r>
              <a:rPr lang="en-IN" dirty="0" smtClean="0"/>
              <a:t>	1) Styles cascade (and hence the term “Cascading Style Sheets”), or flow together, such that the ultimate appearance of elements on a page results from combining styles defined in several ways.</a:t>
            </a:r>
          </a:p>
          <a:p>
            <a:pPr algn="just">
              <a:buNone/>
            </a:pPr>
            <a:r>
              <a:rPr lang="en-IN" dirty="0" smtClean="0"/>
              <a:t>	2) Styles defined by the user take precedence over styles defined by the user agent.</a:t>
            </a:r>
          </a:p>
          <a:p>
            <a:pPr algn="just">
              <a:buNone/>
            </a:pPr>
            <a:r>
              <a:rPr lang="en-IN" dirty="0" smtClean="0"/>
              <a:t>	3) Styles defined by authors take precedence over styles defined by the user.</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Linking External Style Sheets</a:t>
            </a:r>
            <a:endParaRPr lang="en-IN" dirty="0"/>
          </a:p>
        </p:txBody>
      </p:sp>
      <p:sp>
        <p:nvSpPr>
          <p:cNvPr id="3" name="Content Placeholder 2"/>
          <p:cNvSpPr>
            <a:spLocks noGrp="1"/>
          </p:cNvSpPr>
          <p:nvPr>
            <p:ph idx="1"/>
          </p:nvPr>
        </p:nvSpPr>
        <p:spPr>
          <a:xfrm>
            <a:off x="457200" y="1357298"/>
            <a:ext cx="8229600" cy="5214974"/>
          </a:xfrm>
        </p:spPr>
        <p:txBody>
          <a:bodyPr>
            <a:normAutofit fontScale="85000" lnSpcReduction="20000"/>
          </a:bodyPr>
          <a:lstStyle/>
          <a:p>
            <a:pPr algn="just"/>
            <a:r>
              <a:rPr lang="en-IN" dirty="0" smtClean="0"/>
              <a:t>Style sheets are a convenient way to create a document with a uniform theme. </a:t>
            </a:r>
          </a:p>
          <a:p>
            <a:pPr algn="just"/>
            <a:r>
              <a:rPr lang="en-IN" dirty="0" smtClean="0"/>
              <a:t>With external style sheets (i.e., </a:t>
            </a:r>
            <a:r>
              <a:rPr lang="en-IN" i="1" dirty="0" smtClean="0"/>
              <a:t>separate documents that contain only CSS rules), you can provide a uniform look and feel to an entire website (or to a portion of one). </a:t>
            </a:r>
          </a:p>
          <a:p>
            <a:pPr algn="just"/>
            <a:r>
              <a:rPr lang="en-IN" i="1" dirty="0" smtClean="0"/>
              <a:t>You can also reuse the </a:t>
            </a:r>
            <a:r>
              <a:rPr lang="en-IN" dirty="0" smtClean="0"/>
              <a:t>same external style sheet across multiple websites. </a:t>
            </a:r>
          </a:p>
          <a:p>
            <a:pPr algn="just"/>
            <a:r>
              <a:rPr lang="en-IN" dirty="0" smtClean="0"/>
              <a:t>Different pages on a site can all use the same style sheet.</a:t>
            </a:r>
          </a:p>
          <a:p>
            <a:pPr algn="just"/>
            <a:r>
              <a:rPr lang="en-IN" dirty="0" smtClean="0"/>
              <a:t>When changes to the styles are required, you need to modify only a single CSS file to make style changes across </a:t>
            </a:r>
            <a:r>
              <a:rPr lang="en-IN" i="1" dirty="0" smtClean="0"/>
              <a:t>all the pages that use those styles. </a:t>
            </a:r>
          </a:p>
          <a:p>
            <a:pPr algn="just"/>
            <a:r>
              <a:rPr lang="en-IN" i="1" dirty="0" smtClean="0"/>
              <a:t>This concept is </a:t>
            </a:r>
            <a:r>
              <a:rPr lang="en-IN" dirty="0" smtClean="0"/>
              <a:t>sometimes known as </a:t>
            </a:r>
            <a:r>
              <a:rPr lang="en-IN" dirty="0" smtClean="0">
                <a:solidFill>
                  <a:srgbClr val="FF0000"/>
                </a:solidFill>
              </a:rPr>
              <a:t>skinning</a:t>
            </a:r>
            <a:r>
              <a:rPr lang="en-IN" dirty="0" smtClean="0"/>
              <a: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Positioning Elements: </a:t>
            </a:r>
            <a:br>
              <a:rPr lang="en-IN" b="1" dirty="0" smtClean="0"/>
            </a:br>
            <a:r>
              <a:rPr lang="en-IN" b="1" dirty="0" smtClean="0"/>
              <a:t>Absolute Positioning, z-index</a:t>
            </a:r>
            <a:endParaRPr lang="en-IN" dirty="0"/>
          </a:p>
        </p:txBody>
      </p:sp>
      <p:sp>
        <p:nvSpPr>
          <p:cNvPr id="3" name="Content Placeholder 2"/>
          <p:cNvSpPr>
            <a:spLocks noGrp="1"/>
          </p:cNvSpPr>
          <p:nvPr>
            <p:ph idx="1"/>
          </p:nvPr>
        </p:nvSpPr>
        <p:spPr>
          <a:xfrm>
            <a:off x="457200" y="1600200"/>
            <a:ext cx="8229600" cy="4829196"/>
          </a:xfrm>
        </p:spPr>
        <p:txBody>
          <a:bodyPr>
            <a:normAutofit fontScale="92500" lnSpcReduction="10000"/>
          </a:bodyPr>
          <a:lstStyle/>
          <a:p>
            <a:pPr algn="just"/>
            <a:r>
              <a:rPr lang="en-IN" dirty="0" smtClean="0"/>
              <a:t>Before CSS, controlling element positioning in HTML documents was difficult—the browser determined positioning. </a:t>
            </a:r>
          </a:p>
          <a:p>
            <a:pPr algn="just"/>
            <a:r>
              <a:rPr lang="en-IN" dirty="0" smtClean="0"/>
              <a:t>CSS introduced the </a:t>
            </a:r>
            <a:r>
              <a:rPr lang="en-IN" dirty="0" smtClean="0">
                <a:solidFill>
                  <a:srgbClr val="FF0000"/>
                </a:solidFill>
              </a:rPr>
              <a:t>position property </a:t>
            </a:r>
            <a:r>
              <a:rPr lang="en-IN" dirty="0" smtClean="0"/>
              <a:t>and a capability called </a:t>
            </a:r>
            <a:r>
              <a:rPr lang="en-IN" dirty="0" smtClean="0">
                <a:solidFill>
                  <a:srgbClr val="FF0000"/>
                </a:solidFill>
              </a:rPr>
              <a:t>absolute positioning</a:t>
            </a:r>
            <a:r>
              <a:rPr lang="en-IN" dirty="0" smtClean="0"/>
              <a:t>, which gives you greater control over how document elements are displayed.</a:t>
            </a:r>
          </a:p>
          <a:p>
            <a:pPr algn="just"/>
            <a:r>
              <a:rPr lang="en-IN" dirty="0" smtClean="0"/>
              <a:t>Normally, elements are positioned on the page in the order in which they appear in the HTML5 document.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143668"/>
          </a:xfrm>
        </p:spPr>
        <p:txBody>
          <a:bodyPr>
            <a:normAutofit/>
          </a:bodyPr>
          <a:lstStyle/>
          <a:p>
            <a:pPr algn="just"/>
            <a:r>
              <a:rPr lang="en-IN" dirty="0" smtClean="0"/>
              <a:t>Specifying an element’s position as absolute removes the element from the normal flow of elements on the page, instead positioning it according to the distance from the top, left, right or bottom margins of its containing block-level element. </a:t>
            </a:r>
          </a:p>
          <a:p>
            <a:pPr algn="just"/>
            <a:r>
              <a:rPr lang="en-IN" dirty="0" smtClean="0"/>
              <a:t>This means that it’s displayed on its own line and has a virtual box around it. </a:t>
            </a:r>
          </a:p>
          <a:p>
            <a:pPr algn="just"/>
            <a:r>
              <a:rPr lang="en-IN" dirty="0" smtClean="0"/>
              <a:t>Some examples of block-level elements include section, div, p and heading elements (h1 through h6).</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1436</Words>
  <Application>Microsoft Office PowerPoint</Application>
  <PresentationFormat>On-screen Show (4:3)</PresentationFormat>
  <Paragraphs>121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Outline</vt:lpstr>
      <vt:lpstr>Introduction</vt:lpstr>
      <vt:lpstr>Inline Styles</vt:lpstr>
      <vt:lpstr>Embedded Style Sheets</vt:lpstr>
      <vt:lpstr>Conflicting Styles</vt:lpstr>
      <vt:lpstr>Linking External Style Sheets</vt:lpstr>
      <vt:lpstr>Positioning Elements:  Absolute Positioning, z-index</vt:lpstr>
      <vt:lpstr>Slide 9</vt:lpstr>
      <vt:lpstr>z-index property</vt:lpstr>
      <vt:lpstr>Positioning Elements:  Relative Positioning, span</vt:lpstr>
      <vt:lpstr>Backgrounds</vt:lpstr>
      <vt:lpstr>Slide 13</vt:lpstr>
      <vt:lpstr>Element Dimensions</vt:lpstr>
      <vt:lpstr>Box Model and Text Flow</vt:lpstr>
      <vt:lpstr>Slide 16</vt:lpstr>
      <vt:lpstr>margin and padding Properties</vt:lpstr>
      <vt:lpstr>Media Types and Media Queries</vt:lpstr>
      <vt:lpstr>Slide 19</vt:lpstr>
      <vt:lpstr>Media Queries</vt:lpstr>
      <vt:lpstr>Drop-Down Menus</vt:lpstr>
      <vt:lpstr>Slide 22</vt:lpstr>
      <vt:lpstr>User Style Sheets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Tags</dc:title>
  <dc:creator>nvr</dc:creator>
  <cp:lastModifiedBy>nvr</cp:lastModifiedBy>
  <cp:revision>55</cp:revision>
  <dcterms:created xsi:type="dcterms:W3CDTF">2020-08-04T10:22:17Z</dcterms:created>
  <dcterms:modified xsi:type="dcterms:W3CDTF">2020-10-07T04:50:32Z</dcterms:modified>
</cp:coreProperties>
</file>