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2" r:id="rId2"/>
    <p:sldId id="259" r:id="rId3"/>
    <p:sldId id="310" r:id="rId4"/>
    <p:sldId id="275" r:id="rId5"/>
    <p:sldId id="278" r:id="rId6"/>
    <p:sldId id="311" r:id="rId7"/>
    <p:sldId id="287" r:id="rId8"/>
    <p:sldId id="312" r:id="rId9"/>
    <p:sldId id="291" r:id="rId10"/>
    <p:sldId id="327" r:id="rId11"/>
    <p:sldId id="313" r:id="rId12"/>
    <p:sldId id="314" r:id="rId13"/>
    <p:sldId id="315" r:id="rId14"/>
    <p:sldId id="316" r:id="rId15"/>
    <p:sldId id="317" r:id="rId16"/>
    <p:sldId id="318" r:id="rId17"/>
    <p:sldId id="325" r:id="rId18"/>
    <p:sldId id="319" r:id="rId19"/>
    <p:sldId id="320" r:id="rId20"/>
    <p:sldId id="321" r:id="rId21"/>
    <p:sldId id="326" r:id="rId22"/>
    <p:sldId id="322" r:id="rId23"/>
    <p:sldId id="323" r:id="rId24"/>
    <p:sldId id="32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51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7E3DC-49DB-417F-9467-0E0BF1B3EAD1}" type="datetimeFigureOut">
              <a:rPr lang="en-US" smtClean="0"/>
              <a:pPr/>
              <a:t>12/26/2022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875CA-7EDC-41AC-B7D0-7EF7A326656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B7DE-770A-4318-87D5-E5D8734D6D50}" type="datetimeFigureOut">
              <a:rPr lang="en-US" smtClean="0"/>
              <a:pPr/>
              <a:t>12/26/2022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724-71EB-4507-A4E1-8C4860350C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B7DE-770A-4318-87D5-E5D8734D6D50}" type="datetimeFigureOut">
              <a:rPr lang="en-US" smtClean="0"/>
              <a:pPr/>
              <a:t>12/26/2022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724-71EB-4507-A4E1-8C4860350C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B7DE-770A-4318-87D5-E5D8734D6D50}" type="datetimeFigureOut">
              <a:rPr lang="en-US" smtClean="0"/>
              <a:pPr/>
              <a:t>12/26/2022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724-71EB-4507-A4E1-8C4860350C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B7DE-770A-4318-87D5-E5D8734D6D50}" type="datetimeFigureOut">
              <a:rPr lang="en-US" smtClean="0"/>
              <a:pPr/>
              <a:t>12/26/2022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724-71EB-4507-A4E1-8C4860350C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B7DE-770A-4318-87D5-E5D8734D6D50}" type="datetimeFigureOut">
              <a:rPr lang="en-US" smtClean="0"/>
              <a:pPr/>
              <a:t>12/26/2022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724-71EB-4507-A4E1-8C4860350C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B7DE-770A-4318-87D5-E5D8734D6D50}" type="datetimeFigureOut">
              <a:rPr lang="en-US" smtClean="0"/>
              <a:pPr/>
              <a:t>12/26/2022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724-71EB-4507-A4E1-8C4860350C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B7DE-770A-4318-87D5-E5D8734D6D50}" type="datetimeFigureOut">
              <a:rPr lang="en-US" smtClean="0"/>
              <a:pPr/>
              <a:t>12/26/2022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724-71EB-4507-A4E1-8C4860350C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B7DE-770A-4318-87D5-E5D8734D6D50}" type="datetimeFigureOut">
              <a:rPr lang="en-US" smtClean="0"/>
              <a:pPr/>
              <a:t>12/26/2022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724-71EB-4507-A4E1-8C4860350C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B7DE-770A-4318-87D5-E5D8734D6D50}" type="datetimeFigureOut">
              <a:rPr lang="en-US" smtClean="0"/>
              <a:pPr/>
              <a:t>12/26/2022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724-71EB-4507-A4E1-8C4860350C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B7DE-770A-4318-87D5-E5D8734D6D50}" type="datetimeFigureOut">
              <a:rPr lang="en-US" smtClean="0"/>
              <a:pPr/>
              <a:t>12/26/2022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724-71EB-4507-A4E1-8C4860350C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B7DE-770A-4318-87D5-E5D8734D6D50}" type="datetimeFigureOut">
              <a:rPr lang="en-US" smtClean="0"/>
              <a:pPr/>
              <a:t>12/26/2022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724-71EB-4507-A4E1-8C4860350C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0B7DE-770A-4318-87D5-E5D8734D6D50}" type="datetimeFigureOut">
              <a:rPr lang="en-US" smtClean="0"/>
              <a:pPr/>
              <a:t>12/26/2022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D9724-71EB-4507-A4E1-8C4860350C2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lineargradient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radialgradient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ultiplebackground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imageborder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animation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skew.html" TargetMode="External"/><Relationship Id="rId2" Type="http://schemas.openxmlformats.org/officeDocument/2006/relationships/hyperlink" Target="transition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embeddedfonts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fblm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ulticolumns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ediaquerie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textshadow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roundedcorner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boxshadow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1538" y="2214554"/>
            <a:ext cx="7643866" cy="90012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Cascading Style Sheets (CSS): Part II</a:t>
            </a:r>
            <a:endParaRPr lang="en-IN" sz="4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CSS </a:t>
            </a:r>
            <a:r>
              <a:rPr lang="en-US" dirty="0" smtClean="0"/>
              <a:t>prefixes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00200"/>
            <a:ext cx="8786842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most common browser CSS prefixes you will see in older code bases include:</a:t>
            </a:r>
          </a:p>
          <a:p>
            <a:pPr>
              <a:buNone/>
            </a:pPr>
            <a:r>
              <a:rPr lang="en-US" dirty="0" smtClean="0"/>
              <a:t>-</a:t>
            </a:r>
            <a:r>
              <a:rPr lang="en-US" dirty="0" err="1" smtClean="0"/>
              <a:t>webkit</a:t>
            </a:r>
            <a:r>
              <a:rPr lang="en-US" dirty="0" smtClean="0"/>
              <a:t>- (Chrome, Safari, newer versions of Opera and Edge, almost all </a:t>
            </a:r>
            <a:r>
              <a:rPr lang="en-US" dirty="0" err="1" smtClean="0"/>
              <a:t>iOS</a:t>
            </a:r>
            <a:r>
              <a:rPr lang="en-US" dirty="0" smtClean="0"/>
              <a:t> browsers including Firefox for </a:t>
            </a:r>
            <a:r>
              <a:rPr lang="en-US" dirty="0" err="1" smtClean="0"/>
              <a:t>iOS</a:t>
            </a:r>
            <a:r>
              <a:rPr lang="en-US" dirty="0" smtClean="0"/>
              <a:t>; basically, any </a:t>
            </a:r>
            <a:r>
              <a:rPr lang="en-US" dirty="0" err="1" smtClean="0"/>
              <a:t>WebKit</a:t>
            </a:r>
            <a:r>
              <a:rPr lang="en-US" dirty="0" smtClean="0"/>
              <a:t> or Chromium-based browser)</a:t>
            </a:r>
          </a:p>
          <a:p>
            <a:pPr>
              <a:buNone/>
            </a:pPr>
            <a:r>
              <a:rPr lang="en-US" dirty="0" smtClean="0"/>
              <a:t>-</a:t>
            </a:r>
            <a:r>
              <a:rPr lang="en-US" dirty="0" err="1" smtClean="0"/>
              <a:t>moz</a:t>
            </a:r>
            <a:r>
              <a:rPr lang="en-US" dirty="0" smtClean="0"/>
              <a:t>- (Firefox)</a:t>
            </a:r>
          </a:p>
          <a:p>
            <a:pPr>
              <a:buNone/>
            </a:pPr>
            <a:r>
              <a:rPr lang="en-US" dirty="0" smtClean="0"/>
              <a:t>-o- (old pre-</a:t>
            </a:r>
            <a:r>
              <a:rPr lang="en-US" dirty="0" err="1" smtClean="0"/>
              <a:t>WebKit</a:t>
            </a:r>
            <a:r>
              <a:rPr lang="en-US" dirty="0" smtClean="0"/>
              <a:t> versions of Opera)</a:t>
            </a:r>
          </a:p>
          <a:p>
            <a:pPr>
              <a:buNone/>
            </a:pPr>
            <a:r>
              <a:rPr lang="en-US" dirty="0" smtClean="0"/>
              <a:t>-ms- (Internet Explorer and Microsoft Edge, before Chromium)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715436" cy="857256"/>
          </a:xfrm>
        </p:spPr>
        <p:txBody>
          <a:bodyPr>
            <a:normAutofit/>
          </a:bodyPr>
          <a:lstStyle/>
          <a:p>
            <a:r>
              <a:rPr lang="en-IN" b="1" dirty="0" smtClean="0"/>
              <a:t>Linear Gradients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857232"/>
            <a:ext cx="8572560" cy="585789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 smtClean="0"/>
              <a:t>Linear gradients are a type of image that gradually transitions from one color to the next horizontally, vertically or diagonally. </a:t>
            </a:r>
          </a:p>
          <a:p>
            <a:pPr algn="just"/>
            <a:r>
              <a:rPr lang="en-IN" dirty="0" smtClean="0"/>
              <a:t>You can transition between as many </a:t>
            </a:r>
            <a:r>
              <a:rPr lang="en-IN" dirty="0" err="1" smtClean="0"/>
              <a:t>colors</a:t>
            </a:r>
            <a:r>
              <a:rPr lang="en-IN" dirty="0" smtClean="0"/>
              <a:t> as you like and specify the points at which to change </a:t>
            </a:r>
            <a:r>
              <a:rPr lang="en-IN" dirty="0" err="1" smtClean="0"/>
              <a:t>colors</a:t>
            </a:r>
            <a:r>
              <a:rPr lang="en-IN" dirty="0" smtClean="0"/>
              <a:t>, called color-stops, represented in pixels or percentages along the </a:t>
            </a:r>
            <a:r>
              <a:rPr lang="en-IN" i="1" dirty="0" smtClean="0"/>
              <a:t>gradient line—the angle at which the gradient extends.</a:t>
            </a:r>
          </a:p>
          <a:p>
            <a:pPr algn="just"/>
            <a:r>
              <a:rPr lang="en-IN" i="1" dirty="0" smtClean="0"/>
              <a:t> You can use gradients in any property that accepts an image.</a:t>
            </a:r>
          </a:p>
          <a:p>
            <a:pPr lvl="1" algn="just"/>
            <a:r>
              <a:rPr lang="en-IN" i="1" dirty="0" smtClean="0">
                <a:solidFill>
                  <a:srgbClr val="FF0000"/>
                </a:solidFill>
              </a:rPr>
              <a:t>Vertical Linear Gradient</a:t>
            </a:r>
          </a:p>
          <a:p>
            <a:pPr lvl="1" algn="just"/>
            <a:r>
              <a:rPr lang="en-IN" i="1" dirty="0" smtClean="0">
                <a:solidFill>
                  <a:srgbClr val="FF0000"/>
                </a:solidFill>
              </a:rPr>
              <a:t>Horizontal Linear Gradient</a:t>
            </a:r>
          </a:p>
          <a:p>
            <a:pPr lvl="1" algn="just"/>
            <a:r>
              <a:rPr lang="en-IN" i="1" dirty="0" smtClean="0">
                <a:solidFill>
                  <a:srgbClr val="FF0000"/>
                </a:solidFill>
              </a:rPr>
              <a:t>Diagonal Linear Gradient</a:t>
            </a:r>
          </a:p>
          <a:p>
            <a:pPr algn="just">
              <a:buNone/>
            </a:pPr>
            <a:r>
              <a:rPr lang="en-IN" dirty="0" smtClean="0"/>
              <a:t>Example: </a:t>
            </a:r>
            <a:r>
              <a:rPr lang="en-IN" dirty="0" smtClean="0">
                <a:hlinkClick r:id="rId2" action="ppaction://hlinkfile"/>
              </a:rPr>
              <a:t>lineargradient.html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96908"/>
          </a:xfrm>
        </p:spPr>
        <p:txBody>
          <a:bodyPr/>
          <a:lstStyle/>
          <a:p>
            <a:r>
              <a:rPr lang="en-IN" b="1" dirty="0" smtClean="0"/>
              <a:t>Radial Gradients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Radial gradients are similar to linear gradients, but the color changes gradually from an inner point (the </a:t>
            </a:r>
            <a:r>
              <a:rPr lang="en-IN" i="1" dirty="0" smtClean="0"/>
              <a:t>start) to an outer circle (the end).</a:t>
            </a:r>
          </a:p>
          <a:p>
            <a:pPr algn="just"/>
            <a:r>
              <a:rPr lang="en-IN" dirty="0" smtClean="0"/>
              <a:t>gradient property has three values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Position</a:t>
            </a:r>
            <a:r>
              <a:rPr lang="en-IN" dirty="0" smtClean="0"/>
              <a:t> ( center, top, bottom, left and right)</a:t>
            </a:r>
          </a:p>
          <a:p>
            <a:pPr lvl="1"/>
            <a:r>
              <a:rPr lang="en-IN" i="1" dirty="0" smtClean="0">
                <a:solidFill>
                  <a:srgbClr val="FF0000"/>
                </a:solidFill>
              </a:rPr>
              <a:t>start color </a:t>
            </a:r>
            <a:r>
              <a:rPr lang="en-IN" dirty="0" smtClean="0"/>
              <a:t>and </a:t>
            </a:r>
          </a:p>
          <a:p>
            <a:pPr lvl="1"/>
            <a:r>
              <a:rPr lang="en-IN" i="1" dirty="0" smtClean="0">
                <a:solidFill>
                  <a:srgbClr val="FF0000"/>
                </a:solidFill>
              </a:rPr>
              <a:t>end color </a:t>
            </a:r>
            <a:r>
              <a:rPr lang="en-IN" i="1" dirty="0" smtClean="0"/>
              <a:t>. </a:t>
            </a:r>
          </a:p>
          <a:p>
            <a:pPr>
              <a:buNone/>
            </a:pPr>
            <a:r>
              <a:rPr lang="en-IN" dirty="0" smtClean="0"/>
              <a:t>Example: </a:t>
            </a:r>
            <a:r>
              <a:rPr lang="en-IN" dirty="0" smtClean="0">
                <a:hlinkClick r:id="rId2" action="ppaction://hlinkfile"/>
              </a:rPr>
              <a:t>radialgradient.html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96908"/>
          </a:xfrm>
        </p:spPr>
        <p:txBody>
          <a:bodyPr/>
          <a:lstStyle/>
          <a:p>
            <a:r>
              <a:rPr lang="en-IN" b="1" dirty="0" smtClean="0"/>
              <a:t>Multiple Background Images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/>
          <a:lstStyle/>
          <a:p>
            <a:pPr algn="just"/>
            <a:r>
              <a:rPr lang="en-IN" dirty="0" smtClean="0"/>
              <a:t>CSS3 allows you to add multiple background images to an element.</a:t>
            </a:r>
          </a:p>
          <a:p>
            <a:pPr algn="just"/>
            <a:r>
              <a:rPr lang="en-IN" dirty="0" smtClean="0"/>
              <a:t>The comma-separated list of values matches the order of the comma-separated list of images in the background-image property.</a:t>
            </a:r>
          </a:p>
          <a:p>
            <a:pPr algn="just"/>
            <a:endParaRPr lang="en-IN" dirty="0" smtClean="0"/>
          </a:p>
          <a:p>
            <a:pPr algn="just">
              <a:buNone/>
            </a:pPr>
            <a:r>
              <a:rPr lang="en-IN" dirty="0" smtClean="0"/>
              <a:t>Example: </a:t>
            </a:r>
            <a:r>
              <a:rPr lang="en-IN" dirty="0" smtClean="0">
                <a:hlinkClick r:id="rId2" action="ppaction://hlinkfile"/>
              </a:rPr>
              <a:t>multiplebackgrounds.html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IN" b="1" dirty="0" smtClean="0"/>
              <a:t>Image Borders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401080" cy="528641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 smtClean="0"/>
              <a:t>The CSS3 border-image property uses images to place a border around </a:t>
            </a:r>
            <a:r>
              <a:rPr lang="en-IN" i="1" dirty="0" smtClean="0"/>
              <a:t>any block-level </a:t>
            </a:r>
            <a:r>
              <a:rPr lang="en-IN" dirty="0" smtClean="0"/>
              <a:t>element (Fig. 5.10). </a:t>
            </a:r>
          </a:p>
          <a:p>
            <a:pPr algn="just"/>
            <a:r>
              <a:rPr lang="en-IN" dirty="0" smtClean="0"/>
              <a:t>In line 12, we set a </a:t>
            </a:r>
            <a:r>
              <a:rPr lang="en-IN" dirty="0" err="1" smtClean="0"/>
              <a:t>div’s</a:t>
            </a:r>
            <a:r>
              <a:rPr lang="en-IN" dirty="0" smtClean="0"/>
              <a:t> border-width to 30px, which is the thickness of the border we’re placing around the element. </a:t>
            </a:r>
          </a:p>
          <a:p>
            <a:pPr algn="just"/>
            <a:r>
              <a:rPr lang="en-IN" dirty="0" smtClean="0"/>
              <a:t>Next, we specify a width of 234px, which is the width of the entire rectangular border.</a:t>
            </a:r>
          </a:p>
          <a:p>
            <a:pPr algn="just">
              <a:buNone/>
            </a:pPr>
            <a:r>
              <a:rPr lang="en-IN" i="1" dirty="0" smtClean="0">
                <a:solidFill>
                  <a:srgbClr val="FF0000"/>
                </a:solidFill>
              </a:rPr>
              <a:t>Stretching an Image Border</a:t>
            </a:r>
          </a:p>
          <a:p>
            <a:pPr algn="just"/>
            <a:r>
              <a:rPr lang="en-IN" dirty="0" smtClean="0"/>
              <a:t>In this example, we create two image border styles. </a:t>
            </a:r>
          </a:p>
          <a:p>
            <a:pPr algn="just"/>
            <a:r>
              <a:rPr lang="en-IN" dirty="0" smtClean="0"/>
              <a:t>In the first (lines 16–22), we stretch (and thus distort) the sides of the image to fit around the element while leaving the corners of the border image unchanged (not stretched).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472518" cy="5554683"/>
          </a:xfrm>
        </p:spPr>
        <p:txBody>
          <a:bodyPr/>
          <a:lstStyle/>
          <a:p>
            <a:r>
              <a:rPr lang="en-IN" dirty="0" smtClean="0"/>
              <a:t>The border-image property has six values: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border-image-source</a:t>
            </a:r>
            <a:r>
              <a:rPr lang="en-IN" dirty="0" smtClean="0"/>
              <a:t>—the URL of the image.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border-image-slice</a:t>
            </a:r>
            <a:r>
              <a:rPr lang="en-IN" dirty="0" smtClean="0"/>
              <a:t>—expressed with four space-separated values in pixels.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border-image-repeat</a:t>
            </a:r>
            <a:r>
              <a:rPr lang="en-IN" dirty="0" smtClean="0"/>
              <a:t>—specifies how the regions of the border image are scaled and </a:t>
            </a:r>
            <a:r>
              <a:rPr lang="en-IN" i="1" dirty="0" smtClean="0"/>
              <a:t>tiled (repeated)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07223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i="1" dirty="0" smtClean="0">
                <a:solidFill>
                  <a:srgbClr val="FF0000"/>
                </a:solidFill>
              </a:rPr>
              <a:t>Repeating an Image Border</a:t>
            </a:r>
          </a:p>
          <a:p>
            <a:pPr algn="just"/>
            <a:r>
              <a:rPr lang="en-IN" dirty="0" smtClean="0"/>
              <a:t>In lines 23–29 we create an image border by repeating the regions to fit the space. </a:t>
            </a:r>
          </a:p>
          <a:p>
            <a:pPr algn="just"/>
            <a:r>
              <a:rPr lang="en-IN" dirty="0" smtClean="0"/>
              <a:t>The border-image property includes four values:</a:t>
            </a:r>
          </a:p>
          <a:p>
            <a:pPr algn="just"/>
            <a:r>
              <a:rPr lang="en-IN" dirty="0" smtClean="0"/>
              <a:t>border-image-source—the URL of the image to use in the border (once again, </a:t>
            </a:r>
            <a:r>
              <a:rPr lang="en-IN" dirty="0" err="1" smtClean="0"/>
              <a:t>url</a:t>
            </a:r>
            <a:r>
              <a:rPr lang="en-IN" dirty="0" smtClean="0"/>
              <a:t>(border.png)).</a:t>
            </a:r>
          </a:p>
          <a:p>
            <a:pPr algn="just"/>
            <a:r>
              <a:rPr lang="en-IN" dirty="0" smtClean="0"/>
              <a:t>border-image-slice—in this case, we provided </a:t>
            </a:r>
            <a:r>
              <a:rPr lang="en-IN" i="1" dirty="0" smtClean="0"/>
              <a:t>two values expressed in percentages </a:t>
            </a:r>
            <a:r>
              <a:rPr lang="en-IN" dirty="0" smtClean="0"/>
              <a:t>(34% 34%) for the top/bottom and left/right, respectively.</a:t>
            </a:r>
          </a:p>
          <a:p>
            <a:pPr algn="just"/>
            <a:r>
              <a:rPr lang="en-IN" dirty="0" smtClean="0"/>
              <a:t>border-image-repeat—the value repeat specifies that the tiles are repeated to fit the area, using partial tiles to fill the excess space.</a:t>
            </a:r>
          </a:p>
          <a:p>
            <a:pPr algn="just">
              <a:buNone/>
            </a:pPr>
            <a:r>
              <a:rPr lang="en-IN" dirty="0" smtClean="0"/>
              <a:t>Example: </a:t>
            </a:r>
            <a:r>
              <a:rPr lang="en-IN" dirty="0" smtClean="0">
                <a:hlinkClick r:id="rId2" action="ppaction://hlinkfile"/>
              </a:rPr>
              <a:t>imageborder.html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borderstret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14290"/>
            <a:ext cx="8786874" cy="635798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IN" b="1" dirty="0" smtClean="0"/>
              <a:t>Animation; Selectors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The animation property allows you to represent several animation properties in a </a:t>
            </a:r>
            <a:r>
              <a:rPr lang="en-IN" i="1" dirty="0" smtClean="0"/>
              <a:t>shorthand notation, rather than specifying each separately, as in:</a:t>
            </a:r>
          </a:p>
          <a:p>
            <a:pPr lvl="1"/>
            <a:r>
              <a:rPr lang="en-IN" dirty="0" smtClean="0"/>
              <a:t>animation-name: </a:t>
            </a:r>
            <a:r>
              <a:rPr lang="en-IN" dirty="0" err="1" smtClean="0"/>
              <a:t>movingImage</a:t>
            </a:r>
            <a:r>
              <a:rPr lang="en-IN" dirty="0" smtClean="0"/>
              <a:t>;</a:t>
            </a:r>
          </a:p>
          <a:p>
            <a:pPr lvl="1"/>
            <a:r>
              <a:rPr lang="en-IN" dirty="0" smtClean="0"/>
              <a:t>animation-timing-function: linear;</a:t>
            </a:r>
          </a:p>
          <a:p>
            <a:pPr lvl="1"/>
            <a:r>
              <a:rPr lang="en-IN" dirty="0" smtClean="0"/>
              <a:t>animation-duration: 10s;</a:t>
            </a:r>
          </a:p>
          <a:p>
            <a:pPr lvl="1"/>
            <a:r>
              <a:rPr lang="en-IN" dirty="0" smtClean="0"/>
              <a:t>animation-delay: 1s;</a:t>
            </a:r>
          </a:p>
          <a:p>
            <a:pPr lvl="1"/>
            <a:r>
              <a:rPr lang="en-IN" dirty="0" smtClean="0"/>
              <a:t>animation-iteration-count: 2;</a:t>
            </a:r>
          </a:p>
          <a:p>
            <a:pPr lvl="1"/>
            <a:r>
              <a:rPr lang="en-IN" dirty="0" smtClean="0"/>
              <a:t>animation-direction: alternate;</a:t>
            </a:r>
          </a:p>
          <a:p>
            <a:pPr>
              <a:buNone/>
            </a:pPr>
            <a:r>
              <a:rPr lang="en-IN" dirty="0" smtClean="0"/>
              <a:t>Example: </a:t>
            </a:r>
            <a:r>
              <a:rPr lang="en-IN" dirty="0" smtClean="0">
                <a:hlinkClick r:id="rId2" action="ppaction://hlinkfile"/>
              </a:rPr>
              <a:t>animation.html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939784"/>
          </a:xfrm>
        </p:spPr>
        <p:txBody>
          <a:bodyPr/>
          <a:lstStyle/>
          <a:p>
            <a:r>
              <a:rPr lang="en-IN" b="1" dirty="0" smtClean="0"/>
              <a:t>Transitions and Transformations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429288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With CSS3 transitions, you can change an element’s style over a specified duration—</a:t>
            </a:r>
          </a:p>
          <a:p>
            <a:pPr algn="just"/>
            <a:r>
              <a:rPr lang="en-IN" dirty="0" smtClean="0"/>
              <a:t>For example, you can vary an element’s opacity from opaque to transparent over a duration of one second. </a:t>
            </a:r>
          </a:p>
          <a:p>
            <a:pPr algn="just"/>
            <a:r>
              <a:rPr lang="en-IN" dirty="0" smtClean="0"/>
              <a:t>CSS3 transformations allow you to </a:t>
            </a:r>
            <a:r>
              <a:rPr lang="en-IN" i="1" dirty="0" smtClean="0"/>
              <a:t>move, rotate, scale and skew elements.</a:t>
            </a:r>
          </a:p>
          <a:p>
            <a:pPr algn="just"/>
            <a:r>
              <a:rPr lang="en-US" dirty="0" smtClean="0"/>
              <a:t>transition: transform 4s;</a:t>
            </a:r>
            <a:endParaRPr lang="en-IN" i="1" dirty="0" smtClean="0"/>
          </a:p>
          <a:p>
            <a:pPr algn="just">
              <a:buNone/>
            </a:pPr>
            <a:r>
              <a:rPr lang="en-IN" dirty="0" smtClean="0"/>
              <a:t>Example: </a:t>
            </a:r>
            <a:r>
              <a:rPr lang="en-IN" dirty="0" smtClean="0">
                <a:hlinkClick r:id="rId2" action="ppaction://hlinkfile"/>
              </a:rPr>
              <a:t>transitions.html</a:t>
            </a:r>
            <a:endParaRPr lang="en-IN" dirty="0" smtClean="0"/>
          </a:p>
          <a:p>
            <a:pPr algn="just">
              <a:buNone/>
            </a:pPr>
            <a:r>
              <a:rPr lang="en-IN" dirty="0" smtClean="0"/>
              <a:t>                 </a:t>
            </a:r>
            <a:r>
              <a:rPr lang="en-IN" dirty="0" smtClean="0">
                <a:hlinkClick r:id="rId3" action="ppaction://hlinkfile"/>
              </a:rPr>
              <a:t>skew.html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785794"/>
            <a:ext cx="8686800" cy="5929354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Introduction</a:t>
            </a:r>
          </a:p>
          <a:p>
            <a:pPr algn="just"/>
            <a:r>
              <a:rPr lang="en-IN" dirty="0" smtClean="0"/>
              <a:t>Text Shadows</a:t>
            </a:r>
          </a:p>
          <a:p>
            <a:pPr algn="just"/>
            <a:r>
              <a:rPr lang="en-IN" dirty="0" smtClean="0"/>
              <a:t>Rounded Corners</a:t>
            </a:r>
          </a:p>
          <a:p>
            <a:pPr algn="just"/>
            <a:r>
              <a:rPr lang="en-IN" dirty="0" smtClean="0"/>
              <a:t>Color</a:t>
            </a:r>
          </a:p>
          <a:p>
            <a:pPr algn="just"/>
            <a:r>
              <a:rPr lang="en-IN" dirty="0" smtClean="0"/>
              <a:t>Box Shadows</a:t>
            </a:r>
          </a:p>
          <a:p>
            <a:pPr algn="just"/>
            <a:r>
              <a:rPr lang="en-IN" dirty="0" smtClean="0"/>
              <a:t>Linear Gradients and Radial Gradients</a:t>
            </a:r>
          </a:p>
          <a:p>
            <a:pPr algn="just"/>
            <a:r>
              <a:rPr lang="en-IN" dirty="0" smtClean="0"/>
              <a:t>Multiple Background Images</a:t>
            </a:r>
          </a:p>
          <a:p>
            <a:pPr algn="just"/>
            <a:r>
              <a:rPr lang="en-IN" dirty="0" smtClean="0"/>
              <a:t>Image Borders</a:t>
            </a:r>
          </a:p>
          <a:p>
            <a:pPr algn="just"/>
            <a:r>
              <a:rPr lang="en-IN" dirty="0" smtClean="0"/>
              <a:t>Animation; Selectors</a:t>
            </a:r>
          </a:p>
          <a:p>
            <a:pPr algn="just"/>
            <a:r>
              <a:rPr lang="en-IN" dirty="0" smtClean="0"/>
              <a:t>Transitions and Transformations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err="1" smtClean="0"/>
              <a:t>DownloadingWeb</a:t>
            </a:r>
            <a:r>
              <a:rPr lang="en-IN" b="1" dirty="0" smtClean="0"/>
              <a:t> Fonts and the @font-face Rule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 smtClean="0"/>
              <a:t>Using the </a:t>
            </a:r>
            <a:r>
              <a:rPr lang="en-IN" b="1" dirty="0" smtClean="0"/>
              <a:t>@font-face rule, you can specify fonts for a web page, even if they’re not installed </a:t>
            </a:r>
            <a:r>
              <a:rPr lang="en-IN" dirty="0" smtClean="0"/>
              <a:t>on the user's system. </a:t>
            </a:r>
          </a:p>
          <a:p>
            <a:pPr algn="just"/>
            <a:r>
              <a:rPr lang="en-IN" dirty="0" smtClean="0"/>
              <a:t>You can use </a:t>
            </a:r>
            <a:r>
              <a:rPr lang="en-IN" i="1" dirty="0" smtClean="0"/>
              <a:t>downloadable fonts to help ensure a uniform look </a:t>
            </a:r>
            <a:r>
              <a:rPr lang="en-IN" dirty="0" smtClean="0"/>
              <a:t>across client sites. </a:t>
            </a:r>
          </a:p>
          <a:p>
            <a:pPr algn="just"/>
            <a:r>
              <a:rPr lang="en-IN" dirty="0" smtClean="0"/>
              <a:t>In Fig. 5.15, we use the Google web font named “</a:t>
            </a:r>
            <a:r>
              <a:rPr lang="en-IN" dirty="0" err="1" smtClean="0"/>
              <a:t>Calligraffitti</a:t>
            </a:r>
            <a:r>
              <a:rPr lang="en-IN" dirty="0" smtClean="0"/>
              <a:t>.” </a:t>
            </a:r>
          </a:p>
          <a:p>
            <a:pPr algn="just"/>
            <a:r>
              <a:rPr lang="en-IN" dirty="0" smtClean="0"/>
              <a:t>You can find numerous free, open-source web fonts at http://www.google.com/webfonts.</a:t>
            </a:r>
          </a:p>
          <a:p>
            <a:pPr algn="just"/>
            <a:r>
              <a:rPr lang="en-IN" i="1" dirty="0" smtClean="0"/>
              <a:t>Make sure the fonts you get from other sources have no legal encumbrances</a:t>
            </a:r>
          </a:p>
          <a:p>
            <a:pPr algn="just">
              <a:buNone/>
            </a:pPr>
            <a:r>
              <a:rPr lang="en-IN" dirty="0" smtClean="0"/>
              <a:t>Example: </a:t>
            </a:r>
            <a:r>
              <a:rPr lang="en-IN" dirty="0" smtClean="0">
                <a:hlinkClick r:id="rId2" action="ppaction://hlinkfile"/>
              </a:rPr>
              <a:t>embeddedfonts.html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mbeddingfo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71438"/>
            <a:ext cx="8501122" cy="664371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Flexible Box Layout Module and </a:t>
            </a:r>
            <a:br>
              <a:rPr lang="en-IN" b="1" dirty="0" smtClean="0"/>
            </a:br>
            <a:r>
              <a:rPr lang="en-IN" b="1" dirty="0" smtClean="0"/>
              <a:t>:nth-child Selectors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Flexible Box Layout Module (FBLM) makes it easy to align the contents of boxes, change their size, change their order dynamically, and lay out the contents in any direction.</a:t>
            </a:r>
          </a:p>
          <a:p>
            <a:pPr algn="just">
              <a:buNone/>
            </a:pPr>
            <a:r>
              <a:rPr lang="en-IN" dirty="0" smtClean="0"/>
              <a:t>Example: </a:t>
            </a:r>
            <a:r>
              <a:rPr lang="en-IN" dirty="0" smtClean="0">
                <a:hlinkClick r:id="rId2" action="ppaction://hlinkfile"/>
              </a:rPr>
              <a:t>fblm.html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Multicolumn Layout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CSS3 allows you to easily create multicolumn layouts. </a:t>
            </a:r>
          </a:p>
          <a:p>
            <a:pPr algn="just"/>
            <a:r>
              <a:rPr lang="en-IN" dirty="0" smtClean="0"/>
              <a:t>In Figure 5.17, we create a three column layout by setting the column-count property to 3 (lines 15–18) and the column gap property (the spacing between columns) to 30px (lines 20-23). </a:t>
            </a:r>
          </a:p>
          <a:p>
            <a:pPr algn="just"/>
            <a:r>
              <a:rPr lang="en-IN" dirty="0" smtClean="0"/>
              <a:t>We then add a thin black line between each column using the column-rule property.</a:t>
            </a:r>
          </a:p>
          <a:p>
            <a:pPr algn="just">
              <a:buNone/>
            </a:pPr>
            <a:r>
              <a:rPr lang="en-IN" dirty="0" smtClean="0"/>
              <a:t>Example: </a:t>
            </a:r>
            <a:r>
              <a:rPr lang="en-IN" dirty="0" smtClean="0">
                <a:hlinkClick r:id="rId2" action="ppaction://hlinkfile"/>
              </a:rPr>
              <a:t>multicolumns.html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939784"/>
          </a:xfrm>
        </p:spPr>
        <p:txBody>
          <a:bodyPr/>
          <a:lstStyle/>
          <a:p>
            <a:r>
              <a:rPr lang="en-IN" b="1" dirty="0" smtClean="0"/>
              <a:t>Media Queries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42928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 smtClean="0"/>
              <a:t>With CSS </a:t>
            </a:r>
            <a:r>
              <a:rPr lang="en-IN" i="1" dirty="0" smtClean="0"/>
              <a:t>media types (Section 4.11), you can vary your styling based on the type of device </a:t>
            </a:r>
            <a:r>
              <a:rPr lang="en-IN" dirty="0" smtClean="0"/>
              <a:t>on which your page is being presented. </a:t>
            </a:r>
          </a:p>
          <a:p>
            <a:pPr algn="just"/>
            <a:r>
              <a:rPr lang="en-IN" dirty="0" smtClean="0"/>
              <a:t>The classic examples are varying font styles and sizes, based on whether a page is printed or displayed on a screen. </a:t>
            </a:r>
          </a:p>
          <a:p>
            <a:pPr algn="just"/>
            <a:r>
              <a:rPr lang="en-IN" dirty="0" smtClean="0"/>
              <a:t>Users generally prefer sans-serif fonts on screens and serif fonts on paper. </a:t>
            </a:r>
          </a:p>
          <a:p>
            <a:pPr algn="just"/>
            <a:r>
              <a:rPr lang="en-IN" dirty="0" smtClean="0"/>
              <a:t>With CSS3 </a:t>
            </a:r>
            <a:r>
              <a:rPr lang="en-IN" i="1" dirty="0" smtClean="0"/>
              <a:t>media queries you can determine </a:t>
            </a:r>
            <a:r>
              <a:rPr lang="en-IN" dirty="0" smtClean="0"/>
              <a:t>the finer attributes of the media on which the user is viewing the page, such as the </a:t>
            </a:r>
            <a:r>
              <a:rPr lang="en-IN" i="1" dirty="0" smtClean="0"/>
              <a:t>length and width of the viewing area on the screen, to better customize your presentation.</a:t>
            </a:r>
          </a:p>
          <a:p>
            <a:pPr algn="just">
              <a:buNone/>
            </a:pPr>
            <a:r>
              <a:rPr lang="en-IN" dirty="0" smtClean="0"/>
              <a:t>Example: </a:t>
            </a:r>
            <a:r>
              <a:rPr lang="en-IN" dirty="0" smtClean="0">
                <a:hlinkClick r:id="rId2" action="ppaction://hlinkfile"/>
              </a:rPr>
              <a:t>mediaqueries.html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000792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Downloading Web Fonts and the @font-face Rule</a:t>
            </a:r>
          </a:p>
          <a:p>
            <a:pPr algn="just"/>
            <a:r>
              <a:rPr lang="en-IN" dirty="0" smtClean="0"/>
              <a:t>Flexible Box Layout Module and </a:t>
            </a:r>
          </a:p>
          <a:p>
            <a:pPr algn="just">
              <a:buNone/>
            </a:pPr>
            <a:r>
              <a:rPr lang="en-IN" dirty="0" smtClean="0"/>
              <a:t>                      :nth-child Selectors</a:t>
            </a:r>
          </a:p>
          <a:p>
            <a:pPr algn="just"/>
            <a:r>
              <a:rPr lang="en-IN" dirty="0" smtClean="0"/>
              <a:t>Multicolumn Layout</a:t>
            </a:r>
          </a:p>
          <a:p>
            <a:pPr algn="just"/>
            <a:r>
              <a:rPr lang="en-IN" dirty="0" smtClean="0"/>
              <a:t>Media Queries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57256"/>
          </a:xfrm>
        </p:spPr>
        <p:txBody>
          <a:bodyPr/>
          <a:lstStyle/>
          <a:p>
            <a:r>
              <a:rPr lang="en-IN" b="1" dirty="0" smtClean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928670"/>
            <a:ext cx="8858280" cy="5715040"/>
          </a:xfrm>
        </p:spPr>
        <p:txBody>
          <a:bodyPr>
            <a:normAutofit fontScale="92500"/>
          </a:bodyPr>
          <a:lstStyle/>
          <a:p>
            <a:pPr algn="just"/>
            <a:r>
              <a:rPr lang="en-IN" dirty="0" smtClean="0"/>
              <a:t>In the preceding chapter we presented “traditional” CSS capabilities. </a:t>
            </a:r>
          </a:p>
          <a:p>
            <a:pPr algn="just"/>
            <a:r>
              <a:rPr lang="en-IN" dirty="0" smtClean="0"/>
              <a:t>In this chapter, we introduce many features new to CSS3.</a:t>
            </a:r>
          </a:p>
          <a:p>
            <a:pPr algn="just"/>
            <a:r>
              <a:rPr lang="en-IN" dirty="0" smtClean="0"/>
              <a:t>These capabilities are being built into the browsers, resulting in faster and more economical web development and better client-side performance. </a:t>
            </a:r>
          </a:p>
          <a:p>
            <a:pPr algn="just"/>
            <a:r>
              <a:rPr lang="en-IN" dirty="0" smtClean="0"/>
              <a:t>This reduces the need for JavaScript libraries and sophisticated graphics software packages such as Adobe Photoshop, Adobe Illustrator, Corel </a:t>
            </a:r>
            <a:r>
              <a:rPr lang="en-IN" dirty="0" err="1" smtClean="0"/>
              <a:t>PaintShop</a:t>
            </a:r>
            <a:r>
              <a:rPr lang="en-IN" dirty="0" smtClean="0"/>
              <a:t> Pro and Gimp to create interesting effects.</a:t>
            </a:r>
            <a:endParaRPr lang="en-IN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96908"/>
          </a:xfrm>
        </p:spPr>
        <p:txBody>
          <a:bodyPr>
            <a:normAutofit/>
          </a:bodyPr>
          <a:lstStyle/>
          <a:p>
            <a:r>
              <a:rPr lang="en-IN" b="1" dirty="0" smtClean="0"/>
              <a:t>Text Shadows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857232"/>
            <a:ext cx="8643998" cy="571504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 smtClean="0"/>
              <a:t>The CSS3 text-shadow property makes it easy to add a text shadow effect to </a:t>
            </a:r>
            <a:r>
              <a:rPr lang="en-IN" i="1" dirty="0" smtClean="0"/>
              <a:t>any text</a:t>
            </a:r>
          </a:p>
          <a:p>
            <a:pPr algn="just"/>
            <a:r>
              <a:rPr lang="en-IN" dirty="0" smtClean="0"/>
              <a:t>The property has four values: </a:t>
            </a:r>
          </a:p>
          <a:p>
            <a:pPr algn="just">
              <a:buNone/>
            </a:pPr>
            <a:r>
              <a:rPr lang="en-IN" dirty="0" smtClean="0"/>
              <a:t>     -4px, 4px, 6px and green, which represent:</a:t>
            </a:r>
          </a:p>
          <a:p>
            <a:pPr algn="just"/>
            <a:r>
              <a:rPr lang="en-IN" dirty="0" smtClean="0">
                <a:solidFill>
                  <a:srgbClr val="FF0000"/>
                </a:solidFill>
              </a:rPr>
              <a:t>Horizontal offset of the shadow—</a:t>
            </a:r>
            <a:r>
              <a:rPr lang="en-IN" dirty="0" smtClean="0"/>
              <a:t>A </a:t>
            </a:r>
            <a:r>
              <a:rPr lang="en-IN" i="1" dirty="0" smtClean="0"/>
              <a:t>negative value moves the text-shadow to the left; a positive </a:t>
            </a:r>
            <a:r>
              <a:rPr lang="en-IN" dirty="0" smtClean="0"/>
              <a:t>value moves it to the </a:t>
            </a:r>
            <a:r>
              <a:rPr lang="en-IN" i="1" dirty="0" smtClean="0"/>
              <a:t>right.</a:t>
            </a:r>
          </a:p>
          <a:p>
            <a:pPr algn="just"/>
            <a:r>
              <a:rPr lang="en-IN" dirty="0" smtClean="0">
                <a:solidFill>
                  <a:srgbClr val="FF0000"/>
                </a:solidFill>
              </a:rPr>
              <a:t>Vertical offset of the shadow—</a:t>
            </a:r>
            <a:r>
              <a:rPr lang="en-IN" dirty="0" smtClean="0"/>
              <a:t>A </a:t>
            </a:r>
            <a:r>
              <a:rPr lang="en-IN" i="1" dirty="0" smtClean="0"/>
              <a:t>negative value moves the shadow up, whereas a positive value moves it down.</a:t>
            </a:r>
          </a:p>
          <a:p>
            <a:pPr algn="just"/>
            <a:r>
              <a:rPr lang="en-IN" dirty="0" smtClean="0">
                <a:solidFill>
                  <a:srgbClr val="FF0000"/>
                </a:solidFill>
              </a:rPr>
              <a:t>blur radius—</a:t>
            </a:r>
            <a:r>
              <a:rPr lang="en-IN" dirty="0" smtClean="0"/>
              <a:t>the blur (in pixels) of the shadow. A blur-radius of 0px would result in a shadow with a sharp edge (no blur). The greater the value, the greater the blurring of the edges. We used a blur radius of 6px.</a:t>
            </a:r>
          </a:p>
          <a:p>
            <a:pPr algn="just"/>
            <a:r>
              <a:rPr lang="en-IN" dirty="0" smtClean="0">
                <a:solidFill>
                  <a:srgbClr val="FF0000"/>
                </a:solidFill>
              </a:rPr>
              <a:t>color—</a:t>
            </a:r>
            <a:r>
              <a:rPr lang="en-IN" dirty="0" smtClean="0"/>
              <a:t>determines the color of the text-shadow. </a:t>
            </a:r>
          </a:p>
          <a:p>
            <a:pPr algn="just"/>
            <a:r>
              <a:rPr lang="en-IN" dirty="0" smtClean="0"/>
              <a:t>Example: </a:t>
            </a:r>
            <a:r>
              <a:rPr lang="en-IN" dirty="0" smtClean="0">
                <a:hlinkClick r:id="rId2" action="ppaction://hlinkfile"/>
              </a:rPr>
              <a:t>textshadow.html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868346"/>
          </a:xfrm>
        </p:spPr>
        <p:txBody>
          <a:bodyPr/>
          <a:lstStyle/>
          <a:p>
            <a:r>
              <a:rPr lang="en-IN" b="1" dirty="0" smtClean="0"/>
              <a:t>Rounded Corners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714356"/>
            <a:ext cx="8643998" cy="600076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 smtClean="0"/>
              <a:t>The </a:t>
            </a:r>
            <a:r>
              <a:rPr lang="en-IN" dirty="0" smtClean="0">
                <a:solidFill>
                  <a:srgbClr val="FF0000"/>
                </a:solidFill>
              </a:rPr>
              <a:t>border-radius</a:t>
            </a:r>
            <a:r>
              <a:rPr lang="en-IN" dirty="0" smtClean="0"/>
              <a:t> property allows you to add rounded corners to an element (Fig. 5.2).</a:t>
            </a:r>
          </a:p>
          <a:p>
            <a:pPr algn="just"/>
            <a:r>
              <a:rPr lang="en-IN" dirty="0" smtClean="0"/>
              <a:t>In this example, we create two rectangles with solid Navy borders. For the first rectangle,</a:t>
            </a:r>
          </a:p>
          <a:p>
            <a:pPr algn="just"/>
            <a:r>
              <a:rPr lang="en-IN" dirty="0" smtClean="0"/>
              <a:t>we set the border-radius to 15px (line 17). This adds slightly rounded corners to the rectangle.</a:t>
            </a:r>
          </a:p>
          <a:p>
            <a:pPr algn="just"/>
            <a:r>
              <a:rPr lang="en-IN" dirty="0" smtClean="0"/>
              <a:t>For the second rectangle, we increase the border-radius to 50px (line 27), making the left and right sides completely round. </a:t>
            </a:r>
          </a:p>
          <a:p>
            <a:pPr algn="just"/>
            <a:r>
              <a:rPr lang="en-IN" dirty="0" smtClean="0"/>
              <a:t>Any border-radius value greater than half of the shortest side length produces a completely round end.</a:t>
            </a:r>
          </a:p>
          <a:p>
            <a:pPr algn="just"/>
            <a:r>
              <a:rPr lang="en-IN" dirty="0" smtClean="0"/>
              <a:t> You can also specify the radius for each corner with</a:t>
            </a:r>
          </a:p>
          <a:p>
            <a:pPr lvl="1" algn="just"/>
            <a:r>
              <a:rPr lang="en-IN" dirty="0" smtClean="0"/>
              <a:t> border-top-left-radius, border-top-right-radius, </a:t>
            </a:r>
          </a:p>
          <a:p>
            <a:pPr lvl="1" algn="just"/>
            <a:r>
              <a:rPr lang="en-IN" dirty="0" smtClean="0"/>
              <a:t> border-bottom-left-radius and border-bottom-right-radius</a:t>
            </a:r>
          </a:p>
          <a:p>
            <a:pPr algn="just">
              <a:buNone/>
            </a:pPr>
            <a:r>
              <a:rPr lang="en-IN" dirty="0" smtClean="0"/>
              <a:t>Example: </a:t>
            </a:r>
            <a:r>
              <a:rPr lang="en-IN" dirty="0" smtClean="0">
                <a:hlinkClick r:id="rId2" action="ppaction://hlinkfile"/>
              </a:rPr>
              <a:t>roundedcorners.html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71414"/>
            <a:ext cx="8501122" cy="1000132"/>
          </a:xfrm>
        </p:spPr>
        <p:txBody>
          <a:bodyPr>
            <a:normAutofit/>
          </a:bodyPr>
          <a:lstStyle/>
          <a:p>
            <a:r>
              <a:rPr lang="en-IN" b="1" dirty="0" smtClean="0"/>
              <a:t>Color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42928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CSS3 allows you to express color in several ways in addition to standard color names (such as Aqua) or hexadecimal RGB values (such as #00FFFF for Aqua). </a:t>
            </a:r>
          </a:p>
          <a:p>
            <a:pPr algn="just"/>
            <a:r>
              <a:rPr lang="en-IN" dirty="0" smtClean="0"/>
              <a:t>RGB (Red, Green, Blue) or RGBA (Red, Green, Blue, Alpha) gives you greater control over the exact </a:t>
            </a:r>
            <a:r>
              <a:rPr lang="en-IN" dirty="0" err="1" smtClean="0"/>
              <a:t>colors</a:t>
            </a:r>
            <a:r>
              <a:rPr lang="en-IN" dirty="0" smtClean="0"/>
              <a:t> in your web pages. </a:t>
            </a:r>
          </a:p>
          <a:p>
            <a:pPr algn="just"/>
            <a:r>
              <a:rPr lang="en-IN" dirty="0" smtClean="0"/>
              <a:t>The value for each color—red, green and blue—can range from 0 to 255. </a:t>
            </a:r>
          </a:p>
          <a:p>
            <a:pPr algn="just"/>
            <a:r>
              <a:rPr lang="en-IN" dirty="0" smtClean="0"/>
              <a:t>The </a:t>
            </a:r>
            <a:r>
              <a:rPr lang="en-IN" i="1" dirty="0" smtClean="0"/>
              <a:t>alpha value—which represents opacity—can be any value in the range 0.0 (fully transparent) </a:t>
            </a:r>
            <a:r>
              <a:rPr lang="en-IN" dirty="0" smtClean="0"/>
              <a:t>through 1.0 (fully opaque).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42"/>
            <a:ext cx="8401080" cy="607223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N" dirty="0" smtClean="0"/>
              <a:t>CSS3 also allows you to express color using HSL (hue, saturation, lightness) or HSLA (hue, saturation, lightness, alpha) values. </a:t>
            </a:r>
          </a:p>
          <a:p>
            <a:pPr algn="just"/>
            <a:r>
              <a:rPr lang="en-IN" dirty="0" smtClean="0"/>
              <a:t>The </a:t>
            </a:r>
            <a:r>
              <a:rPr lang="en-IN" i="1" dirty="0" smtClean="0"/>
              <a:t>hue is a color or shade expressed as </a:t>
            </a:r>
            <a:r>
              <a:rPr lang="en-IN" dirty="0" smtClean="0"/>
              <a:t>a value from 0 to 359 representing the degrees on a color wheel (a wheel is 360 degrees).</a:t>
            </a:r>
          </a:p>
          <a:p>
            <a:pPr algn="just"/>
            <a:r>
              <a:rPr lang="en-IN" dirty="0" smtClean="0"/>
              <a:t>The </a:t>
            </a:r>
            <a:r>
              <a:rPr lang="en-IN" i="1" dirty="0" smtClean="0"/>
              <a:t>saturation— </a:t>
            </a:r>
            <a:r>
              <a:rPr lang="en-IN" dirty="0" smtClean="0"/>
              <a:t>the intensity of the hue—is expressed as a percentage, where 100% is fully saturated (the full color) and 0% is gray. </a:t>
            </a:r>
          </a:p>
          <a:p>
            <a:pPr algn="just"/>
            <a:r>
              <a:rPr lang="en-IN" i="1" dirty="0" smtClean="0"/>
              <a:t>Lightness—the intensity of light or luminance of the hue— </a:t>
            </a:r>
            <a:r>
              <a:rPr lang="en-IN" dirty="0" smtClean="0"/>
              <a:t>is also expressed as a percentage. </a:t>
            </a:r>
          </a:p>
          <a:p>
            <a:pPr algn="just"/>
            <a:r>
              <a:rPr lang="en-IN" dirty="0" smtClean="0"/>
              <a:t>A lightness of 50% is the actual hue. If you </a:t>
            </a:r>
            <a:r>
              <a:rPr lang="en-IN" i="1" dirty="0" smtClean="0"/>
              <a:t>decrease the </a:t>
            </a:r>
            <a:r>
              <a:rPr lang="en-IN" dirty="0" smtClean="0"/>
              <a:t>amount of light to 0%, the color appears completely dark (black). If you </a:t>
            </a:r>
            <a:r>
              <a:rPr lang="en-IN" i="1" dirty="0" smtClean="0"/>
              <a:t>increase the </a:t>
            </a:r>
            <a:r>
              <a:rPr lang="en-IN" dirty="0" smtClean="0"/>
              <a:t>amount of light to 100%, the color appears completely light (white).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39760"/>
          </a:xfrm>
        </p:spPr>
        <p:txBody>
          <a:bodyPr>
            <a:normAutofit/>
          </a:bodyPr>
          <a:lstStyle/>
          <a:p>
            <a:r>
              <a:rPr lang="en-IN" b="1" dirty="0" smtClean="0"/>
              <a:t>Box Shadows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14356"/>
            <a:ext cx="8715436" cy="600076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 smtClean="0"/>
              <a:t>You can shadow </a:t>
            </a:r>
            <a:r>
              <a:rPr lang="en-IN" i="1" dirty="0" smtClean="0"/>
              <a:t>any block-level element in CSS3. </a:t>
            </a:r>
          </a:p>
          <a:p>
            <a:pPr algn="just"/>
            <a:r>
              <a:rPr lang="en-IN" dirty="0" smtClean="0"/>
              <a:t>We add the box-shadow property with four values: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Horizontal offset of the shadow </a:t>
            </a:r>
            <a:r>
              <a:rPr lang="en-IN" dirty="0" smtClean="0"/>
              <a:t>— A </a:t>
            </a:r>
            <a:r>
              <a:rPr lang="en-IN" i="1" dirty="0" smtClean="0"/>
              <a:t>positive value moves the box-shadow </a:t>
            </a:r>
            <a:r>
              <a:rPr lang="en-IN" dirty="0" smtClean="0"/>
              <a:t>to the </a:t>
            </a:r>
            <a:r>
              <a:rPr lang="en-IN" i="1" dirty="0" smtClean="0"/>
              <a:t>right, </a:t>
            </a:r>
            <a:r>
              <a:rPr lang="en-IN" dirty="0" smtClean="0"/>
              <a:t>A negative</a:t>
            </a:r>
            <a:r>
              <a:rPr lang="en-IN" i="1" dirty="0" smtClean="0"/>
              <a:t> value moves the box-shadow </a:t>
            </a:r>
            <a:r>
              <a:rPr lang="en-IN" dirty="0" smtClean="0"/>
              <a:t>to the left</a:t>
            </a:r>
            <a:endParaRPr lang="en-IN" i="1" dirty="0" smtClean="0"/>
          </a:p>
          <a:p>
            <a:r>
              <a:rPr lang="en-IN" dirty="0" smtClean="0">
                <a:solidFill>
                  <a:srgbClr val="FF0000"/>
                </a:solidFill>
              </a:rPr>
              <a:t>Vertical offset of the shadow </a:t>
            </a:r>
            <a:r>
              <a:rPr lang="en-IN" dirty="0" smtClean="0"/>
              <a:t>— A </a:t>
            </a:r>
            <a:r>
              <a:rPr lang="en-IN" i="1" dirty="0" smtClean="0"/>
              <a:t>positive value moves the box-shadow down, </a:t>
            </a:r>
            <a:r>
              <a:rPr lang="en-IN" dirty="0" smtClean="0"/>
              <a:t>A negative</a:t>
            </a:r>
            <a:r>
              <a:rPr lang="en-IN" i="1" dirty="0" smtClean="0"/>
              <a:t> value moves the box-shadow up.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Blur radius</a:t>
            </a:r>
            <a:r>
              <a:rPr lang="en-IN" dirty="0" smtClean="0"/>
              <a:t>—A blur-radius of 0px would result in a shadow with a sharp edge (no blur). The greater the value, the more the edges of the shadow are blurred. 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Color</a:t>
            </a:r>
            <a:r>
              <a:rPr lang="en-IN" dirty="0" smtClean="0"/>
              <a:t>—the box-shadow’s </a:t>
            </a:r>
            <a:r>
              <a:rPr lang="en-IN" dirty="0" err="1" smtClean="0"/>
              <a:t>color</a:t>
            </a:r>
            <a:r>
              <a:rPr lang="en-IN" dirty="0" smtClean="0"/>
              <a:t>.</a:t>
            </a:r>
          </a:p>
          <a:p>
            <a:pPr>
              <a:buNone/>
            </a:pPr>
            <a:r>
              <a:rPr lang="en-IN" dirty="0" smtClean="0"/>
              <a:t>Example: </a:t>
            </a:r>
            <a:r>
              <a:rPr lang="en-IN" dirty="0" smtClean="0">
                <a:hlinkClick r:id="rId2" action="ppaction://hlinkfile"/>
              </a:rPr>
              <a:t>boxshadow.html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1626</Words>
  <Application>Microsoft Office PowerPoint</Application>
  <PresentationFormat>On-screen Show (4:3)</PresentationFormat>
  <Paragraphs>140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Outline</vt:lpstr>
      <vt:lpstr>Slide 3</vt:lpstr>
      <vt:lpstr>Introduction</vt:lpstr>
      <vt:lpstr>Text Shadows</vt:lpstr>
      <vt:lpstr>Rounded Corners</vt:lpstr>
      <vt:lpstr>Color</vt:lpstr>
      <vt:lpstr>Slide 8</vt:lpstr>
      <vt:lpstr>Box Shadows</vt:lpstr>
      <vt:lpstr>CSS prefixes</vt:lpstr>
      <vt:lpstr>Linear Gradients</vt:lpstr>
      <vt:lpstr>Radial Gradients</vt:lpstr>
      <vt:lpstr>Multiple Background Images</vt:lpstr>
      <vt:lpstr>Image Borders</vt:lpstr>
      <vt:lpstr>Slide 15</vt:lpstr>
      <vt:lpstr>Slide 16</vt:lpstr>
      <vt:lpstr>Slide 17</vt:lpstr>
      <vt:lpstr>Animation; Selectors</vt:lpstr>
      <vt:lpstr>Transitions and Transformations</vt:lpstr>
      <vt:lpstr>DownloadingWeb Fonts and the @font-face Rule</vt:lpstr>
      <vt:lpstr>Slide 21</vt:lpstr>
      <vt:lpstr>Flexible Box Layout Module and  :nth-child Selectors</vt:lpstr>
      <vt:lpstr>Multicolumn Layout</vt:lpstr>
      <vt:lpstr>Media Queries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Tags</dc:title>
  <dc:creator>nvr</dc:creator>
  <cp:lastModifiedBy>rvr</cp:lastModifiedBy>
  <cp:revision>88</cp:revision>
  <dcterms:created xsi:type="dcterms:W3CDTF">2020-08-04T10:22:17Z</dcterms:created>
  <dcterms:modified xsi:type="dcterms:W3CDTF">2022-12-26T06:25:20Z</dcterms:modified>
</cp:coreProperties>
</file>