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2" r:id="rId2"/>
    <p:sldId id="259" r:id="rId3"/>
    <p:sldId id="275" r:id="rId4"/>
    <p:sldId id="278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3" r:id="rId16"/>
    <p:sldId id="336" r:id="rId17"/>
    <p:sldId id="337" r:id="rId18"/>
    <p:sldId id="338" r:id="rId19"/>
    <p:sldId id="344" r:id="rId20"/>
    <p:sldId id="343" r:id="rId21"/>
    <p:sldId id="339" r:id="rId22"/>
    <p:sldId id="340" r:id="rId23"/>
    <p:sldId id="341" r:id="rId24"/>
    <p:sldId id="342" r:id="rId25"/>
    <p:sldId id="345" r:id="rId26"/>
    <p:sldId id="346" r:id="rId27"/>
    <p:sldId id="347" r:id="rId28"/>
    <p:sldId id="348" r:id="rId29"/>
    <p:sldId id="349" r:id="rId30"/>
    <p:sldId id="350" r:id="rId31"/>
    <p:sldId id="352" r:id="rId32"/>
    <p:sldId id="351" r:id="rId33"/>
    <p:sldId id="353" r:id="rId34"/>
    <p:sldId id="35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F240F-2E1B-4D7D-9132-D7D6104A2D15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C0DDA-8F06-41E0-B519-5973AAADF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B7DE-770A-4318-87D5-E5D8734D6D50}" type="datetimeFigureOut">
              <a:rPr lang="en-US" smtClean="0"/>
              <a:pPr/>
              <a:t>2/2/2023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9724-71EB-4507-A4E1-8C4860350C2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214554"/>
            <a:ext cx="7643866" cy="90012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JavaScript Event Handling</a:t>
            </a:r>
            <a:endParaRPr lang="en-IN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traditional model uses a property of an object to specify an event handler.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following JavaScript code indicates that function start should be called when document </a:t>
            </a:r>
            <a:r>
              <a:rPr lang="en-US" dirty="0" smtClean="0"/>
              <a:t>loads: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document.onload</a:t>
            </a:r>
            <a:r>
              <a:rPr lang="en-US" dirty="0" smtClean="0">
                <a:solidFill>
                  <a:srgbClr val="FF0000"/>
                </a:solidFill>
              </a:rPr>
              <a:t> = “start()”;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17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</a:t>
            </a:r>
            <a:r>
              <a:rPr lang="en-US" dirty="0" err="1" smtClean="0"/>
              <a:t>mousemove</a:t>
            </a:r>
            <a:r>
              <a:rPr lang="en-US" dirty="0" smtClean="0"/>
              <a:t> and the event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section introduces the </a:t>
            </a:r>
            <a:r>
              <a:rPr lang="en-US" dirty="0" err="1"/>
              <a:t>mousemove</a:t>
            </a:r>
            <a:r>
              <a:rPr lang="en-US" dirty="0"/>
              <a:t> event, which occurs whenever the user moves the mouse over the web page.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also discuss the event object, which contains information about the event that occurred.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example in Figs. 13.3–13.5 creates a simple drawing program that allows the user to draw inside a table element in red or blue by holding down the Shift key or Ctrl key and moving the mouse over the box. </a:t>
            </a:r>
          </a:p>
        </p:txBody>
      </p:sp>
    </p:spTree>
    <p:extLst>
      <p:ext uri="{BB962C8B-B14F-4D97-AF65-F5344CB8AC3E}">
        <p14:creationId xmlns="" xmlns:p14="http://schemas.microsoft.com/office/powerpoint/2010/main" val="41179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8424935" cy="6408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925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568952" cy="6336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96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568952" cy="64807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05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0648"/>
            <a:ext cx="7776864" cy="295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429000"/>
            <a:ext cx="7704856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81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dirty="0" smtClean="0"/>
              <a:t>Event object properties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94730"/>
            <a:ext cx="8568952" cy="57026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279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Rollovers with </a:t>
            </a:r>
            <a:r>
              <a:rPr lang="en-US" sz="3800" dirty="0" err="1" smtClean="0"/>
              <a:t>mouseover</a:t>
            </a:r>
            <a:r>
              <a:rPr lang="en-US" sz="3800" dirty="0" smtClean="0"/>
              <a:t> and </a:t>
            </a:r>
            <a:r>
              <a:rPr lang="en-US" sz="3800" dirty="0" err="1" smtClean="0"/>
              <a:t>mouseout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Two more events fired by mouse movements are </a:t>
            </a:r>
            <a:r>
              <a:rPr lang="en-US" dirty="0" err="1"/>
              <a:t>mouseover</a:t>
            </a:r>
            <a:r>
              <a:rPr lang="en-US" dirty="0"/>
              <a:t> and </a:t>
            </a:r>
            <a:r>
              <a:rPr lang="en-US" dirty="0" err="1"/>
              <a:t>mouseout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mouse cursor moves into an element, a </a:t>
            </a:r>
            <a:r>
              <a:rPr lang="en-US" dirty="0" err="1"/>
              <a:t>mouseover</a:t>
            </a:r>
            <a:r>
              <a:rPr lang="en-US" dirty="0"/>
              <a:t> event occurs for that element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When the cursor leaves the element, a </a:t>
            </a:r>
            <a:r>
              <a:rPr lang="en-US" dirty="0" err="1"/>
              <a:t>mouseout</a:t>
            </a:r>
            <a:r>
              <a:rPr lang="en-US" dirty="0"/>
              <a:t> event occurs.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example in Figs. 13.6–13.7 uses these events to achieve a rollover effect that updates text when the mouse cursor </a:t>
            </a:r>
            <a:r>
              <a:rPr lang="en-US" dirty="0" smtClean="0"/>
              <a:t>moves over it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We also introduce a technique for creating rollover images.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5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88641"/>
            <a:ext cx="8136904" cy="65527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68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04664"/>
            <a:ext cx="8352928" cy="60486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589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785794"/>
            <a:ext cx="8686800" cy="592935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Introduction</a:t>
            </a:r>
          </a:p>
          <a:p>
            <a:r>
              <a:rPr lang="en-IN" dirty="0" smtClean="0"/>
              <a:t>Reviewing the load Event</a:t>
            </a:r>
          </a:p>
          <a:p>
            <a:r>
              <a:rPr lang="en-IN" dirty="0" smtClean="0"/>
              <a:t>Event </a:t>
            </a:r>
            <a:r>
              <a:rPr lang="en-IN" dirty="0" err="1" smtClean="0"/>
              <a:t>mousemove</a:t>
            </a:r>
            <a:r>
              <a:rPr lang="en-IN" dirty="0" smtClean="0"/>
              <a:t> and the event Object</a:t>
            </a:r>
          </a:p>
          <a:p>
            <a:r>
              <a:rPr lang="en-IN" dirty="0" smtClean="0"/>
              <a:t>Rollovers with </a:t>
            </a:r>
            <a:r>
              <a:rPr lang="en-IN" dirty="0" err="1" smtClean="0"/>
              <a:t>mouseover</a:t>
            </a:r>
            <a:r>
              <a:rPr lang="en-IN" dirty="0" smtClean="0"/>
              <a:t> and </a:t>
            </a:r>
            <a:r>
              <a:rPr lang="en-IN" dirty="0" err="1" smtClean="0"/>
              <a:t>mouseout</a:t>
            </a:r>
            <a:endParaRPr lang="en-IN" dirty="0" smtClean="0"/>
          </a:p>
          <a:p>
            <a:r>
              <a:rPr lang="en-IN" dirty="0" smtClean="0"/>
              <a:t>Form Processing with focus and blur</a:t>
            </a:r>
          </a:p>
          <a:p>
            <a:r>
              <a:rPr lang="en-IN" dirty="0" smtClean="0"/>
              <a:t>More Form Processing with submit and reset</a:t>
            </a:r>
          </a:p>
          <a:p>
            <a:r>
              <a:rPr lang="en-IN" dirty="0" smtClean="0"/>
              <a:t>Event Bubbling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8424935" cy="61926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52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96943" cy="61206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18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404664"/>
            <a:ext cx="8315325" cy="62646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626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useev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28"/>
            <a:ext cx="8643998" cy="6215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08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568952" cy="62646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96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Form Processing with focus and blur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focus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blur</a:t>
            </a:r>
            <a:r>
              <a:rPr lang="en-IN" dirty="0" smtClean="0"/>
              <a:t> events can be useful when dealing with form elements that allow user input. 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focus event fires </a:t>
            </a:r>
            <a:r>
              <a:rPr lang="en-IN" dirty="0" smtClean="0"/>
              <a:t>when an element gains the focus (i.e., when the user clicks a form field or uses the </a:t>
            </a:r>
            <a:r>
              <a:rPr lang="en-IN" i="1" dirty="0" smtClean="0"/>
              <a:t>Tab key to move between form elements), and 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blur event fires</a:t>
            </a:r>
            <a:r>
              <a:rPr lang="en-IN" i="1" dirty="0" smtClean="0">
                <a:solidFill>
                  <a:srgbClr val="FF0000"/>
                </a:solidFill>
              </a:rPr>
              <a:t> </a:t>
            </a:r>
            <a:r>
              <a:rPr lang="en-IN" i="1" dirty="0" smtClean="0"/>
              <a:t>when an </a:t>
            </a:r>
            <a:r>
              <a:rPr lang="en-IN" dirty="0" smtClean="0"/>
              <a:t>element loses the focus, which occurs when another control gains the focus.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mproces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2"/>
            <a:ext cx="8715436" cy="650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786874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9" y="357166"/>
            <a:ext cx="9001155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290"/>
            <a:ext cx="8715436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57256"/>
          </a:xfrm>
        </p:spPr>
        <p:txBody>
          <a:bodyPr/>
          <a:lstStyle/>
          <a:p>
            <a:r>
              <a:rPr lang="en-IN" b="1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858280" cy="57150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We’ve seen that HTML5 pages can be controlled via scripting, and we’ve already used several events—load, submit and click—to trigger calls to JavaScript functions. </a:t>
            </a:r>
          </a:p>
          <a:p>
            <a:pPr algn="just"/>
            <a:r>
              <a:rPr lang="en-IN" dirty="0" smtClean="0"/>
              <a:t>This chapter takes a deeper look into JavaScript </a:t>
            </a:r>
            <a:r>
              <a:rPr lang="en-IN" dirty="0" smtClean="0">
                <a:solidFill>
                  <a:srgbClr val="FF0000"/>
                </a:solidFill>
              </a:rPr>
              <a:t>events</a:t>
            </a:r>
            <a:r>
              <a:rPr lang="en-IN" dirty="0" smtClean="0"/>
              <a:t>, which allow scripts </a:t>
            </a:r>
            <a:r>
              <a:rPr lang="en-IN" dirty="0" smtClean="0">
                <a:solidFill>
                  <a:srgbClr val="FF0000"/>
                </a:solidFill>
              </a:rPr>
              <a:t>to respond to user interactions</a:t>
            </a:r>
            <a:r>
              <a:rPr lang="en-IN" dirty="0" smtClean="0"/>
              <a:t> and modify the page accordingly. </a:t>
            </a:r>
          </a:p>
          <a:p>
            <a:pPr algn="just"/>
            <a:r>
              <a:rPr lang="en-IN" dirty="0" smtClean="0"/>
              <a:t>Events allow scripts to respond to a user who is moving the mouse, entering form data, pressing keys and much more. </a:t>
            </a:r>
          </a:p>
          <a:p>
            <a:pPr algn="just"/>
            <a:r>
              <a:rPr lang="en-IN" dirty="0" smtClean="0"/>
              <a:t>Events and event handling help make web applications more dynamic and interactive.</a:t>
            </a:r>
            <a:endParaRPr lang="en-I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00042"/>
            <a:ext cx="835824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Event Bubbling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IN" dirty="0" smtClean="0"/>
              <a:t>Event bubbling is the process by which events fired on child elements “</a:t>
            </a:r>
            <a:r>
              <a:rPr lang="en-IN" dirty="0" smtClean="0">
                <a:solidFill>
                  <a:srgbClr val="FF0000"/>
                </a:solidFill>
              </a:rPr>
              <a:t>bubble” up to their parent </a:t>
            </a:r>
            <a:r>
              <a:rPr lang="en-IN" dirty="0" smtClean="0"/>
              <a:t>elements.</a:t>
            </a:r>
          </a:p>
          <a:p>
            <a:pPr algn="just"/>
            <a:r>
              <a:rPr lang="en-IN" dirty="0" smtClean="0"/>
              <a:t> When an event is fired on an element, it’s first delivered to the element’s event handler (if any), then to the parent element’s event handler (if any). </a:t>
            </a:r>
          </a:p>
          <a:p>
            <a:pPr algn="just"/>
            <a:r>
              <a:rPr lang="en-IN" dirty="0" smtClean="0"/>
              <a:t>This might result in event handling that was not intended.</a:t>
            </a:r>
          </a:p>
          <a:p>
            <a:pPr algn="just"/>
            <a:r>
              <a:rPr lang="en-IN" dirty="0" smtClean="0"/>
              <a:t>If you intend to handle an event in a child element alone, you should cancel the bubbling of the event in the child element’s event-handling code by using the </a:t>
            </a:r>
            <a:r>
              <a:rPr lang="en-IN" dirty="0" err="1" smtClean="0">
                <a:solidFill>
                  <a:srgbClr val="FF0000"/>
                </a:solidFill>
              </a:rPr>
              <a:t>cancelBubble</a:t>
            </a:r>
            <a:r>
              <a:rPr lang="en-IN" dirty="0" smtClean="0">
                <a:solidFill>
                  <a:srgbClr val="FF0000"/>
                </a:solidFill>
              </a:rPr>
              <a:t> property </a:t>
            </a:r>
            <a:r>
              <a:rPr lang="en-IN" dirty="0" smtClean="0"/>
              <a:t>of the event object.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ubbling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214290"/>
            <a:ext cx="8786874" cy="642942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642918"/>
            <a:ext cx="8858280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in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42852"/>
            <a:ext cx="8643998" cy="6572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>
            <a:normAutofit/>
          </a:bodyPr>
          <a:lstStyle/>
          <a:p>
            <a:r>
              <a:rPr lang="en-IN" b="1" dirty="0" smtClean="0"/>
              <a:t>Reviewing the load Event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857232"/>
            <a:ext cx="8643998" cy="571504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 several earlier examples, we used the window object’s load event to begin executing scripts. </a:t>
            </a:r>
          </a:p>
          <a:p>
            <a:pPr algn="just"/>
            <a:r>
              <a:rPr lang="en-IN" dirty="0" smtClean="0"/>
              <a:t>This event fires when the window finishes loading successfully (i.e., all its children are loaded and all external files referenced by the page are loaded). </a:t>
            </a:r>
          </a:p>
          <a:p>
            <a:pPr algn="just"/>
            <a:r>
              <a:rPr lang="en-IN" dirty="0" smtClean="0"/>
              <a:t>Actually, </a:t>
            </a:r>
            <a:r>
              <a:rPr lang="en-IN" i="1" dirty="0" smtClean="0">
                <a:solidFill>
                  <a:srgbClr val="FF0000"/>
                </a:solidFill>
              </a:rPr>
              <a:t>every DOM </a:t>
            </a:r>
            <a:r>
              <a:rPr lang="en-IN" dirty="0" smtClean="0"/>
              <a:t>element has a load event, but it’s most commonly used on the </a:t>
            </a:r>
            <a:r>
              <a:rPr lang="en-IN" i="1" dirty="0" smtClean="0"/>
              <a:t>window object.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14"/>
            <a:ext cx="878687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64399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Registering an Event Handler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00570"/>
            <a:ext cx="792961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857233"/>
            <a:ext cx="850112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 smtClean="0"/>
              <a:t>An </a:t>
            </a:r>
            <a:r>
              <a:rPr lang="en-IN" sz="2200" b="1" dirty="0" smtClean="0"/>
              <a:t>event handler is a function that responds to an event. </a:t>
            </a:r>
          </a:p>
          <a:p>
            <a:pPr algn="just"/>
            <a:r>
              <a:rPr lang="en-IN" sz="2200" b="1" dirty="0" smtClean="0"/>
              <a:t>Assigning an event handler to an </a:t>
            </a:r>
            <a:r>
              <a:rPr lang="en-IN" sz="2200" dirty="0" smtClean="0"/>
              <a:t>event for a DOM node is called </a:t>
            </a:r>
            <a:r>
              <a:rPr lang="en-IN" sz="2200" b="1" dirty="0" smtClean="0"/>
              <a:t>registering an event handler. </a:t>
            </a:r>
          </a:p>
          <a:p>
            <a:pPr algn="just"/>
            <a:r>
              <a:rPr lang="en-IN" sz="2200" b="1" dirty="0" smtClean="0"/>
              <a:t>The script registers </a:t>
            </a:r>
            <a:r>
              <a:rPr lang="en-IN" sz="2200" dirty="0" smtClean="0"/>
              <a:t>the window’s load event handler at line 18. </a:t>
            </a:r>
          </a:p>
          <a:p>
            <a:pPr algn="just"/>
            <a:r>
              <a:rPr lang="en-IN" sz="2200" dirty="0" smtClean="0"/>
              <a:t>Method </a:t>
            </a:r>
            <a:r>
              <a:rPr lang="en-IN" sz="2200" dirty="0" err="1" smtClean="0"/>
              <a:t>addEventListener</a:t>
            </a:r>
            <a:r>
              <a:rPr lang="en-IN" sz="2200" dirty="0" smtClean="0"/>
              <a:t> is available for every DOM node. </a:t>
            </a:r>
          </a:p>
          <a:p>
            <a:pPr algn="just"/>
            <a:r>
              <a:rPr lang="en-IN" sz="2200" dirty="0" smtClean="0"/>
              <a:t>The method takes three arguments:</a:t>
            </a:r>
          </a:p>
          <a:p>
            <a:pPr lvl="1" algn="just"/>
            <a:r>
              <a:rPr lang="en-IN" sz="2200" dirty="0" smtClean="0"/>
              <a:t>• The first is the name of the event for which we’re registering a handler.</a:t>
            </a:r>
          </a:p>
          <a:p>
            <a:pPr lvl="1" algn="just"/>
            <a:r>
              <a:rPr lang="en-IN" sz="2200" dirty="0" smtClean="0"/>
              <a:t>• The second is the function that will be called to handle the event.</a:t>
            </a:r>
          </a:p>
          <a:p>
            <a:pPr lvl="1" algn="just"/>
            <a:r>
              <a:rPr lang="en-IN" sz="2200" dirty="0" smtClean="0"/>
              <a:t>• The last argument is typically false—the true value is beyond this book’s scope.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Registering Multiple Event Handlers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Method </a:t>
            </a:r>
            <a:r>
              <a:rPr lang="en-US" dirty="0" err="1" smtClean="0"/>
              <a:t>addEventListener</a:t>
            </a:r>
            <a:r>
              <a:rPr lang="en-US" dirty="0" smtClean="0"/>
              <a:t> can be called multiple times on a DOM node to register more </a:t>
            </a:r>
            <a:r>
              <a:rPr lang="en-US" dirty="0"/>
              <a:t>than one event-handling method for an event.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if you wanted to perform a visual effect when the mouse is over a button and perform a task when that button is pressed, you could register </a:t>
            </a:r>
            <a:r>
              <a:rPr lang="en-US" dirty="0" err="1"/>
              <a:t>mouseover</a:t>
            </a:r>
            <a:r>
              <a:rPr lang="en-US" dirty="0"/>
              <a:t> and click event handlers.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Removing Event Listeners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It’s </a:t>
            </a:r>
            <a:r>
              <a:rPr lang="en-US" dirty="0"/>
              <a:t>also possible to remove an event listener by calling </a:t>
            </a:r>
            <a:r>
              <a:rPr lang="en-US" dirty="0" err="1"/>
              <a:t>removeEventListener</a:t>
            </a:r>
            <a:r>
              <a:rPr lang="en-US" dirty="0"/>
              <a:t> with the same arguments that you passed to </a:t>
            </a:r>
            <a:r>
              <a:rPr lang="en-US" dirty="0" err="1"/>
              <a:t>addEventListener</a:t>
            </a:r>
            <a:r>
              <a:rPr lang="en-US" dirty="0"/>
              <a:t> to register the event handler.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About Older Event-Registration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inline model places calls to JavaScript functions directly in HTML code.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following code indicates that JavaScript function start should be called when the body element loads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&lt;body </a:t>
            </a:r>
            <a:r>
              <a:rPr lang="en-US" dirty="0" err="1" smtClean="0">
                <a:solidFill>
                  <a:srgbClr val="FF0000"/>
                </a:solidFill>
              </a:rPr>
              <a:t>onload</a:t>
            </a:r>
            <a:r>
              <a:rPr lang="en-US" dirty="0" smtClean="0">
                <a:solidFill>
                  <a:srgbClr val="FF0000"/>
                </a:solidFill>
              </a:rPr>
              <a:t>=“start()”&gt;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The </a:t>
            </a:r>
            <a:r>
              <a:rPr lang="en-US" dirty="0" err="1"/>
              <a:t>onload</a:t>
            </a:r>
            <a:r>
              <a:rPr lang="en-US" dirty="0"/>
              <a:t> </a:t>
            </a:r>
            <a:r>
              <a:rPr lang="en-US" dirty="0" smtClean="0"/>
              <a:t>attribute corresponds to the </a:t>
            </a:r>
            <a:r>
              <a:rPr lang="en-US" dirty="0"/>
              <a:t>body element’s load event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By current web development </a:t>
            </a:r>
            <a:r>
              <a:rPr lang="en-US" dirty="0"/>
              <a:t>standards, it’s generally considered poor practice to intermix HTML and JavaScript code in this manner. </a:t>
            </a:r>
          </a:p>
        </p:txBody>
      </p:sp>
    </p:spTree>
    <p:extLst>
      <p:ext uri="{BB962C8B-B14F-4D97-AF65-F5344CB8AC3E}">
        <p14:creationId xmlns="" xmlns:p14="http://schemas.microsoft.com/office/powerpoint/2010/main" val="38682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858</Words>
  <Application>Microsoft Office PowerPoint</Application>
  <PresentationFormat>On-screen Show (4:3)</PresentationFormat>
  <Paragraphs>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Outline</vt:lpstr>
      <vt:lpstr>Introduction</vt:lpstr>
      <vt:lpstr>Reviewing the load Event</vt:lpstr>
      <vt:lpstr>Slide 5</vt:lpstr>
      <vt:lpstr>Slide 6</vt:lpstr>
      <vt:lpstr>Registering an Event Handler</vt:lpstr>
      <vt:lpstr>Slide 8</vt:lpstr>
      <vt:lpstr>A Note About Older Event-Registration Models </vt:lpstr>
      <vt:lpstr>Slide 10</vt:lpstr>
      <vt:lpstr>Event mousemove and the event object</vt:lpstr>
      <vt:lpstr>Slide 12</vt:lpstr>
      <vt:lpstr>Slide 13</vt:lpstr>
      <vt:lpstr>Slide 14</vt:lpstr>
      <vt:lpstr>Slide 15</vt:lpstr>
      <vt:lpstr>Event object properties</vt:lpstr>
      <vt:lpstr>Rollovers with mouseover and mouseout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Form Processing with focus and blur</vt:lpstr>
      <vt:lpstr>Slide 26</vt:lpstr>
      <vt:lpstr>Slide 27</vt:lpstr>
      <vt:lpstr>Slide 28</vt:lpstr>
      <vt:lpstr>Slide 29</vt:lpstr>
      <vt:lpstr>Slide 30</vt:lpstr>
      <vt:lpstr>Event Bubbling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Tags</dc:title>
  <dc:creator>nvr</dc:creator>
  <cp:lastModifiedBy>rvr</cp:lastModifiedBy>
  <cp:revision>89</cp:revision>
  <dcterms:created xsi:type="dcterms:W3CDTF">2020-08-04T10:22:17Z</dcterms:created>
  <dcterms:modified xsi:type="dcterms:W3CDTF">2023-02-02T06:27:08Z</dcterms:modified>
</cp:coreProperties>
</file>