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6" r:id="rId5"/>
    <p:sldId id="272" r:id="rId6"/>
    <p:sldId id="260" r:id="rId7"/>
    <p:sldId id="273" r:id="rId8"/>
    <p:sldId id="275" r:id="rId9"/>
    <p:sldId id="274" r:id="rId10"/>
    <p:sldId id="263" r:id="rId11"/>
    <p:sldId id="264" r:id="rId12"/>
    <p:sldId id="265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4" autoAdjust="0"/>
    <p:restoredTop sz="85419" autoAdjust="0"/>
  </p:normalViewPr>
  <p:slideViewPr>
    <p:cSldViewPr snapToGrid="0">
      <p:cViewPr varScale="1">
        <p:scale>
          <a:sx n="111" d="100"/>
          <a:sy n="111" d="100"/>
        </p:scale>
        <p:origin x="480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32B79-8CC9-4F4E-AACA-1ADF5DFDAF75}" type="datetimeFigureOut">
              <a:rPr lang="it-IT" smtClean="0"/>
              <a:t>06/11/15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78548F-0676-4A9A-A2BF-08A89091B81E}" type="slidenum">
              <a:rPr lang="it-IT" smtClean="0"/>
              <a:t>‹n.›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03058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Come</a:t>
            </a:r>
            <a:r>
              <a:rPr lang="it-IT" baseline="0" dirty="0" smtClean="0"/>
              <a:t> possiamo vedere lungo tutto il percorso sono distribuite delle antenne ad RFID ( identificazione di radio frequenza) che ci serviranno per trasmettere i tempi rilevati alla partenza, negli intermedi e all’arrivo e successivamente inviarli ad un pc collegato all’ultima antenna con un software da noi sviluppato che calcolerà, memorizzerà i tempi e li invierà in un cloud da cui app sempre da noi sviluppate potranno visualizzare tempi, classifiche e molto altro ancora.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8548F-0676-4A9A-A2BF-08A89091B81E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46199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937288" y="991892"/>
            <a:ext cx="10254712" cy="984640"/>
          </a:xfrm>
        </p:spPr>
        <p:txBody>
          <a:bodyPr>
            <a:noAutofit/>
          </a:bodyPr>
          <a:lstStyle/>
          <a:p>
            <a:pPr algn="ctr"/>
            <a:r>
              <a:rPr lang="it-IT" dirty="0" err="1" smtClean="0"/>
              <a:t>Speed</a:t>
            </a:r>
            <a:r>
              <a:rPr lang="it-IT" dirty="0" smtClean="0"/>
              <a:t> Down Time &amp; </a:t>
            </a:r>
            <a:r>
              <a:rPr lang="it-IT" dirty="0" err="1" smtClean="0"/>
              <a:t>Lapse</a:t>
            </a:r>
            <a:r>
              <a:rPr lang="it-IT" dirty="0" smtClean="0"/>
              <a:t> </a:t>
            </a:r>
            <a:endParaRPr lang="it-IT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320" y="2357438"/>
            <a:ext cx="6253480" cy="351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005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>
          <a:xfrm>
            <a:off x="1491006" y="180975"/>
            <a:ext cx="3549121" cy="2019300"/>
          </a:xfrm>
        </p:spPr>
        <p:txBody>
          <a:bodyPr>
            <a:normAutofit/>
          </a:bodyPr>
          <a:lstStyle/>
          <a:p>
            <a:r>
              <a:rPr lang="it-IT" sz="4400" dirty="0" smtClean="0"/>
              <a:t>Chip RFID</a:t>
            </a:r>
            <a:r>
              <a:rPr lang="it-IT" sz="4400" dirty="0" smtClean="0"/>
              <a:t/>
            </a:r>
            <a:br>
              <a:rPr lang="it-IT" sz="4400" dirty="0" smtClean="0"/>
            </a:br>
            <a:endParaRPr lang="it-IT" sz="4400" dirty="0"/>
          </a:p>
        </p:txBody>
      </p:sp>
      <p:sp>
        <p:nvSpPr>
          <p:cNvPr id="9" name="Segnaposto contenuto 8"/>
          <p:cNvSpPr>
            <a:spLocks noGrp="1"/>
          </p:cNvSpPr>
          <p:nvPr>
            <p:ph idx="1"/>
          </p:nvPr>
        </p:nvSpPr>
        <p:spPr>
          <a:xfrm>
            <a:off x="5585883" y="371473"/>
            <a:ext cx="6240990" cy="5105401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il </a:t>
            </a:r>
            <a:r>
              <a:rPr lang="it-IT" dirty="0"/>
              <a:t>massimo di durata e affidabilità senza costi di manutenzione e </a:t>
            </a:r>
            <a:r>
              <a:rPr lang="it-IT" dirty="0" smtClean="0"/>
              <a:t>gestione, ad un prezzo conveniente</a:t>
            </a:r>
            <a:endParaRPr lang="it-IT" dirty="0"/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006" y="2371724"/>
            <a:ext cx="3535731" cy="31051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2207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0" y="685799"/>
            <a:ext cx="9210698" cy="1371600"/>
          </a:xfrm>
        </p:spPr>
        <p:txBody>
          <a:bodyPr>
            <a:normAutofit/>
          </a:bodyPr>
          <a:lstStyle/>
          <a:p>
            <a:r>
              <a:rPr lang="it-IT" sz="4400" dirty="0" smtClean="0"/>
              <a:t>Antenna </a:t>
            </a:r>
            <a:r>
              <a:rPr lang="it-IT" sz="4400" smtClean="0"/>
              <a:t>di rilevamento RFID e lettore</a:t>
            </a:r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136" y="2057399"/>
            <a:ext cx="3505468" cy="37147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238750" y="2600325"/>
            <a:ext cx="6553200" cy="1828800"/>
          </a:xfrm>
        </p:spPr>
        <p:txBody>
          <a:bodyPr>
            <a:normAutofit/>
          </a:bodyPr>
          <a:lstStyle/>
          <a:p>
            <a:pPr algn="l"/>
            <a:r>
              <a:rPr lang="it-IT" sz="2000" dirty="0"/>
              <a:t>Semplice montaggio e ridotto impatto, adatta come rilevazione </a:t>
            </a:r>
            <a:r>
              <a:rPr lang="it-IT" sz="2000" dirty="0" smtClean="0"/>
              <a:t>principale, intermedio e </a:t>
            </a:r>
            <a:r>
              <a:rPr lang="it-IT" sz="2000" dirty="0"/>
              <a:t>punto di controllo</a:t>
            </a:r>
          </a:p>
        </p:txBody>
      </p:sp>
    </p:spTree>
    <p:extLst>
      <p:ext uri="{BB962C8B-B14F-4D97-AF65-F5344CB8AC3E}">
        <p14:creationId xmlns:p14="http://schemas.microsoft.com/office/powerpoint/2010/main" val="22860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64512" y="1347403"/>
            <a:ext cx="4750725" cy="1371600"/>
          </a:xfrm>
        </p:spPr>
        <p:txBody>
          <a:bodyPr>
            <a:noAutofit/>
          </a:bodyPr>
          <a:lstStyle/>
          <a:p>
            <a:r>
              <a:rPr lang="it-IT" sz="4400" dirty="0" smtClean="0"/>
              <a:t/>
            </a:r>
            <a:br>
              <a:rPr lang="it-IT" sz="4400" dirty="0" smtClean="0"/>
            </a:br>
            <a:endParaRPr lang="it-IT" sz="4400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 flipH="1" flipV="1">
            <a:off x="12580248" y="7772400"/>
            <a:ext cx="602351" cy="863600"/>
          </a:xfrm>
        </p:spPr>
        <p:txBody>
          <a:bodyPr/>
          <a:lstStyle/>
          <a:p>
            <a:pPr marL="0" indent="0">
              <a:buNone/>
            </a:pPr>
            <a:endParaRPr lang="it-IT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672131" y="597913"/>
            <a:ext cx="4847737" cy="815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it-IT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Time&amp;Lapse</a:t>
            </a:r>
            <a:r>
              <a:rPr kumimoji="0" lang="es-ES" altLang="it-IT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Manager</a:t>
            </a:r>
            <a:r>
              <a:rPr kumimoji="0" lang="es-ES" altLang="it-IT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:</a:t>
            </a:r>
            <a:endParaRPr kumimoji="0" lang="it-IT" altLang="it-IT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it-IT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s-ES" altLang="it-I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073104" y="1445679"/>
            <a:ext cx="804579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Adatto ad ogni tipo di piattaforma, </a:t>
            </a:r>
            <a:r>
              <a:rPr kumimoji="0" lang="es-ES" altLang="it-IT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Time&amp;Lapse</a:t>
            </a:r>
            <a:r>
              <a:rPr kumimoji="0" lang="es-ES" altLang="it-IT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Manager</a:t>
            </a:r>
            <a:endParaRPr kumimoji="0" lang="es-ES" altLang="it-IT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è intuitivo, semplice da usare ed estremamente versatile e disegnato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appositamente per il cronometraggio </a:t>
            </a:r>
            <a:endParaRPr kumimoji="0" lang="es-ES" altLang="it-I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uppo 2"/>
          <p:cNvGrpSpPr/>
          <p:nvPr/>
        </p:nvGrpSpPr>
        <p:grpSpPr>
          <a:xfrm>
            <a:off x="3439874" y="2901304"/>
            <a:ext cx="5931850" cy="3514246"/>
            <a:chOff x="3301742" y="2033203"/>
            <a:chExt cx="5931850" cy="3514246"/>
          </a:xfrm>
        </p:grpSpPr>
        <p:pic>
          <p:nvPicPr>
            <p:cNvPr id="7" name="Immagin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1742" y="2033203"/>
              <a:ext cx="5931850" cy="3514246"/>
            </a:xfrm>
            <a:prstGeom prst="rect">
              <a:avLst/>
            </a:prstGeom>
          </p:spPr>
        </p:pic>
        <p:pic>
          <p:nvPicPr>
            <p:cNvPr id="10" name="Immagin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59350" y="2719003"/>
              <a:ext cx="1416633" cy="17026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565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82759" y="371233"/>
            <a:ext cx="10018713" cy="1086172"/>
          </a:xfrm>
        </p:spPr>
        <p:txBody>
          <a:bodyPr/>
          <a:lstStyle/>
          <a:p>
            <a:r>
              <a:rPr lang="it-IT" dirty="0" smtClean="0"/>
              <a:t>Social network</a:t>
            </a:r>
            <a:endParaRPr lang="it-IT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80828" y="1642071"/>
            <a:ext cx="10027404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it-IT" altLang="it-IT" sz="2400" dirty="0">
                <a:latin typeface="Helvetica"/>
                <a:ea typeface="Times New Roman" pitchFamily="18" charset="0"/>
                <a:cs typeface="Times New Roman" pitchFamily="18" charset="0"/>
              </a:rPr>
              <a:t>U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na 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chat all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’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interno del sito del servizio 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consente di far 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interagire l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’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utenza generando la creazione di una community </a:t>
            </a:r>
            <a:endParaRPr lang="it-IT" altLang="it-IT" sz="2400" dirty="0">
              <a:latin typeface="Helvetica"/>
              <a:ea typeface="Times New Roman" pitchFamily="18" charset="0"/>
              <a:cs typeface="Times New Roman" pitchFamily="18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it-IT" altLang="it-IT" sz="2400" dirty="0">
                <a:latin typeface="Helvetica"/>
                <a:ea typeface="Times New Roman" pitchFamily="18" charset="0"/>
                <a:cs typeface="Times New Roman" pitchFamily="18" charset="0"/>
              </a:rPr>
              <a:t>U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na 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lato ancora pi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ù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 social che permetter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à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 di condividere i dati e le 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informazioni su </a:t>
            </a:r>
            <a:r>
              <a:rPr lang="it-IT" altLang="it-IT" sz="2400" dirty="0">
                <a:latin typeface="Helvetica"/>
                <a:ea typeface="Times New Roman" pitchFamily="18" charset="0"/>
                <a:cs typeface="Times New Roman" pitchFamily="18" charset="0"/>
              </a:rPr>
              <a:t>S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ocial </a:t>
            </a:r>
            <a:r>
              <a:rPr lang="it-IT" altLang="it-IT" sz="2400" dirty="0">
                <a:latin typeface="Helvetica"/>
                <a:ea typeface="Times New Roman" pitchFamily="18" charset="0"/>
                <a:cs typeface="Times New Roman" pitchFamily="18" charset="0"/>
              </a:rPr>
              <a:t>N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etwork di 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spicco quali: 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Facebook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Twitter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is-IS" altLang="it-IT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…</a:t>
            </a:r>
            <a:endParaRPr kumimoji="0" lang="it-IT" altLang="it-IT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it-IT" altLang="it-I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9334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it-IT" altLang="it-I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2" name="Picture 6" descr="C:\Users\emanuele.birarda\Desktop\th0ME2FX8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833" y="3901995"/>
            <a:ext cx="5262567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03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967" y="1017466"/>
            <a:ext cx="7492999" cy="35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1408111" y="300942"/>
            <a:ext cx="10018713" cy="590309"/>
          </a:xfrm>
        </p:spPr>
        <p:txBody>
          <a:bodyPr>
            <a:normAutofit fontScale="90000"/>
          </a:bodyPr>
          <a:lstStyle/>
          <a:p>
            <a:r>
              <a:rPr lang="it-IT" dirty="0"/>
              <a:t>Social network</a:t>
            </a:r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2616200" y="4696507"/>
            <a:ext cx="858455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smtClean="0"/>
              <a:t>Il network potrebbe diventare </a:t>
            </a:r>
            <a:r>
              <a:rPr lang="it-IT" sz="2400" dirty="0"/>
              <a:t>un punto di riferimento per tutti gli appassionati del genere facendo incontrare persone e creando una community che ingrandendosi andrebbe a generare interesse a persone che sono nuove a questo tipo di sport.</a:t>
            </a:r>
          </a:p>
        </p:txBody>
      </p:sp>
    </p:spTree>
    <p:extLst>
      <p:ext uri="{BB962C8B-B14F-4D97-AF65-F5344CB8AC3E}">
        <p14:creationId xmlns:p14="http://schemas.microsoft.com/office/powerpoint/2010/main" val="425721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3"/>
          <p:cNvSpPr>
            <a:spLocks noGrp="1"/>
          </p:cNvSpPr>
          <p:nvPr>
            <p:ph idx="1"/>
          </p:nvPr>
        </p:nvSpPr>
        <p:spPr>
          <a:xfrm>
            <a:off x="1484311" y="1436915"/>
            <a:ext cx="10018713" cy="47772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/>
              <a:t>Grazie al sistema </a:t>
            </a:r>
            <a:r>
              <a:rPr lang="es-ES" sz="2800" dirty="0" smtClean="0"/>
              <a:t>di </a:t>
            </a:r>
            <a:r>
              <a:rPr lang="es-ES" sz="2800" dirty="0" err="1"/>
              <a:t>cronometraggio</a:t>
            </a:r>
            <a:r>
              <a:rPr lang="es-ES" sz="2800" dirty="0"/>
              <a:t> </a:t>
            </a:r>
            <a:r>
              <a:rPr lang="es-ES" sz="2800" b="1" dirty="0" smtClean="0"/>
              <a:t>Time &amp; </a:t>
            </a:r>
            <a:r>
              <a:rPr lang="es-ES" sz="2800" b="1" dirty="0" err="1" smtClean="0"/>
              <a:t>Lapse</a:t>
            </a:r>
            <a:r>
              <a:rPr lang="es-ES" sz="2800" b="1" dirty="0" smtClean="0"/>
              <a:t> </a:t>
            </a:r>
            <a:r>
              <a:rPr lang="es-ES" sz="2800" dirty="0" smtClean="0"/>
              <a:t>viene data la </a:t>
            </a:r>
            <a:r>
              <a:rPr lang="es-ES" sz="2800" dirty="0" err="1" smtClean="0"/>
              <a:t>possibilità</a:t>
            </a:r>
            <a:r>
              <a:rPr lang="es-ES" sz="2800" dirty="0" smtClean="0"/>
              <a:t> di </a:t>
            </a:r>
            <a:r>
              <a:rPr lang="es-ES" sz="2800" dirty="0" err="1" smtClean="0"/>
              <a:t>seguire</a:t>
            </a:r>
            <a:r>
              <a:rPr lang="es-ES" sz="2800" dirty="0" smtClean="0"/>
              <a:t> </a:t>
            </a:r>
            <a:r>
              <a:rPr lang="es-ES" sz="2800" dirty="0" err="1" smtClean="0"/>
              <a:t>tutti</a:t>
            </a:r>
            <a:r>
              <a:rPr lang="es-ES" sz="2800" dirty="0" smtClean="0"/>
              <a:t> </a:t>
            </a:r>
            <a:r>
              <a:rPr lang="es-ES" sz="2800" dirty="0"/>
              <a:t>i </a:t>
            </a:r>
            <a:r>
              <a:rPr lang="es-ES" sz="2800" dirty="0" smtClean="0"/>
              <a:t>risultati </a:t>
            </a:r>
            <a:r>
              <a:rPr lang="es-ES" sz="2800" dirty="0"/>
              <a:t>di tutte le </a:t>
            </a:r>
            <a:r>
              <a:rPr lang="es-ES" sz="2800" dirty="0" err="1" smtClean="0"/>
              <a:t>gare</a:t>
            </a:r>
            <a:r>
              <a:rPr lang="es-ES" sz="2800" dirty="0" smtClean="0"/>
              <a:t> in tempo </a:t>
            </a:r>
            <a:r>
              <a:rPr lang="es-ES" sz="2800" dirty="0" err="1" smtClean="0"/>
              <a:t>reale</a:t>
            </a:r>
            <a:endParaRPr lang="it-IT" sz="2800" dirty="0"/>
          </a:p>
          <a:p>
            <a:pPr marL="0" indent="0">
              <a:buNone/>
            </a:pPr>
            <a:r>
              <a:rPr lang="es-ES" sz="2800" b="1" dirty="0"/>
              <a:t>Time &amp; </a:t>
            </a:r>
            <a:r>
              <a:rPr lang="es-ES" sz="2800" b="1" dirty="0" err="1"/>
              <a:t>Lapse</a:t>
            </a:r>
            <a:r>
              <a:rPr lang="es-ES" sz="2800" b="1" dirty="0"/>
              <a:t> </a:t>
            </a:r>
            <a:r>
              <a:rPr lang="es-ES" sz="2800" dirty="0" err="1" smtClean="0"/>
              <a:t>possiede</a:t>
            </a:r>
            <a:r>
              <a:rPr lang="es-ES" sz="2800" dirty="0" smtClean="0"/>
              <a:t> </a:t>
            </a:r>
            <a:r>
              <a:rPr lang="es-ES" sz="2800" dirty="0"/>
              <a:t>un sistema innovativo di cronometraggio di ultima </a:t>
            </a:r>
            <a:r>
              <a:rPr lang="es-ES" sz="2800" dirty="0" err="1"/>
              <a:t>generazione</a:t>
            </a:r>
            <a:r>
              <a:rPr lang="es-ES" sz="2800" dirty="0"/>
              <a:t> </a:t>
            </a:r>
            <a:r>
              <a:rPr lang="es-ES" sz="2800" dirty="0" smtClean="0"/>
              <a:t>mediante sistema </a:t>
            </a:r>
            <a:r>
              <a:rPr lang="es-ES" sz="2800" b="1" dirty="0" smtClean="0"/>
              <a:t>RFID </a:t>
            </a:r>
            <a:r>
              <a:rPr lang="es-ES" sz="2800" dirty="0" err="1"/>
              <a:t>molto</a:t>
            </a:r>
            <a:r>
              <a:rPr lang="es-ES" sz="2800" dirty="0"/>
              <a:t> </a:t>
            </a:r>
            <a:r>
              <a:rPr lang="es-ES" sz="2800" dirty="0" err="1"/>
              <a:t>affidabile</a:t>
            </a:r>
            <a:r>
              <a:rPr lang="es-ES" sz="2800" dirty="0"/>
              <a:t> e preciso</a:t>
            </a:r>
            <a:endParaRPr lang="it-IT" sz="2800" dirty="0"/>
          </a:p>
        </p:txBody>
      </p:sp>
      <p:sp>
        <p:nvSpPr>
          <p:cNvPr id="6" name="Titolo 1"/>
          <p:cNvSpPr txBox="1">
            <a:spLocks/>
          </p:cNvSpPr>
          <p:nvPr/>
        </p:nvSpPr>
        <p:spPr>
          <a:xfrm>
            <a:off x="1484310" y="718473"/>
            <a:ext cx="10018714" cy="108617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 smtClean="0"/>
              <a:t>Concludendo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894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1" y="309967"/>
            <a:ext cx="10018713" cy="998479"/>
          </a:xfrm>
        </p:spPr>
        <p:txBody>
          <a:bodyPr>
            <a:normAutofit/>
          </a:bodyPr>
          <a:lstStyle/>
          <a:p>
            <a:r>
              <a:rPr lang="it-IT" sz="4400" dirty="0" smtClean="0"/>
              <a:t>Introduzione</a:t>
            </a:r>
            <a:endParaRPr lang="it-IT" sz="4400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1592799" y="1193370"/>
            <a:ext cx="10018713" cy="5129308"/>
          </a:xfrm>
        </p:spPr>
        <p:txBody>
          <a:bodyPr>
            <a:normAutofit fontScale="77500" lnSpcReduction="20000"/>
          </a:bodyPr>
          <a:lstStyle/>
          <a:p>
            <a:r>
              <a:rPr lang="it-IT" sz="4000" dirty="0" smtClean="0"/>
              <a:t>Realizzazione </a:t>
            </a:r>
            <a:r>
              <a:rPr lang="it-IT" sz="4000" dirty="0"/>
              <a:t>di un sistema di cronometraggio adatto a gare su carretto da discesa </a:t>
            </a:r>
            <a:r>
              <a:rPr lang="it-IT" sz="4000" dirty="0" smtClean="0"/>
              <a:t>(ma non solo</a:t>
            </a:r>
            <a:r>
              <a:rPr lang="it-IT" sz="4000" dirty="0" smtClean="0"/>
              <a:t>) </a:t>
            </a:r>
            <a:endParaRPr lang="it-IT" sz="4000" dirty="0"/>
          </a:p>
          <a:p>
            <a:pPr marL="0" indent="0">
              <a:buNone/>
            </a:pPr>
            <a:endParaRPr lang="it-IT" sz="4000" dirty="0"/>
          </a:p>
          <a:p>
            <a:r>
              <a:rPr lang="it-IT" sz="4000" dirty="0"/>
              <a:t>Il sistema di cronometraggio : </a:t>
            </a:r>
            <a:endParaRPr lang="it-IT" sz="3600" dirty="0" smtClean="0"/>
          </a:p>
          <a:p>
            <a:pPr marL="1200150" lvl="1" indent="-742950">
              <a:buFont typeface="+mj-lt"/>
              <a:buAutoNum type="arabicPeriod"/>
            </a:pPr>
            <a:r>
              <a:rPr lang="it-IT" sz="3600" dirty="0" smtClean="0"/>
              <a:t>Si attiva al momento della partenza</a:t>
            </a:r>
          </a:p>
          <a:p>
            <a:pPr marL="1200150" lvl="1" indent="-742950">
              <a:buFont typeface="+mj-lt"/>
              <a:buAutoNum type="arabicPeriod"/>
            </a:pPr>
            <a:r>
              <a:rPr lang="it-IT" sz="3600" dirty="0" smtClean="0"/>
              <a:t>Rileva i passaggi intermedi</a:t>
            </a:r>
          </a:p>
          <a:p>
            <a:pPr marL="1200150" lvl="1" indent="-742950">
              <a:buFont typeface="+mj-lt"/>
              <a:buAutoNum type="arabicPeriod"/>
            </a:pPr>
            <a:r>
              <a:rPr lang="it-IT" sz="3600" dirty="0" smtClean="0"/>
              <a:t>Calcola il tempo di arrivo sul traguardo</a:t>
            </a:r>
          </a:p>
          <a:p>
            <a:pPr marL="0" indent="0">
              <a:buNone/>
            </a:pPr>
            <a:endParaRPr lang="it-IT" sz="4000" dirty="0" smtClean="0"/>
          </a:p>
          <a:p>
            <a:r>
              <a:rPr lang="it-IT" sz="4000" dirty="0" smtClean="0"/>
              <a:t>Il </a:t>
            </a:r>
            <a:r>
              <a:rPr lang="it-IT" sz="4000" dirty="0"/>
              <a:t>tutto attraverso l’uso di una tecnologia simile a quella di un </a:t>
            </a:r>
            <a:r>
              <a:rPr lang="it-IT" sz="4000" dirty="0" smtClean="0"/>
              <a:t>telepass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396305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09" y="200609"/>
            <a:ext cx="10018713" cy="1752599"/>
          </a:xfrm>
        </p:spPr>
        <p:txBody>
          <a:bodyPr/>
          <a:lstStyle/>
          <a:p>
            <a:r>
              <a:rPr lang="it-IT" dirty="0" smtClean="0"/>
              <a:t>Possibili Impieghi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84308" y="1007708"/>
            <a:ext cx="10018713" cy="547706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it-IT" sz="2800" b="1" dirty="0" smtClean="0"/>
              <a:t>Il progetto</a:t>
            </a:r>
            <a:r>
              <a:rPr lang="it-IT" sz="2800" dirty="0" smtClean="0"/>
              <a:t> </a:t>
            </a:r>
            <a:r>
              <a:rPr lang="it-IT" sz="2800" dirty="0" smtClean="0"/>
              <a:t>può essere sviluppato </a:t>
            </a:r>
            <a:r>
              <a:rPr lang="it-IT" sz="2800" dirty="0"/>
              <a:t>per gestire </a:t>
            </a:r>
            <a:r>
              <a:rPr lang="it-IT" sz="2800" dirty="0" smtClean="0"/>
              <a:t>competizioni :</a:t>
            </a:r>
            <a:endParaRPr lang="it-IT" sz="2800" dirty="0"/>
          </a:p>
          <a:p>
            <a:pPr marL="0" indent="0" fontAlgn="base">
              <a:buNone/>
            </a:pPr>
            <a:r>
              <a:rPr lang="it-IT" sz="2800" dirty="0" smtClean="0"/>
              <a:t>- A </a:t>
            </a:r>
            <a:r>
              <a:rPr lang="it-IT" sz="2800" dirty="0"/>
              <a:t>Circuito</a:t>
            </a:r>
          </a:p>
          <a:p>
            <a:pPr marL="0" indent="0" fontAlgn="base">
              <a:buNone/>
            </a:pPr>
            <a:r>
              <a:rPr lang="it-IT" sz="2800" dirty="0" smtClean="0"/>
              <a:t>- In </a:t>
            </a:r>
            <a:r>
              <a:rPr lang="it-IT" sz="2800" dirty="0"/>
              <a:t>Linea</a:t>
            </a:r>
          </a:p>
          <a:p>
            <a:pPr marL="0" indent="0" fontAlgn="base">
              <a:buNone/>
            </a:pPr>
            <a:r>
              <a:rPr lang="it-IT" sz="2800" dirty="0" smtClean="0"/>
              <a:t>- A </a:t>
            </a:r>
            <a:r>
              <a:rPr lang="it-IT" sz="2800" dirty="0"/>
              <a:t>Cronometro</a:t>
            </a:r>
          </a:p>
          <a:p>
            <a:pPr marL="0" indent="0" fontAlgn="base">
              <a:buNone/>
            </a:pPr>
            <a:r>
              <a:rPr lang="it-IT" sz="2800" dirty="0" smtClean="0"/>
              <a:t>- A </a:t>
            </a:r>
            <a:r>
              <a:rPr lang="it-IT" sz="2800" dirty="0"/>
              <a:t>Staffetta</a:t>
            </a:r>
          </a:p>
          <a:p>
            <a:pPr marL="0" indent="0" fontAlgn="base">
              <a:buNone/>
            </a:pPr>
            <a:r>
              <a:rPr lang="it-IT" sz="2800" dirty="0" smtClean="0"/>
              <a:t>- A </a:t>
            </a:r>
            <a:r>
              <a:rPr lang="it-IT" sz="2800" dirty="0"/>
              <a:t>Tappe</a:t>
            </a:r>
          </a:p>
          <a:p>
            <a:pPr marL="0" indent="0" fontAlgn="base">
              <a:buNone/>
            </a:pPr>
            <a:r>
              <a:rPr lang="it-IT" sz="2800" dirty="0" smtClean="0"/>
              <a:t>- Multi sport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882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2235200" y="660400"/>
            <a:ext cx="8331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4400" dirty="0" smtClean="0"/>
              <a:t>Multipiattaforma</a:t>
            </a:r>
            <a:endParaRPr lang="it-IT" sz="4400" dirty="0" smtClean="0"/>
          </a:p>
          <a:p>
            <a:r>
              <a:rPr lang="it-IT" sz="3200" dirty="0" smtClean="0"/>
              <a:t>La struttura </a:t>
            </a:r>
            <a:r>
              <a:rPr lang="it-IT" sz="3200" dirty="0"/>
              <a:t>di cronometraggio </a:t>
            </a:r>
            <a:r>
              <a:rPr lang="it-IT" sz="3200" dirty="0" smtClean="0"/>
              <a:t>consentirà di </a:t>
            </a:r>
            <a:r>
              <a:rPr lang="it-IT" sz="3200" dirty="0"/>
              <a:t>inviare i dati in tempo reale a un sito dedicato accessibile da </a:t>
            </a:r>
            <a:r>
              <a:rPr lang="it-IT" sz="3200" dirty="0" smtClean="0"/>
              <a:t>web, Smartphone </a:t>
            </a:r>
            <a:r>
              <a:rPr lang="it-IT" sz="3200" dirty="0"/>
              <a:t>e</a:t>
            </a:r>
            <a:r>
              <a:rPr lang="it-IT" sz="3200" dirty="0" smtClean="0"/>
              <a:t> Tablet</a:t>
            </a:r>
            <a:endParaRPr lang="it-IT" sz="32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944" y="3165395"/>
            <a:ext cx="6586005" cy="3442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435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79536" y="2438400"/>
            <a:ext cx="10018713" cy="1752599"/>
          </a:xfrm>
        </p:spPr>
        <p:txBody>
          <a:bodyPr/>
          <a:lstStyle/>
          <a:p>
            <a:r>
              <a:rPr lang="it-IT" dirty="0" smtClean="0"/>
              <a:t>Schema di funzionamento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0259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sellaDiTesto 14"/>
          <p:cNvSpPr txBox="1"/>
          <p:nvPr/>
        </p:nvSpPr>
        <p:spPr>
          <a:xfrm>
            <a:off x="1326683" y="3292313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Antenna 1</a:t>
            </a:r>
            <a:endParaRPr lang="it-IT" dirty="0"/>
          </a:p>
        </p:txBody>
      </p:sp>
      <p:grpSp>
        <p:nvGrpSpPr>
          <p:cNvPr id="2" name="Gruppo 1"/>
          <p:cNvGrpSpPr/>
          <p:nvPr/>
        </p:nvGrpSpPr>
        <p:grpSpPr>
          <a:xfrm>
            <a:off x="1705850" y="193250"/>
            <a:ext cx="10195392" cy="6399756"/>
            <a:chOff x="1705850" y="193250"/>
            <a:chExt cx="10195392" cy="6399756"/>
          </a:xfrm>
        </p:grpSpPr>
        <p:sp>
          <p:nvSpPr>
            <p:cNvPr id="7" name="Rettangolo 6"/>
            <p:cNvSpPr/>
            <p:nvPr/>
          </p:nvSpPr>
          <p:spPr>
            <a:xfrm>
              <a:off x="1775829" y="193250"/>
              <a:ext cx="242596" cy="18536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b="1" dirty="0" smtClean="0">
                  <a:solidFill>
                    <a:schemeClr val="tx1"/>
                  </a:solidFill>
                </a:rPr>
                <a:t>P</a:t>
              </a:r>
            </a:p>
            <a:p>
              <a:pPr algn="ctr"/>
              <a:r>
                <a:rPr lang="it-IT" sz="1400" b="1" dirty="0" smtClean="0">
                  <a:solidFill>
                    <a:schemeClr val="tx1"/>
                  </a:solidFill>
                </a:rPr>
                <a:t>A</a:t>
              </a:r>
            </a:p>
            <a:p>
              <a:pPr algn="ctr"/>
              <a:r>
                <a:rPr lang="it-IT" sz="1400" b="1" dirty="0" smtClean="0">
                  <a:solidFill>
                    <a:schemeClr val="tx1"/>
                  </a:solidFill>
                </a:rPr>
                <a:t>R</a:t>
              </a:r>
            </a:p>
            <a:p>
              <a:pPr algn="ctr"/>
              <a:r>
                <a:rPr lang="it-IT" sz="1400" b="1" dirty="0" smtClean="0">
                  <a:solidFill>
                    <a:schemeClr val="tx1"/>
                  </a:solidFill>
                </a:rPr>
                <a:t>T</a:t>
              </a:r>
            </a:p>
            <a:p>
              <a:pPr algn="ctr"/>
              <a:r>
                <a:rPr lang="it-IT" sz="1400" b="1" dirty="0" smtClean="0">
                  <a:solidFill>
                    <a:schemeClr val="tx1"/>
                  </a:solidFill>
                </a:rPr>
                <a:t>E</a:t>
              </a:r>
            </a:p>
            <a:p>
              <a:pPr algn="ctr"/>
              <a:r>
                <a:rPr lang="it-IT" sz="1400" b="1" dirty="0" smtClean="0">
                  <a:solidFill>
                    <a:schemeClr val="tx1"/>
                  </a:solidFill>
                </a:rPr>
                <a:t>N</a:t>
              </a:r>
            </a:p>
            <a:p>
              <a:pPr algn="ctr"/>
              <a:r>
                <a:rPr lang="it-IT" sz="1400" b="1" dirty="0" smtClean="0">
                  <a:solidFill>
                    <a:schemeClr val="tx1"/>
                  </a:solidFill>
                </a:rPr>
                <a:t>Z</a:t>
              </a:r>
            </a:p>
            <a:p>
              <a:pPr algn="ctr"/>
              <a:r>
                <a:rPr lang="it-IT" sz="14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3" name="Connettore diritto con freccia 2"/>
            <p:cNvCxnSpPr>
              <a:stCxn id="7" idx="3"/>
            </p:cNvCxnSpPr>
            <p:nvPr/>
          </p:nvCxnSpPr>
          <p:spPr>
            <a:xfrm flipV="1">
              <a:off x="2018425" y="1117592"/>
              <a:ext cx="9029470" cy="25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ttangolo 16"/>
            <p:cNvSpPr/>
            <p:nvPr/>
          </p:nvSpPr>
          <p:spPr>
            <a:xfrm>
              <a:off x="3935701" y="326341"/>
              <a:ext cx="45719" cy="153668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8" name="Rettangolo 17"/>
            <p:cNvSpPr/>
            <p:nvPr/>
          </p:nvSpPr>
          <p:spPr>
            <a:xfrm>
              <a:off x="6725375" y="326341"/>
              <a:ext cx="45719" cy="153668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0" name="Rettangolo 19"/>
            <p:cNvSpPr/>
            <p:nvPr/>
          </p:nvSpPr>
          <p:spPr>
            <a:xfrm>
              <a:off x="9382882" y="326341"/>
              <a:ext cx="45719" cy="153668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3" name="Rettangolo 22"/>
            <p:cNvSpPr/>
            <p:nvPr/>
          </p:nvSpPr>
          <p:spPr>
            <a:xfrm>
              <a:off x="11221646" y="193250"/>
              <a:ext cx="242596" cy="18536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b="1" dirty="0" smtClean="0">
                  <a:solidFill>
                    <a:schemeClr val="tx1"/>
                  </a:solidFill>
                </a:rPr>
                <a:t>ARRIVO</a:t>
              </a:r>
              <a:endParaRPr lang="it-IT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Rettangolo 3"/>
            <p:cNvSpPr/>
            <p:nvPr/>
          </p:nvSpPr>
          <p:spPr>
            <a:xfrm>
              <a:off x="3763250" y="2687637"/>
              <a:ext cx="391885" cy="3452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6" name="Connettore 1 5"/>
            <p:cNvCxnSpPr/>
            <p:nvPr/>
          </p:nvCxnSpPr>
          <p:spPr>
            <a:xfrm>
              <a:off x="3962126" y="2130909"/>
              <a:ext cx="1" cy="5567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riangolo isoscele 13"/>
            <p:cNvSpPr/>
            <p:nvPr/>
          </p:nvSpPr>
          <p:spPr>
            <a:xfrm rot="10800000">
              <a:off x="3804605" y="2054505"/>
              <a:ext cx="307910" cy="22082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9" name="Rettangolo 18"/>
            <p:cNvSpPr/>
            <p:nvPr/>
          </p:nvSpPr>
          <p:spPr>
            <a:xfrm>
              <a:off x="6575151" y="2687637"/>
              <a:ext cx="391885" cy="3452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21" name="Connettore 1 20"/>
            <p:cNvCxnSpPr/>
            <p:nvPr/>
          </p:nvCxnSpPr>
          <p:spPr>
            <a:xfrm>
              <a:off x="6774027" y="2130909"/>
              <a:ext cx="1" cy="5567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riangolo isoscele 21"/>
            <p:cNvSpPr/>
            <p:nvPr/>
          </p:nvSpPr>
          <p:spPr>
            <a:xfrm rot="10800000">
              <a:off x="6616506" y="2054505"/>
              <a:ext cx="307910" cy="22082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4" name="Rettangolo 23"/>
            <p:cNvSpPr/>
            <p:nvPr/>
          </p:nvSpPr>
          <p:spPr>
            <a:xfrm>
              <a:off x="1705850" y="2947081"/>
              <a:ext cx="391885" cy="3452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50" dirty="0"/>
            </a:p>
          </p:txBody>
        </p:sp>
        <p:cxnSp>
          <p:nvCxnSpPr>
            <p:cNvPr id="25" name="Connettore 1 24"/>
            <p:cNvCxnSpPr/>
            <p:nvPr/>
          </p:nvCxnSpPr>
          <p:spPr>
            <a:xfrm>
              <a:off x="1904726" y="2390353"/>
              <a:ext cx="1" cy="5567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riangolo isoscele 25"/>
            <p:cNvSpPr/>
            <p:nvPr/>
          </p:nvSpPr>
          <p:spPr>
            <a:xfrm rot="10800000">
              <a:off x="1747205" y="2313949"/>
              <a:ext cx="307910" cy="22082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7" name="Rettangolo 26"/>
            <p:cNvSpPr/>
            <p:nvPr/>
          </p:nvSpPr>
          <p:spPr>
            <a:xfrm>
              <a:off x="9229725" y="2687637"/>
              <a:ext cx="391885" cy="3452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28" name="Connettore 1 27"/>
            <p:cNvCxnSpPr/>
            <p:nvPr/>
          </p:nvCxnSpPr>
          <p:spPr>
            <a:xfrm>
              <a:off x="9428601" y="2130909"/>
              <a:ext cx="1" cy="5567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riangolo isoscele 28"/>
            <p:cNvSpPr/>
            <p:nvPr/>
          </p:nvSpPr>
          <p:spPr>
            <a:xfrm rot="10800000">
              <a:off x="9271080" y="2054505"/>
              <a:ext cx="307910" cy="22082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30" name="Rettangolo 29"/>
            <p:cNvSpPr/>
            <p:nvPr/>
          </p:nvSpPr>
          <p:spPr>
            <a:xfrm>
              <a:off x="11148300" y="2985903"/>
              <a:ext cx="391885" cy="3452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31" name="Connettore 1 30"/>
            <p:cNvCxnSpPr/>
            <p:nvPr/>
          </p:nvCxnSpPr>
          <p:spPr>
            <a:xfrm>
              <a:off x="11347176" y="2429175"/>
              <a:ext cx="1" cy="5567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riangolo isoscele 31"/>
            <p:cNvSpPr/>
            <p:nvPr/>
          </p:nvSpPr>
          <p:spPr>
            <a:xfrm rot="10800000">
              <a:off x="11189655" y="2352771"/>
              <a:ext cx="307910" cy="22082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33" name="CasellaDiTesto 32"/>
            <p:cNvSpPr txBox="1"/>
            <p:nvPr/>
          </p:nvSpPr>
          <p:spPr>
            <a:xfrm>
              <a:off x="3380516" y="3012650"/>
              <a:ext cx="1170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Antenna 2</a:t>
              </a:r>
              <a:endParaRPr lang="it-IT" dirty="0"/>
            </a:p>
          </p:txBody>
        </p:sp>
        <p:sp>
          <p:nvSpPr>
            <p:cNvPr id="34" name="CasellaDiTesto 33"/>
            <p:cNvSpPr txBox="1"/>
            <p:nvPr/>
          </p:nvSpPr>
          <p:spPr>
            <a:xfrm>
              <a:off x="6170191" y="3012650"/>
              <a:ext cx="1156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Antenna 3</a:t>
              </a:r>
              <a:endParaRPr lang="it-IT" dirty="0"/>
            </a:p>
          </p:txBody>
        </p:sp>
        <p:sp>
          <p:nvSpPr>
            <p:cNvPr id="35" name="CasellaDiTesto 34"/>
            <p:cNvSpPr txBox="1"/>
            <p:nvPr/>
          </p:nvSpPr>
          <p:spPr>
            <a:xfrm>
              <a:off x="8852967" y="3010076"/>
              <a:ext cx="1170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Antenna 4</a:t>
              </a:r>
              <a:endParaRPr lang="it-IT" dirty="0"/>
            </a:p>
          </p:txBody>
        </p:sp>
        <p:sp>
          <p:nvSpPr>
            <p:cNvPr id="36" name="CasellaDiTesto 35"/>
            <p:cNvSpPr txBox="1"/>
            <p:nvPr/>
          </p:nvSpPr>
          <p:spPr>
            <a:xfrm>
              <a:off x="10138177" y="2658305"/>
              <a:ext cx="1170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Antenna 5</a:t>
              </a:r>
              <a:endParaRPr lang="it-IT" dirty="0"/>
            </a:p>
          </p:txBody>
        </p:sp>
        <p:cxnSp>
          <p:nvCxnSpPr>
            <p:cNvPr id="37" name="Connettore 1 36"/>
            <p:cNvCxnSpPr/>
            <p:nvPr/>
          </p:nvCxnSpPr>
          <p:spPr>
            <a:xfrm flipV="1">
              <a:off x="2097735" y="2164918"/>
              <a:ext cx="1665515" cy="197706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1"/>
            <p:cNvCxnSpPr/>
            <p:nvPr/>
          </p:nvCxnSpPr>
          <p:spPr>
            <a:xfrm>
              <a:off x="4187390" y="2130909"/>
              <a:ext cx="2345770" cy="1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44"/>
            <p:cNvCxnSpPr/>
            <p:nvPr/>
          </p:nvCxnSpPr>
          <p:spPr>
            <a:xfrm>
              <a:off x="7024934" y="2130908"/>
              <a:ext cx="2169738" cy="1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46"/>
            <p:cNvCxnSpPr/>
            <p:nvPr/>
          </p:nvCxnSpPr>
          <p:spPr>
            <a:xfrm>
              <a:off x="9698670" y="2130908"/>
              <a:ext cx="1449630" cy="31635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ttangolo 49"/>
            <p:cNvSpPr/>
            <p:nvPr/>
          </p:nvSpPr>
          <p:spPr>
            <a:xfrm>
              <a:off x="11001512" y="4342744"/>
              <a:ext cx="777004" cy="44786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1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1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1" name="Rettangolo 50"/>
            <p:cNvSpPr/>
            <p:nvPr/>
          </p:nvSpPr>
          <p:spPr>
            <a:xfrm>
              <a:off x="10506178" y="4166860"/>
              <a:ext cx="298580" cy="79963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53" name="Connettore 1 52"/>
            <p:cNvCxnSpPr/>
            <p:nvPr/>
          </p:nvCxnSpPr>
          <p:spPr>
            <a:xfrm>
              <a:off x="11392939" y="4814426"/>
              <a:ext cx="0" cy="1190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55"/>
            <p:cNvCxnSpPr/>
            <p:nvPr/>
          </p:nvCxnSpPr>
          <p:spPr>
            <a:xfrm flipH="1">
              <a:off x="11305887" y="4935833"/>
              <a:ext cx="16825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Figura a mano libera 58"/>
            <p:cNvSpPr/>
            <p:nvPr/>
          </p:nvSpPr>
          <p:spPr>
            <a:xfrm>
              <a:off x="10806336" y="3354683"/>
              <a:ext cx="586966" cy="976313"/>
            </a:xfrm>
            <a:custGeom>
              <a:avLst/>
              <a:gdLst>
                <a:gd name="connsiteX0" fmla="*/ 583406 w 586966"/>
                <a:gd name="connsiteY0" fmla="*/ 0 h 976313"/>
                <a:gd name="connsiteX1" fmla="*/ 540544 w 586966"/>
                <a:gd name="connsiteY1" fmla="*/ 264319 h 976313"/>
                <a:gd name="connsiteX2" fmla="*/ 257175 w 586966"/>
                <a:gd name="connsiteY2" fmla="*/ 469106 h 976313"/>
                <a:gd name="connsiteX3" fmla="*/ 252413 w 586966"/>
                <a:gd name="connsiteY3" fmla="*/ 704850 h 976313"/>
                <a:gd name="connsiteX4" fmla="*/ 121444 w 586966"/>
                <a:gd name="connsiteY4" fmla="*/ 826294 h 976313"/>
                <a:gd name="connsiteX5" fmla="*/ 0 w 586966"/>
                <a:gd name="connsiteY5" fmla="*/ 976313 h 976313"/>
                <a:gd name="connsiteX6" fmla="*/ 0 w 586966"/>
                <a:gd name="connsiteY6" fmla="*/ 976313 h 97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6966" h="976313">
                  <a:moveTo>
                    <a:pt x="583406" y="0"/>
                  </a:moveTo>
                  <a:cubicBezTo>
                    <a:pt x="589161" y="93067"/>
                    <a:pt x="594916" y="186135"/>
                    <a:pt x="540544" y="264319"/>
                  </a:cubicBezTo>
                  <a:cubicBezTo>
                    <a:pt x="486172" y="342503"/>
                    <a:pt x="305197" y="395684"/>
                    <a:pt x="257175" y="469106"/>
                  </a:cubicBezTo>
                  <a:cubicBezTo>
                    <a:pt x="209153" y="542528"/>
                    <a:pt x="275035" y="645319"/>
                    <a:pt x="252413" y="704850"/>
                  </a:cubicBezTo>
                  <a:cubicBezTo>
                    <a:pt x="229791" y="764381"/>
                    <a:pt x="163513" y="781050"/>
                    <a:pt x="121444" y="826294"/>
                  </a:cubicBezTo>
                  <a:cubicBezTo>
                    <a:pt x="79375" y="871538"/>
                    <a:pt x="0" y="976313"/>
                    <a:pt x="0" y="976313"/>
                  </a:cubicBezTo>
                  <a:lnTo>
                    <a:pt x="0" y="976313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60" name="CasellaDiTesto 59"/>
            <p:cNvSpPr txBox="1"/>
            <p:nvPr/>
          </p:nvSpPr>
          <p:spPr>
            <a:xfrm>
              <a:off x="10751568" y="5102319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Computer</a:t>
              </a:r>
              <a:endParaRPr lang="it-IT" dirty="0"/>
            </a:p>
          </p:txBody>
        </p:sp>
        <p:sp>
          <p:nvSpPr>
            <p:cNvPr id="65" name="Rettangolo 64"/>
            <p:cNvSpPr/>
            <p:nvPr/>
          </p:nvSpPr>
          <p:spPr>
            <a:xfrm>
              <a:off x="9420114" y="4710226"/>
              <a:ext cx="221677" cy="239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50" dirty="0"/>
            </a:p>
          </p:txBody>
        </p:sp>
        <p:cxnSp>
          <p:nvCxnSpPr>
            <p:cNvPr id="66" name="Connettore 1 65"/>
            <p:cNvCxnSpPr/>
            <p:nvPr/>
          </p:nvCxnSpPr>
          <p:spPr>
            <a:xfrm flipH="1">
              <a:off x="9530952" y="4459438"/>
              <a:ext cx="670" cy="2444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riangolo isoscele 66"/>
            <p:cNvSpPr/>
            <p:nvPr/>
          </p:nvSpPr>
          <p:spPr>
            <a:xfrm rot="10800000">
              <a:off x="9432902" y="4363687"/>
              <a:ext cx="190990" cy="15480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72" name="Figura a mano libera 71"/>
            <p:cNvSpPr/>
            <p:nvPr/>
          </p:nvSpPr>
          <p:spPr>
            <a:xfrm>
              <a:off x="9641791" y="4766764"/>
              <a:ext cx="869270" cy="376602"/>
            </a:xfrm>
            <a:custGeom>
              <a:avLst/>
              <a:gdLst>
                <a:gd name="connsiteX0" fmla="*/ 881462 w 881462"/>
                <a:gd name="connsiteY0" fmla="*/ 0 h 376602"/>
                <a:gd name="connsiteX1" fmla="*/ 598093 w 881462"/>
                <a:gd name="connsiteY1" fmla="*/ 376238 h 376602"/>
                <a:gd name="connsiteX2" fmla="*/ 288531 w 881462"/>
                <a:gd name="connsiteY2" fmla="*/ 71438 h 376602"/>
                <a:gd name="connsiteX3" fmla="*/ 148037 w 881462"/>
                <a:gd name="connsiteY3" fmla="*/ 176213 h 376602"/>
                <a:gd name="connsiteX4" fmla="*/ 12306 w 881462"/>
                <a:gd name="connsiteY4" fmla="*/ 104775 h 376602"/>
                <a:gd name="connsiteX5" fmla="*/ 14687 w 881462"/>
                <a:gd name="connsiteY5" fmla="*/ 104775 h 376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1462" h="376602">
                  <a:moveTo>
                    <a:pt x="881462" y="0"/>
                  </a:moveTo>
                  <a:cubicBezTo>
                    <a:pt x="789188" y="182166"/>
                    <a:pt x="696915" y="364332"/>
                    <a:pt x="598093" y="376238"/>
                  </a:cubicBezTo>
                  <a:cubicBezTo>
                    <a:pt x="499271" y="388144"/>
                    <a:pt x="363540" y="104776"/>
                    <a:pt x="288531" y="71438"/>
                  </a:cubicBezTo>
                  <a:cubicBezTo>
                    <a:pt x="213522" y="38101"/>
                    <a:pt x="194074" y="170657"/>
                    <a:pt x="148037" y="176213"/>
                  </a:cubicBezTo>
                  <a:cubicBezTo>
                    <a:pt x="101999" y="181769"/>
                    <a:pt x="34531" y="116681"/>
                    <a:pt x="12306" y="104775"/>
                  </a:cubicBezTo>
                  <a:cubicBezTo>
                    <a:pt x="-9919" y="92869"/>
                    <a:pt x="2384" y="98822"/>
                    <a:pt x="14687" y="10477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73" name="Nuvola 72"/>
            <p:cNvSpPr/>
            <p:nvPr/>
          </p:nvSpPr>
          <p:spPr>
            <a:xfrm>
              <a:off x="6428201" y="3753009"/>
              <a:ext cx="2424765" cy="1390357"/>
            </a:xfrm>
            <a:prstGeom prst="cloud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smtClean="0">
                  <a:solidFill>
                    <a:schemeClr val="tx1"/>
                  </a:solidFill>
                </a:rPr>
                <a:t>Cloud</a:t>
              </a:r>
              <a:endParaRPr lang="it-IT" dirty="0">
                <a:solidFill>
                  <a:schemeClr val="tx1"/>
                </a:solidFill>
              </a:endParaRPr>
            </a:p>
          </p:txBody>
        </p:sp>
        <p:cxnSp>
          <p:nvCxnSpPr>
            <p:cNvPr id="76" name="Connettore 1 75"/>
            <p:cNvCxnSpPr/>
            <p:nvPr/>
          </p:nvCxnSpPr>
          <p:spPr>
            <a:xfrm>
              <a:off x="8916915" y="4325094"/>
              <a:ext cx="417610" cy="77185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8" name="Immagine 7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8170" y="4790613"/>
              <a:ext cx="1122753" cy="1433061"/>
            </a:xfrm>
            <a:prstGeom prst="rect">
              <a:avLst/>
            </a:prstGeom>
          </p:spPr>
        </p:pic>
        <p:pic>
          <p:nvPicPr>
            <p:cNvPr id="79" name="Immagine 7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67036" y="5286985"/>
              <a:ext cx="566491" cy="1132982"/>
            </a:xfrm>
            <a:prstGeom prst="rect">
              <a:avLst/>
            </a:prstGeom>
          </p:spPr>
        </p:pic>
        <p:pic>
          <p:nvPicPr>
            <p:cNvPr id="80" name="Immagine 7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3477" y="3732464"/>
              <a:ext cx="1907552" cy="1130104"/>
            </a:xfrm>
            <a:prstGeom prst="rect">
              <a:avLst/>
            </a:prstGeom>
          </p:spPr>
        </p:pic>
        <p:sp>
          <p:nvSpPr>
            <p:cNvPr id="84" name="CasellaDiTesto 83"/>
            <p:cNvSpPr txBox="1"/>
            <p:nvPr/>
          </p:nvSpPr>
          <p:spPr>
            <a:xfrm>
              <a:off x="2983468" y="4862568"/>
              <a:ext cx="11716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Web da pc</a:t>
              </a:r>
              <a:endParaRPr lang="it-IT" dirty="0"/>
            </a:p>
          </p:txBody>
        </p:sp>
        <p:sp>
          <p:nvSpPr>
            <p:cNvPr id="85" name="CasellaDiTesto 84"/>
            <p:cNvSpPr txBox="1"/>
            <p:nvPr/>
          </p:nvSpPr>
          <p:spPr>
            <a:xfrm>
              <a:off x="4622973" y="6223674"/>
              <a:ext cx="154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App per tablet</a:t>
              </a:r>
              <a:endParaRPr lang="it-IT" dirty="0"/>
            </a:p>
          </p:txBody>
        </p:sp>
        <p:sp>
          <p:nvSpPr>
            <p:cNvPr id="86" name="CasellaDiTesto 85"/>
            <p:cNvSpPr txBox="1"/>
            <p:nvPr/>
          </p:nvSpPr>
          <p:spPr>
            <a:xfrm>
              <a:off x="7763180" y="5721178"/>
              <a:ext cx="2179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App per SmartPhone</a:t>
              </a:r>
              <a:endParaRPr lang="it-IT" dirty="0"/>
            </a:p>
          </p:txBody>
        </p:sp>
        <p:cxnSp>
          <p:nvCxnSpPr>
            <p:cNvPr id="87" name="Connettore 1 86"/>
            <p:cNvCxnSpPr/>
            <p:nvPr/>
          </p:nvCxnSpPr>
          <p:spPr>
            <a:xfrm flipV="1">
              <a:off x="4527517" y="4006840"/>
              <a:ext cx="2047634" cy="124021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88"/>
            <p:cNvCxnSpPr/>
            <p:nvPr/>
          </p:nvCxnSpPr>
          <p:spPr>
            <a:xfrm flipV="1">
              <a:off x="6032307" y="5047234"/>
              <a:ext cx="693068" cy="286185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0"/>
            <p:cNvCxnSpPr/>
            <p:nvPr/>
          </p:nvCxnSpPr>
          <p:spPr>
            <a:xfrm flipV="1">
              <a:off x="7640583" y="5102319"/>
              <a:ext cx="398517" cy="388105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141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30007" y="354958"/>
            <a:ext cx="10018713" cy="675190"/>
          </a:xfrm>
        </p:spPr>
        <p:txBody>
          <a:bodyPr>
            <a:normAutofit fontScale="90000"/>
          </a:bodyPr>
          <a:lstStyle/>
          <a:p>
            <a:r>
              <a:rPr lang="it-IT" smtClean="0"/>
              <a:t>Funzionamento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1530007" y="1545632"/>
            <a:ext cx="1036876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it-IT" sz="2800" dirty="0" smtClean="0"/>
              <a:t>Lungo </a:t>
            </a:r>
            <a:r>
              <a:rPr lang="it-IT" sz="2800" dirty="0"/>
              <a:t>tutto il percorso sono distribuite delle antenne </a:t>
            </a:r>
            <a:r>
              <a:rPr lang="it-IT" sz="2800" dirty="0" smtClean="0"/>
              <a:t>per lettura RFID </a:t>
            </a:r>
            <a:r>
              <a:rPr lang="it-IT" sz="2800" dirty="0"/>
              <a:t>( identificazione di radio frequenza</a:t>
            </a:r>
            <a:r>
              <a:rPr lang="it-IT" sz="2800" dirty="0" smtClean="0"/>
              <a:t>)</a:t>
            </a:r>
          </a:p>
          <a:p>
            <a:pPr marL="342900" indent="-342900">
              <a:buFont typeface="Arial" charset="0"/>
              <a:buChar char="•"/>
            </a:pPr>
            <a:endParaRPr lang="it-IT" sz="2800" dirty="0" smtClean="0"/>
          </a:p>
          <a:p>
            <a:pPr marL="342900" indent="-342900">
              <a:buFont typeface="Arial" charset="0"/>
              <a:buChar char="•"/>
            </a:pPr>
            <a:r>
              <a:rPr lang="it-IT" sz="2800" dirty="0" smtClean="0"/>
              <a:t>I tempi rilevati </a:t>
            </a:r>
            <a:r>
              <a:rPr lang="it-IT" sz="2800" dirty="0"/>
              <a:t>alla partenza, negli intermedi e </a:t>
            </a:r>
            <a:r>
              <a:rPr lang="it-IT" sz="2800" dirty="0" smtClean="0"/>
              <a:t>all’arrivo vengono trasmessi ad una stazione base</a:t>
            </a:r>
          </a:p>
          <a:p>
            <a:pPr marL="342900" indent="-342900">
              <a:buFont typeface="Arial" charset="0"/>
              <a:buChar char="•"/>
            </a:pPr>
            <a:endParaRPr lang="it-IT" sz="2800" dirty="0" smtClean="0"/>
          </a:p>
          <a:p>
            <a:pPr marL="342900" indent="-342900">
              <a:buFont typeface="Arial" charset="0"/>
              <a:buChar char="•"/>
            </a:pPr>
            <a:r>
              <a:rPr lang="it-IT" sz="2800" dirty="0" smtClean="0"/>
              <a:t>La stazione base calcolerà e </a:t>
            </a:r>
            <a:r>
              <a:rPr lang="it-IT" sz="2800" dirty="0"/>
              <a:t>memorizzerà i tempi </a:t>
            </a:r>
            <a:r>
              <a:rPr lang="it-IT" sz="2800" dirty="0" smtClean="0"/>
              <a:t>generando le classifiche</a:t>
            </a:r>
          </a:p>
        </p:txBody>
      </p:sp>
    </p:spTree>
    <p:extLst>
      <p:ext uri="{BB962C8B-B14F-4D97-AF65-F5344CB8AC3E}">
        <p14:creationId xmlns:p14="http://schemas.microsoft.com/office/powerpoint/2010/main" val="27753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30007" y="354958"/>
            <a:ext cx="10018713" cy="675190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Funzionamento (</a:t>
            </a:r>
            <a:r>
              <a:rPr lang="it-IT" dirty="0" err="1" smtClean="0"/>
              <a:t>cont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1530007" y="1545632"/>
            <a:ext cx="1036876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it-IT" sz="2800" dirty="0" smtClean="0"/>
              <a:t>Tutte le informazioni vengono inviate nel </a:t>
            </a:r>
            <a:r>
              <a:rPr lang="it-IT" sz="2800" dirty="0" err="1" smtClean="0"/>
              <a:t>cloud</a:t>
            </a:r>
            <a:r>
              <a:rPr lang="it-IT" sz="2800" dirty="0" smtClean="0"/>
              <a:t> </a:t>
            </a:r>
            <a:r>
              <a:rPr lang="it-IT" sz="2800" dirty="0"/>
              <a:t>da cui </a:t>
            </a:r>
            <a:r>
              <a:rPr lang="it-IT" sz="2800" dirty="0" err="1" smtClean="0"/>
              <a:t>Apps</a:t>
            </a:r>
            <a:r>
              <a:rPr lang="it-IT" sz="2800" dirty="0" smtClean="0"/>
              <a:t> potranno </a:t>
            </a:r>
            <a:r>
              <a:rPr lang="it-IT" sz="2800" dirty="0"/>
              <a:t>visualizzare tempi, classifiche e molto altro ancora</a:t>
            </a:r>
            <a:r>
              <a:rPr lang="it-IT" sz="2800" dirty="0" smtClean="0"/>
              <a:t>.</a:t>
            </a:r>
          </a:p>
          <a:p>
            <a:pPr marL="342900" indent="-342900">
              <a:buFont typeface="Arial" charset="0"/>
              <a:buChar char="•"/>
            </a:pPr>
            <a:endParaRPr lang="it-IT" sz="2800" dirty="0" smtClean="0"/>
          </a:p>
          <a:p>
            <a:pPr marL="342900" indent="-342900">
              <a:buFont typeface="Arial" charset="0"/>
              <a:buChar char="•"/>
            </a:pPr>
            <a:r>
              <a:rPr lang="it-IT" sz="2800" dirty="0" smtClean="0"/>
              <a:t>Il software di gestione guida </a:t>
            </a:r>
            <a:r>
              <a:rPr lang="it-IT" sz="2800" dirty="0"/>
              <a:t>l’utente </a:t>
            </a:r>
            <a:r>
              <a:rPr lang="it-IT" sz="2800" dirty="0" smtClean="0"/>
              <a:t>passo </a:t>
            </a:r>
            <a:r>
              <a:rPr lang="it-IT" sz="2800" dirty="0"/>
              <a:t>a passo attraverso la creazione della gara, l’iscrizione e la gestione dei partecipanti, la redazione delle classifiche in tempo reale e la loro pubblicazione sul web</a:t>
            </a:r>
            <a:r>
              <a:rPr lang="it-IT" sz="2800" dirty="0" smtClean="0"/>
              <a:t>.</a:t>
            </a:r>
          </a:p>
          <a:p>
            <a:pPr marL="342900" indent="-342900">
              <a:buFont typeface="Arial" charset="0"/>
              <a:buChar char="•"/>
            </a:pPr>
            <a:endParaRPr lang="it-IT" sz="2800" dirty="0" smtClean="0"/>
          </a:p>
          <a:p>
            <a:pPr marL="342900" indent="-342900">
              <a:buFont typeface="Arial" charset="0"/>
              <a:buChar char="•"/>
            </a:pPr>
            <a:r>
              <a:rPr lang="it-IT" sz="2800" dirty="0" smtClean="0"/>
              <a:t>Grazie ad una rete </a:t>
            </a:r>
            <a:r>
              <a:rPr lang="it-IT" sz="2800" dirty="0" err="1" smtClean="0"/>
              <a:t>WiFi</a:t>
            </a:r>
            <a:r>
              <a:rPr lang="it-IT" sz="2800" dirty="0" smtClean="0"/>
              <a:t> locale anche in mancanza di rete internet gli spettatori al traguardo potranno seguire la gara sui loro </a:t>
            </a:r>
            <a:r>
              <a:rPr lang="it-IT" sz="2800" dirty="0" err="1" smtClean="0"/>
              <a:t>smartphone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11178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79536" y="2438400"/>
            <a:ext cx="10018713" cy="1752599"/>
          </a:xfrm>
        </p:spPr>
        <p:txBody>
          <a:bodyPr/>
          <a:lstStyle/>
          <a:p>
            <a:r>
              <a:rPr lang="it-IT" dirty="0" smtClean="0"/>
              <a:t>Componentistica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457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ss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TM03457496[[fn=Parallasse]]</Template>
  <TotalTime>355</TotalTime>
  <Words>553</Words>
  <Application>Microsoft Macintosh PowerPoint</Application>
  <PresentationFormat>Widescreen</PresentationFormat>
  <Paragraphs>73</Paragraphs>
  <Slides>15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1" baseType="lpstr">
      <vt:lpstr>Calibri</vt:lpstr>
      <vt:lpstr>Corbel</vt:lpstr>
      <vt:lpstr>Helvetica</vt:lpstr>
      <vt:lpstr>Times New Roman</vt:lpstr>
      <vt:lpstr>Arial</vt:lpstr>
      <vt:lpstr>Parallasse</vt:lpstr>
      <vt:lpstr>Speed Down Time &amp; Lapse </vt:lpstr>
      <vt:lpstr>Introduzione</vt:lpstr>
      <vt:lpstr>Possibili Impieghi </vt:lpstr>
      <vt:lpstr>Presentazione di PowerPoint</vt:lpstr>
      <vt:lpstr>Schema di funzionamento</vt:lpstr>
      <vt:lpstr>Presentazione di PowerPoint</vt:lpstr>
      <vt:lpstr>Funzionamento</vt:lpstr>
      <vt:lpstr>Funzionamento (cont)</vt:lpstr>
      <vt:lpstr>Componentistica</vt:lpstr>
      <vt:lpstr>Chip RFID </vt:lpstr>
      <vt:lpstr>Antenna di rilevamento RFID e lettore </vt:lpstr>
      <vt:lpstr> </vt:lpstr>
      <vt:lpstr>Social network</vt:lpstr>
      <vt:lpstr>Social network</vt:lpstr>
      <vt:lpstr>Presentazione di PowerPoint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>5Inf 2015-206</dc:creator>
  <cp:keywords/>
  <dc:description/>
  <cp:lastModifiedBy>Stefano Del Furia</cp:lastModifiedBy>
  <cp:revision>56</cp:revision>
  <dcterms:created xsi:type="dcterms:W3CDTF">2015-09-21T16:41:07Z</dcterms:created>
  <dcterms:modified xsi:type="dcterms:W3CDTF">2015-11-06T22:37:40Z</dcterms:modified>
  <cp:category/>
</cp:coreProperties>
</file>