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61" r:id="rId40"/>
  </p:sldIdLst>
  <p:sldSz cx="9144000" cy="5143500" type="screen16x9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762B-B53C-4F2C-AD73-52D6A00CFB6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97DC-4813-4352-B4FD-A8E7C5BC13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6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697DC-4813-4352-B4FD-A8E7C5BC1305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9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511920"/>
            <a:ext cx="2309813" cy="4687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122F5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 smtClean="0"/>
              <a:t>Nombre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38320"/>
            <a:ext cx="3005138" cy="44674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i="1">
                <a:solidFill>
                  <a:srgbClr val="A7011F"/>
                </a:solidFill>
              </a:defRPr>
            </a:lvl1pPr>
          </a:lstStyle>
          <a:p>
            <a:pPr lvl="0"/>
            <a:r>
              <a:rPr lang="es-ES_tradnl" dirty="0" smtClean="0"/>
              <a:t>Titulo y Periodo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981200"/>
            <a:ext cx="4819650" cy="1057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rgbClr val="12305F"/>
                </a:solidFill>
              </a:defRPr>
            </a:lvl1pPr>
          </a:lstStyle>
          <a:p>
            <a:pPr lvl="0"/>
            <a:r>
              <a:rPr lang="es-ES" dirty="0" smtClean="0"/>
              <a:t>TITULO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57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lantilla presentacion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57201" y="933390"/>
            <a:ext cx="7918579" cy="30128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1800">
                <a:solidFill>
                  <a:srgbClr val="142E5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Texto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 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457200" y="174625"/>
            <a:ext cx="4948238" cy="5889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rgbClr val="122F5F"/>
                </a:solidFill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0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 presentacion-0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57201" y="933390"/>
            <a:ext cx="7918579" cy="30128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Texto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 </a:t>
            </a:r>
            <a:endParaRPr lang="es-CO" dirty="0"/>
          </a:p>
        </p:txBody>
      </p:sp>
      <p:sp>
        <p:nvSpPr>
          <p:cNvPr id="7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457200" y="174625"/>
            <a:ext cx="7918580" cy="5889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rgbClr val="EFA026"/>
                </a:solidFill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1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 presentacion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57201" y="933390"/>
            <a:ext cx="7918579" cy="30128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Texto </a:t>
            </a:r>
            <a:r>
              <a:rPr lang="es-ES_tradnl" dirty="0" err="1" smtClean="0"/>
              <a:t>Lorem</a:t>
            </a:r>
            <a:r>
              <a:rPr lang="es-ES_tradnl" dirty="0" smtClean="0"/>
              <a:t> </a:t>
            </a:r>
            <a:r>
              <a:rPr lang="es-ES_tradnl" dirty="0" err="1" smtClean="0"/>
              <a:t>ipsum</a:t>
            </a:r>
            <a:r>
              <a:rPr lang="es-ES_tradnl" dirty="0" smtClean="0"/>
              <a:t> dolor </a:t>
            </a:r>
            <a:r>
              <a:rPr lang="es-ES_tradnl" dirty="0" err="1" smtClean="0"/>
              <a:t>sit</a:t>
            </a:r>
            <a:r>
              <a:rPr lang="es-ES_tradnl" dirty="0" smtClean="0"/>
              <a:t> </a:t>
            </a:r>
            <a:r>
              <a:rPr lang="es-ES_tradnl" dirty="0" err="1" smtClean="0"/>
              <a:t>amet</a:t>
            </a:r>
            <a:r>
              <a:rPr lang="es-ES_tradnl" dirty="0" smtClean="0"/>
              <a:t> </a:t>
            </a:r>
            <a:endParaRPr lang="es-CO" dirty="0"/>
          </a:p>
        </p:txBody>
      </p:sp>
      <p:sp>
        <p:nvSpPr>
          <p:cNvPr id="7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457200" y="174625"/>
            <a:ext cx="7918580" cy="5889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rgbClr val="EFA026"/>
                </a:solidFill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-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 presentacion-01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3" r:id="rId4"/>
    <p:sldLayoutId id="214748394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57200" y="1511920"/>
            <a:ext cx="4022333" cy="468754"/>
          </a:xfrm>
        </p:spPr>
        <p:txBody>
          <a:bodyPr/>
          <a:lstStyle/>
          <a:p>
            <a:r>
              <a:rPr lang="es-ES" dirty="0" smtClean="0"/>
              <a:t>Carlos Steven Ortiz Copete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457200" y="1981200"/>
            <a:ext cx="5224409" cy="1057275"/>
          </a:xfrm>
        </p:spPr>
        <p:txBody>
          <a:bodyPr/>
          <a:lstStyle/>
          <a:p>
            <a:r>
              <a:rPr lang="es-ES" sz="2800" dirty="0" smtClean="0"/>
              <a:t>Implementación de una plataforma de programación visual con </a:t>
            </a:r>
            <a:r>
              <a:rPr lang="es-ES" sz="2800" dirty="0" err="1" smtClean="0"/>
              <a:t>Blockly</a:t>
            </a:r>
            <a:r>
              <a:rPr lang="es-ES" sz="2800" dirty="0" smtClean="0"/>
              <a:t> como parte del proyecto MADI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55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err="1" smtClean="0"/>
              <a:t>MicroBit</a:t>
            </a:r>
            <a:endParaRPr lang="es-CO" dirty="0"/>
          </a:p>
        </p:txBody>
      </p:sp>
      <p:pic>
        <p:nvPicPr>
          <p:cNvPr id="4" name="Imagen 3" descr="javascript-editor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9"/>
          <a:stretch/>
        </p:blipFill>
        <p:spPr bwMode="auto">
          <a:xfrm>
            <a:off x="1039248" y="933390"/>
            <a:ext cx="6754483" cy="33453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01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CODE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647"/>
          <a:stretch/>
        </p:blipFill>
        <p:spPr bwMode="auto">
          <a:xfrm>
            <a:off x="372175" y="933390"/>
            <a:ext cx="8003605" cy="324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9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err="1"/>
              <a:t>AutoBlocks</a:t>
            </a:r>
            <a:r>
              <a:rPr lang="es-CO" dirty="0"/>
              <a:t> for Jira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14484" r="20740" b="27278"/>
          <a:stretch/>
        </p:blipFill>
        <p:spPr bwMode="auto">
          <a:xfrm>
            <a:off x="457199" y="933390"/>
            <a:ext cx="7789653" cy="3224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8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800" dirty="0" smtClean="0"/>
              <a:t>Actividad 1: Selección de bloques funcionales y la metodología de construcción.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Actividad 2: Descripción de bloques funcionales en Python.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Actividad 3: Integración de bloques con JavaScript.</a:t>
            </a:r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5495026" cy="588963"/>
          </a:xfrm>
        </p:spPr>
        <p:txBody>
          <a:bodyPr/>
          <a:lstStyle/>
          <a:p>
            <a:r>
              <a:rPr lang="es-CO" dirty="0" smtClean="0"/>
              <a:t>Metodología – Objetivo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98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800" dirty="0" smtClean="0"/>
              <a:t>Actividad 1: Selección de componentes electrónicos.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Actividad 2: Diseño de la tarjeta PCB.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Actividad 3: Ensamblaje y testeo del diseño de hardware.</a:t>
            </a:r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5426015" cy="588963"/>
          </a:xfrm>
        </p:spPr>
        <p:txBody>
          <a:bodyPr/>
          <a:lstStyle/>
          <a:p>
            <a:r>
              <a:rPr lang="es-CO" dirty="0"/>
              <a:t>Metodología – Objetivo </a:t>
            </a:r>
            <a:r>
              <a:rPr lang="es-CO" dirty="0" smtClean="0"/>
              <a:t>2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93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400" dirty="0" smtClean="0"/>
              <a:t>Actividad 1: Instalación de </a:t>
            </a:r>
            <a:r>
              <a:rPr lang="es-CO" sz="2400" dirty="0" err="1" smtClean="0"/>
              <a:t>Micropython</a:t>
            </a:r>
            <a:r>
              <a:rPr lang="es-CO" sz="2400" dirty="0" smtClean="0"/>
              <a:t> en el procesador ESP32.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Actividad 2: Prueba de </a:t>
            </a:r>
            <a:r>
              <a:rPr lang="es-CO" sz="2400" dirty="0" err="1" smtClean="0"/>
              <a:t>Micropython</a:t>
            </a:r>
            <a:r>
              <a:rPr lang="es-CO" sz="2400" dirty="0" smtClean="0"/>
              <a:t> en el procesador con la tarjeta de desarrollo ESP32 </a:t>
            </a:r>
            <a:r>
              <a:rPr lang="es-CO" sz="2400" dirty="0" err="1" smtClean="0"/>
              <a:t>SparkFun</a:t>
            </a:r>
            <a:r>
              <a:rPr lang="es-CO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Actividad 3: Integración de los bloques con </a:t>
            </a:r>
            <a:r>
              <a:rPr lang="es-CO" sz="2400" dirty="0" err="1" smtClean="0"/>
              <a:t>Micropython</a:t>
            </a:r>
            <a:r>
              <a:rPr lang="es-CO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Actividad 4: Prueba del hardware básico y su funcionalidad.</a:t>
            </a:r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5615796" cy="588963"/>
          </a:xfrm>
        </p:spPr>
        <p:txBody>
          <a:bodyPr/>
          <a:lstStyle/>
          <a:p>
            <a:r>
              <a:rPr lang="es-CO" dirty="0"/>
              <a:t>Metodología – Objetivo </a:t>
            </a:r>
            <a:r>
              <a:rPr lang="es-CO" dirty="0" smtClean="0"/>
              <a:t>3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07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800" dirty="0" smtClean="0"/>
              <a:t>Actividad 1: Configuración del web server.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Actividad 2: Diseño del HTML e integración de los bloques.</a:t>
            </a:r>
          </a:p>
          <a:p>
            <a:pPr marL="285750" indent="-285750">
              <a:buFontTx/>
              <a:buChar char="-"/>
            </a:pP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5960853" cy="588963"/>
          </a:xfrm>
        </p:spPr>
        <p:txBody>
          <a:bodyPr/>
          <a:lstStyle/>
          <a:p>
            <a:r>
              <a:rPr lang="es-CO" dirty="0"/>
              <a:t>Metodología – Objetivo </a:t>
            </a:r>
            <a:r>
              <a:rPr lang="es-CO" dirty="0" smtClean="0"/>
              <a:t>4</a:t>
            </a:r>
            <a:endParaRPr lang="es-CO" dirty="0"/>
          </a:p>
          <a:p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26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7063483" cy="588963"/>
          </a:xfrm>
        </p:spPr>
        <p:txBody>
          <a:bodyPr/>
          <a:lstStyle/>
          <a:p>
            <a:r>
              <a:rPr lang="es-CO" dirty="0" smtClean="0"/>
              <a:t>Resultados – Creación de bloques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26" y="933390"/>
            <a:ext cx="5933327" cy="359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94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5912778" cy="588963"/>
          </a:xfrm>
        </p:spPr>
        <p:txBody>
          <a:bodyPr/>
          <a:lstStyle/>
          <a:p>
            <a:r>
              <a:rPr lang="es-CO" dirty="0" smtClean="0"/>
              <a:t>Creación de bloques - Notas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71" y="895350"/>
            <a:ext cx="40481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2593606"/>
            <a:ext cx="5610225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6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Ultrasonido HC-SR04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7207322" cy="588963"/>
          </a:xfrm>
        </p:spPr>
        <p:txBody>
          <a:bodyPr/>
          <a:lstStyle/>
          <a:p>
            <a:r>
              <a:rPr lang="es-CO" dirty="0"/>
              <a:t>Creación de bloques - </a:t>
            </a:r>
            <a:r>
              <a:rPr lang="es-CO" dirty="0" smtClean="0"/>
              <a:t>Sensores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77" y="1564166"/>
            <a:ext cx="56102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19" y="2886492"/>
            <a:ext cx="7682901" cy="122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09600" y="2967518"/>
            <a:ext cx="7918579" cy="1881729"/>
          </a:xfrm>
        </p:spPr>
        <p:txBody>
          <a:bodyPr/>
          <a:lstStyle/>
          <a:p>
            <a:pPr algn="just"/>
            <a:r>
              <a:rPr lang="es-ES" sz="2400" dirty="0" smtClean="0"/>
              <a:t>¿La programación por bloques es la herramienta mas eficaz para el aprendizaje de la computación física y la música algorítmica aun sin que se tenga el mínimo conocimiento de programación?.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 smtClean="0"/>
              <a:t>Definición del problema</a:t>
            </a:r>
            <a:endParaRPr lang="es-ES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609601" y="1085790"/>
            <a:ext cx="7918579" cy="188172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142E5F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 smtClean="0"/>
              <a:t>el aprendizaje del arte, la ciencia y la tecnología por lo general se realiza por separado. El proyecto MADI busca diseñar, implementar y evaluar una plataforma de desarrollo electrónico basado en la interacción de la música algorítmica y la computación física.</a:t>
            </a:r>
          </a:p>
        </p:txBody>
      </p:sp>
    </p:spTree>
    <p:extLst>
      <p:ext uri="{BB962C8B-B14F-4D97-AF65-F5344CB8AC3E}">
        <p14:creationId xmlns:p14="http://schemas.microsoft.com/office/powerpoint/2010/main" val="13072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TouchPad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875253" cy="588963"/>
          </a:xfrm>
        </p:spPr>
        <p:txBody>
          <a:bodyPr/>
          <a:lstStyle/>
          <a:p>
            <a:r>
              <a:rPr lang="es-CO" dirty="0"/>
              <a:t>Creación de bloques - Sensores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825" y="933390"/>
            <a:ext cx="44862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" y="2389067"/>
            <a:ext cx="55340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10" y="3446342"/>
            <a:ext cx="4010025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IMU – MPU6050</a:t>
            </a:r>
          </a:p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6892506" cy="588963"/>
          </a:xfrm>
        </p:spPr>
        <p:txBody>
          <a:bodyPr/>
          <a:lstStyle/>
          <a:p>
            <a:r>
              <a:rPr lang="es-CO" dirty="0"/>
              <a:t>Creación de bloques - Sensores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80" y="933450"/>
            <a:ext cx="52578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" y="2590081"/>
            <a:ext cx="5610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9" y="3645918"/>
            <a:ext cx="5610225" cy="86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5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Pines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7134045" cy="588963"/>
          </a:xfrm>
        </p:spPr>
        <p:txBody>
          <a:bodyPr/>
          <a:lstStyle/>
          <a:p>
            <a:r>
              <a:rPr lang="es-CO" dirty="0"/>
              <a:t>Creación de bloques </a:t>
            </a:r>
            <a:r>
              <a:rPr lang="es-CO" dirty="0" smtClean="0"/>
              <a:t>– ESP32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70264"/>
            <a:ext cx="4416725" cy="1076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94" y="1103107"/>
            <a:ext cx="3356106" cy="98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15" y="3484253"/>
            <a:ext cx="37623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8" y="2431881"/>
            <a:ext cx="5581650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Conversor análogo-digital</a:t>
            </a:r>
          </a:p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6616460" cy="588963"/>
          </a:xfrm>
        </p:spPr>
        <p:txBody>
          <a:bodyPr/>
          <a:lstStyle/>
          <a:p>
            <a:r>
              <a:rPr lang="es-CO" dirty="0"/>
              <a:t>Creación de bloques – ESP32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40" y="933390"/>
            <a:ext cx="4320540" cy="141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685896"/>
            <a:ext cx="5610225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3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PWM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6271404" cy="588963"/>
          </a:xfrm>
        </p:spPr>
        <p:txBody>
          <a:bodyPr/>
          <a:lstStyle/>
          <a:p>
            <a:r>
              <a:rPr lang="es-CO" dirty="0"/>
              <a:t>Creación de bloques – ESP32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29" y="933390"/>
            <a:ext cx="36385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0" y="1995488"/>
            <a:ext cx="4057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05" y="3230193"/>
            <a:ext cx="3267075" cy="88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0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840747" cy="588963"/>
          </a:xfrm>
        </p:spPr>
        <p:txBody>
          <a:bodyPr/>
          <a:lstStyle/>
          <a:p>
            <a:r>
              <a:rPr lang="es-CO" dirty="0"/>
              <a:t>Creación de bloques – </a:t>
            </a:r>
            <a:r>
              <a:rPr lang="es-CO" dirty="0" err="1" smtClean="0"/>
              <a:t>NeoPixel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33390"/>
            <a:ext cx="5610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80" y="2200215"/>
            <a:ext cx="56007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1" y="3207583"/>
            <a:ext cx="419100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57425"/>
            <a:ext cx="8646288" cy="9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996023" cy="588963"/>
          </a:xfrm>
        </p:spPr>
        <p:txBody>
          <a:bodyPr/>
          <a:lstStyle/>
          <a:p>
            <a:r>
              <a:rPr lang="es-CO" dirty="0"/>
              <a:t>Creación de bloques – </a:t>
            </a:r>
            <a:r>
              <a:rPr lang="es-CO" dirty="0" smtClean="0"/>
              <a:t>Tiempo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33390"/>
            <a:ext cx="3000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30" y="868178"/>
            <a:ext cx="36385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17987"/>
            <a:ext cx="8180742" cy="1043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3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Diseño de la PCB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9053" r="18874" b="13096"/>
          <a:stretch/>
        </p:blipFill>
        <p:spPr bwMode="auto">
          <a:xfrm>
            <a:off x="278921" y="1211078"/>
            <a:ext cx="3962400" cy="2457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/>
          <a:stretch/>
        </p:blipFill>
        <p:spPr bwMode="auto">
          <a:xfrm>
            <a:off x="4416490" y="1118553"/>
            <a:ext cx="4324350" cy="2906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8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Diseño de la PCB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28660" r="35421" b="15402"/>
          <a:stretch/>
        </p:blipFill>
        <p:spPr bwMode="auto">
          <a:xfrm>
            <a:off x="1530345" y="966028"/>
            <a:ext cx="5784855" cy="3278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88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una tecnología que hace posible abrir una sesión de comunicación entre el navegador del usuario y un servidor, de esta forma se pueden enviar mensajes a un servidor y recibir respuestas.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Creación del </a:t>
            </a:r>
            <a:r>
              <a:rPr lang="es-CO" dirty="0" err="1" smtClean="0"/>
              <a:t>WebSocket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26718" r="2236" b="66135"/>
          <a:stretch/>
        </p:blipFill>
        <p:spPr bwMode="auto">
          <a:xfrm>
            <a:off x="457200" y="2155322"/>
            <a:ext cx="8476643" cy="415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3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CO" sz="3200" dirty="0" smtClean="0"/>
              <a:t>Diseñar e implementar la interfaz web de programación visual y de música algorítmica tipo </a:t>
            </a:r>
            <a:r>
              <a:rPr lang="es-CO" sz="3200" dirty="0" err="1" smtClean="0"/>
              <a:t>blockly</a:t>
            </a:r>
            <a:r>
              <a:rPr lang="es-CO" sz="3200" dirty="0" smtClean="0"/>
              <a:t>, para plataformas con soporte </a:t>
            </a:r>
            <a:r>
              <a:rPr lang="es-CO" sz="3200" dirty="0" err="1" smtClean="0"/>
              <a:t>MicroPython</a:t>
            </a:r>
            <a:r>
              <a:rPr lang="es-CO" sz="3200" dirty="0" smtClean="0"/>
              <a:t>.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4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7651630" cy="588963"/>
          </a:xfrm>
        </p:spPr>
        <p:txBody>
          <a:bodyPr/>
          <a:lstStyle/>
          <a:p>
            <a:r>
              <a:rPr lang="es-CO" dirty="0"/>
              <a:t>Validación con el Software-Hardware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3390"/>
            <a:ext cx="5605145" cy="136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0" y="2577243"/>
            <a:ext cx="5577840" cy="146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0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7668883" cy="588963"/>
          </a:xfrm>
        </p:spPr>
        <p:txBody>
          <a:bodyPr/>
          <a:lstStyle/>
          <a:p>
            <a:r>
              <a:rPr lang="es-CO" dirty="0"/>
              <a:t>Validación con el Software-Hardware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3390"/>
            <a:ext cx="557784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55" y="3038562"/>
            <a:ext cx="5610225" cy="119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4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7565366" cy="588963"/>
          </a:xfrm>
        </p:spPr>
        <p:txBody>
          <a:bodyPr/>
          <a:lstStyle/>
          <a:p>
            <a:r>
              <a:rPr lang="es-CO" dirty="0"/>
              <a:t>Validación con el Software-Hardware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45786"/>
            <a:ext cx="7431340" cy="2132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3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6737230" cy="588963"/>
          </a:xfrm>
        </p:spPr>
        <p:txBody>
          <a:bodyPr/>
          <a:lstStyle/>
          <a:p>
            <a:r>
              <a:rPr lang="es-CO" dirty="0"/>
              <a:t>Diseño centrado en el usuario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6811" r="56497" b="32374"/>
          <a:stretch/>
        </p:blipFill>
        <p:spPr bwMode="auto">
          <a:xfrm>
            <a:off x="457200" y="933390"/>
            <a:ext cx="7918579" cy="3540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30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200" y="174625"/>
            <a:ext cx="6737230" cy="588963"/>
          </a:xfrm>
        </p:spPr>
        <p:txBody>
          <a:bodyPr/>
          <a:lstStyle/>
          <a:p>
            <a:r>
              <a:rPr lang="es-CO" dirty="0"/>
              <a:t>Diseño centrado en el usuario</a:t>
            </a:r>
          </a:p>
          <a:p>
            <a:endParaRPr lang="es-CO" dirty="0"/>
          </a:p>
        </p:txBody>
      </p:sp>
      <p:pic>
        <p:nvPicPr>
          <p:cNvPr id="5" name="Imagen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9"/>
          <a:stretch/>
        </p:blipFill>
        <p:spPr bwMode="auto">
          <a:xfrm>
            <a:off x="457201" y="763588"/>
            <a:ext cx="7918579" cy="3710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19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Prueba de integración</a:t>
            </a:r>
          </a:p>
          <a:p>
            <a:endParaRPr lang="es-CO" dirty="0"/>
          </a:p>
        </p:txBody>
      </p:sp>
      <p:pic>
        <p:nvPicPr>
          <p:cNvPr id="5" name="Imagen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" b="5250"/>
          <a:stretch/>
        </p:blipFill>
        <p:spPr bwMode="auto">
          <a:xfrm>
            <a:off x="814961" y="933390"/>
            <a:ext cx="7203057" cy="3667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Prueba de integración</a:t>
            </a:r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8" b="31480"/>
          <a:stretch/>
        </p:blipFill>
        <p:spPr bwMode="auto">
          <a:xfrm>
            <a:off x="2510197" y="986449"/>
            <a:ext cx="3890604" cy="3551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7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000" dirty="0" smtClean="0"/>
              <a:t>Programación a través de bloques.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Poder construir tu propio instrumento musical.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Diseño de PCB realizado pero no fabricado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Ventajas del proyecto frente a otras plataformas de programación visual.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Posibles implementaciones.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Recomendaciones.</a:t>
            </a:r>
            <a:endParaRPr lang="es-CO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Analisis de 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7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800" dirty="0" smtClean="0"/>
              <a:t>Nuevas perspectivas para los instrumentos musicales.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Ventajas de trabajar con </a:t>
            </a:r>
            <a:r>
              <a:rPr lang="es-CO" sz="2800" dirty="0" err="1" smtClean="0"/>
              <a:t>Blockly</a:t>
            </a:r>
            <a:r>
              <a:rPr lang="es-CO" sz="2800" dirty="0" smtClean="0"/>
              <a:t> MADI.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Posibilidades de mejora.</a:t>
            </a:r>
          </a:p>
          <a:p>
            <a:pPr marL="285750" indent="-285750">
              <a:buFontTx/>
              <a:buChar char="-"/>
            </a:pPr>
            <a:r>
              <a:rPr lang="es-CO" sz="2800" dirty="0" smtClean="0"/>
              <a:t>Se cumple el objetivo planteado</a:t>
            </a:r>
            <a:endParaRPr lang="es-CO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62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6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000" dirty="0" smtClean="0"/>
              <a:t>Construir bloques básicos de programación visual bajo el entorno de </a:t>
            </a:r>
            <a:r>
              <a:rPr lang="es-CO" sz="2000" dirty="0" err="1" smtClean="0"/>
              <a:t>Blockly</a:t>
            </a:r>
            <a:r>
              <a:rPr lang="es-CO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Construir un prototipo inicial de hardware que permita probar la integración de la programación visual.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Validar la interfaz visual de programación con la tarjeta de procesamiento.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Implementar la web e integrar el sistema con un diseño centrado en el usuario.</a:t>
            </a:r>
            <a:endParaRPr lang="es-CO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32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dirty="0" smtClean="0"/>
              <a:t>La programación visual fortalece el pensamiento estructural y computacional.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STEM (Ciencia, Tecnología, Ingeniería y Matemáticas).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STEAM (Ciencia, Tecnología, Ingeniería, Artes y Matemáticas).</a:t>
            </a:r>
          </a:p>
          <a:p>
            <a:pPr marL="285750" indent="-285750">
              <a:buFontTx/>
              <a:buChar char="-"/>
            </a:pPr>
            <a:r>
              <a:rPr lang="es-CO" dirty="0" err="1" smtClean="0"/>
              <a:t>Scratch</a:t>
            </a:r>
            <a:r>
              <a:rPr lang="es-CO" dirty="0" smtClean="0"/>
              <a:t>, </a:t>
            </a:r>
            <a:r>
              <a:rPr lang="es-CO" dirty="0" err="1" smtClean="0"/>
              <a:t>blockly</a:t>
            </a:r>
            <a:r>
              <a:rPr lang="es-CO" dirty="0" smtClean="0"/>
              <a:t>, </a:t>
            </a:r>
            <a:r>
              <a:rPr lang="es-CO" dirty="0" err="1" smtClean="0"/>
              <a:t>Arduino</a:t>
            </a:r>
            <a:r>
              <a:rPr lang="es-CO" dirty="0" smtClean="0"/>
              <a:t>, </a:t>
            </a:r>
            <a:r>
              <a:rPr lang="es-CO" dirty="0" err="1" smtClean="0"/>
              <a:t>Raspberry</a:t>
            </a:r>
            <a:r>
              <a:rPr lang="es-CO" dirty="0" smtClean="0"/>
              <a:t> Pi, </a:t>
            </a:r>
            <a:r>
              <a:rPr lang="es-CO" dirty="0" err="1" smtClean="0"/>
              <a:t>Microbit</a:t>
            </a:r>
            <a:r>
              <a:rPr lang="es-CO" dirty="0" smtClean="0"/>
              <a:t>, Lego </a:t>
            </a:r>
            <a:r>
              <a:rPr lang="es-CO" dirty="0" err="1" smtClean="0"/>
              <a:t>Mindstorm</a:t>
            </a:r>
            <a:r>
              <a:rPr lang="es-CO" dirty="0" smtClean="0"/>
              <a:t>, NAO.</a:t>
            </a:r>
          </a:p>
          <a:p>
            <a:pPr marL="285750" indent="-285750">
              <a:buFontTx/>
              <a:buChar char="-"/>
            </a:pPr>
            <a:r>
              <a:rPr lang="es-CO" dirty="0" smtClean="0"/>
              <a:t>El estudio realizado por la </a:t>
            </a:r>
            <a:r>
              <a:rPr lang="es-CO" dirty="0" err="1" smtClean="0"/>
              <a:t>King’s</a:t>
            </a:r>
            <a:r>
              <a:rPr lang="es-CO" dirty="0" smtClean="0"/>
              <a:t> </a:t>
            </a:r>
            <a:r>
              <a:rPr lang="es-CO" dirty="0" err="1" smtClean="0"/>
              <a:t>College</a:t>
            </a:r>
            <a:r>
              <a:rPr lang="es-CO" dirty="0" smtClean="0"/>
              <a:t> de Londres evidencia que los estudiantes que usan </a:t>
            </a:r>
            <a:r>
              <a:rPr lang="es-CO" dirty="0" err="1" smtClean="0"/>
              <a:t>Microbit</a:t>
            </a:r>
            <a:r>
              <a:rPr lang="es-CO" dirty="0" smtClean="0"/>
              <a:t> tienen mejor disposición para el estudio de las 5 áreas STEAM.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015519" cy="588963"/>
          </a:xfrm>
        </p:spPr>
        <p:txBody>
          <a:bodyPr/>
          <a:lstStyle/>
          <a:p>
            <a:r>
              <a:rPr lang="es-CO" dirty="0" smtClean="0"/>
              <a:t>Justificación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63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400" dirty="0" smtClean="0"/>
              <a:t>Es la habilidad de poder resolver problemas mediante la cual se generan estrategias y/o sistemas que permitan llegar a una solución.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“Lo importante es saber cómo se representa la realidad, el mundo de objetivos y expectativas” (Zapata-Ros,2015).</a:t>
            </a:r>
          </a:p>
          <a:p>
            <a:pPr marL="285750" indent="-285750">
              <a:buFontTx/>
              <a:buChar char="-"/>
            </a:pPr>
            <a:endParaRPr lang="es-CO" dirty="0" smtClean="0"/>
          </a:p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262099" cy="588963"/>
          </a:xfrm>
        </p:spPr>
        <p:txBody>
          <a:bodyPr/>
          <a:lstStyle/>
          <a:p>
            <a:r>
              <a:rPr lang="es-CO" dirty="0" smtClean="0"/>
              <a:t>Pensamiento computacional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81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000" dirty="0" smtClean="0"/>
              <a:t>La programación es una extensión de la escritura, por lo tanto, al escribir código las personas plasman sus ideas de forma que la maquina entienda.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¿En que lenguaje programar?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La programación por bloques es más visual que escrita.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Logra que la persona se enfoque más en saber qué está haciendo que asegurándose que el programa esté bien escrito.</a:t>
            </a:r>
          </a:p>
          <a:p>
            <a:pPr marL="285750" indent="-285750">
              <a:buFontTx/>
              <a:buChar char="-"/>
            </a:pPr>
            <a:r>
              <a:rPr lang="es-CO" sz="2000" dirty="0" smtClean="0"/>
              <a:t>Desarrolla mejor el pensamiento computacional teniendo más tiempo en el proceso de plasmar sus ideas.</a:t>
            </a:r>
            <a:endParaRPr lang="es-CO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457199" y="174625"/>
            <a:ext cx="6133381" cy="588963"/>
          </a:xfrm>
        </p:spPr>
        <p:txBody>
          <a:bodyPr/>
          <a:lstStyle/>
          <a:p>
            <a:r>
              <a:rPr lang="es-CO" dirty="0" smtClean="0"/>
              <a:t>Programación por bloques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8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CO" sz="2400" dirty="0" smtClean="0"/>
              <a:t>Es un editor de código visual que utiliza bloques gráficos entrelazados para representar conceptos de código.</a:t>
            </a:r>
          </a:p>
          <a:p>
            <a:pPr marL="285750" indent="-285750">
              <a:buFontTx/>
              <a:buChar char="-"/>
            </a:pPr>
            <a:r>
              <a:rPr lang="es-CO" sz="2400" dirty="0" smtClean="0"/>
              <a:t>Permite exportar código a diferentes tipos de lenguajes estructurados tales como, JavaScript, Python, PHP, </a:t>
            </a:r>
            <a:r>
              <a:rPr lang="es-CO" sz="2400" dirty="0" err="1" smtClean="0"/>
              <a:t>Lua</a:t>
            </a:r>
            <a:r>
              <a:rPr lang="es-CO" sz="2400" dirty="0"/>
              <a:t> </a:t>
            </a:r>
            <a:r>
              <a:rPr lang="es-CO" sz="2400" dirty="0" smtClean="0"/>
              <a:t>y </a:t>
            </a:r>
            <a:r>
              <a:rPr lang="es-CO" sz="2400" dirty="0" err="1" smtClean="0"/>
              <a:t>Dart</a:t>
            </a:r>
            <a:r>
              <a:rPr lang="es-CO" sz="2400" dirty="0" smtClean="0"/>
              <a:t>.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err="1" smtClean="0"/>
              <a:t>Blockly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82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 smtClean="0"/>
              <a:t>App Inventor</a:t>
            </a:r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5" b="5853"/>
          <a:stretch/>
        </p:blipFill>
        <p:spPr bwMode="auto">
          <a:xfrm>
            <a:off x="228366" y="763587"/>
            <a:ext cx="8794864" cy="3808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05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lantilla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2018.thmx</Template>
  <TotalTime>284</TotalTime>
  <Words>775</Words>
  <Application>Microsoft Office PowerPoint</Application>
  <PresentationFormat>Presentación en pantalla (16:9)</PresentationFormat>
  <Paragraphs>91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ＭＳ Ｐゴシック</vt:lpstr>
      <vt:lpstr>Arial</vt:lpstr>
      <vt:lpstr>Calibri</vt:lpstr>
      <vt:lpstr>Plantilla 2018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UECCI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 UECCI</dc:creator>
  <cp:lastModifiedBy>Steven Ortiz</cp:lastModifiedBy>
  <cp:revision>21</cp:revision>
  <dcterms:created xsi:type="dcterms:W3CDTF">2018-11-06T14:25:39Z</dcterms:created>
  <dcterms:modified xsi:type="dcterms:W3CDTF">2020-07-27T00:34:17Z</dcterms:modified>
</cp:coreProperties>
</file>