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5623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9" r:id="rId21"/>
    <p:sldId id="261" r:id="rId23"/>
    <p:sldId id="260" r:id="rId25"/>
    <p:sldId id="262" r:id="rId27"/>
    <p:sldId id="267" r:id="rId29"/>
    <p:sldId id="268" r:id="rId30"/>
    <p:sldId id="269" r:id="rId31"/>
    <p:sldId id="270" r:id="rId32"/>
    <p:sldId id="271" r:id="rId34"/>
    <p:sldId id="272" r:id="rId35"/>
    <p:sldId id="273" r:id="rId37"/>
    <p:sldId id="274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7" Type="http://schemas.openxmlformats.org/officeDocument/2006/relationships/slide" Target="slides/slide5.xml"></Relationship><Relationship Id="rId29" Type="http://schemas.openxmlformats.org/officeDocument/2006/relationships/slide" Target="slides/slide6.xml"></Relationship><Relationship Id="rId30" Type="http://schemas.openxmlformats.org/officeDocument/2006/relationships/slide" Target="slides/slide7.xml"></Relationship><Relationship Id="rId31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5" Type="http://schemas.openxmlformats.org/officeDocument/2006/relationships/viewProps" Target="viewProps.xml"></Relationship><Relationship Id="rId4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141991731.png"></Relationship><Relationship Id="rId13" Type="http://schemas.openxmlformats.org/officeDocument/2006/relationships/image" Target="../media/fImage66423554813.png"></Relationship><Relationship Id="rId14" Type="http://schemas.openxmlformats.org/officeDocument/2006/relationships/image" Target="../media/fImage37253609065.png"></Relationship><Relationship Id="rId15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DE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9"/>
          <p:cNvSpPr>
            <a:spLocks/>
          </p:cNvSpPr>
          <p:nvPr/>
        </p:nvSpPr>
        <p:spPr>
          <a:xfrm rot="0">
            <a:off x="-395605" y="1708785"/>
            <a:ext cx="1980565" cy="660400"/>
          </a:xfrm>
          <a:prstGeom prst="roundRect"/>
          <a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14"/>
          <p:cNvSpPr>
            <a:spLocks/>
          </p:cNvSpPr>
          <p:nvPr/>
        </p:nvSpPr>
        <p:spPr>
          <a:xfrm rot="0">
            <a:off x="-395605" y="2533650"/>
            <a:ext cx="1980565" cy="660400"/>
          </a:xfrm>
          <a:prstGeom prst="roundRect"/>
          <a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15"/>
          <p:cNvSpPr>
            <a:spLocks/>
          </p:cNvSpPr>
          <p:nvPr/>
        </p:nvSpPr>
        <p:spPr>
          <a:xfrm rot="0">
            <a:off x="-395605" y="3342005"/>
            <a:ext cx="1980565" cy="660400"/>
          </a:xfrm>
          <a:prstGeom prst="roundRect"/>
          <a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16"/>
          <p:cNvSpPr>
            <a:spLocks/>
          </p:cNvSpPr>
          <p:nvPr/>
        </p:nvSpPr>
        <p:spPr>
          <a:xfrm rot="0">
            <a:off x="-395605" y="4150995"/>
            <a:ext cx="1980565" cy="660400"/>
          </a:xfrm>
          <a:prstGeom prst="roundRect"/>
          <a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7"/>
          <p:cNvSpPr>
            <a:spLocks/>
          </p:cNvSpPr>
          <p:nvPr/>
        </p:nvSpPr>
        <p:spPr>
          <a:xfrm rot="0">
            <a:off x="-395605" y="4959350"/>
            <a:ext cx="1980565" cy="660400"/>
          </a:xfrm>
          <a:prstGeom prst="roundRect"/>
          <a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18"/>
          <p:cNvSpPr>
            <a:spLocks/>
          </p:cNvSpPr>
          <p:nvPr/>
        </p:nvSpPr>
        <p:spPr>
          <a:xfrm rot="0">
            <a:off x="-395605" y="5767705"/>
            <a:ext cx="1980565" cy="660400"/>
          </a:xfrm>
          <a:prstGeom prst="roundRect"/>
          <a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25"/>
          <p:cNvSpPr>
            <a:spLocks/>
          </p:cNvSpPr>
          <p:nvPr/>
        </p:nvSpPr>
        <p:spPr>
          <a:xfrm rot="0">
            <a:off x="-395605" y="883920"/>
            <a:ext cx="1980565" cy="660400"/>
          </a:xfrm>
          <a:prstGeom prst="roundRect"/>
          <a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2"/>
          <p:cNvSpPr>
            <a:spLocks/>
          </p:cNvSpPr>
          <p:nvPr/>
        </p:nvSpPr>
        <p:spPr>
          <a:xfrm rot="0">
            <a:off x="-158115" y="-297180"/>
            <a:ext cx="12483465" cy="941070"/>
          </a:xfrm>
          <a:prstGeom prst="flowChartProcess"/>
          <a:blipFill rotWithShape="1">
            <a:blip r:embed="rId13" cstate="print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2"/>
          <p:cNvSpPr>
            <a:spLocks/>
          </p:cNvSpPr>
          <p:nvPr/>
        </p:nvSpPr>
        <p:spPr>
          <a:xfrm rot="0">
            <a:off x="1897380" y="915670"/>
            <a:ext cx="9966325" cy="5478145"/>
          </a:xfrm>
          <a:prstGeom prst="flowChartProcess"/>
          <a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672"/>
          <p:cNvCxnSpPr/>
          <p:nvPr/>
        </p:nvCxnSpPr>
        <p:spPr>
          <a:xfrm rot="0">
            <a:off x="-158115" y="6658610"/>
            <a:ext cx="12511405" cy="635"/>
          </a:xfrm>
          <a:prstGeom prst="line"/>
          <a:ln w="6350" cap="flat" cmpd="sng">
            <a:solidFill>
              <a:srgbClr val="E80074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2" r:id="rId1"/>
    <p:sldLayoutId id="2147485533" r:id="rId2"/>
    <p:sldLayoutId id="2147485534" r:id="rId3"/>
    <p:sldLayoutId id="2147485535" r:id="rId4"/>
    <p:sldLayoutId id="2147485536" r:id="rId5"/>
    <p:sldLayoutId id="2147485537" r:id="rId6"/>
    <p:sldLayoutId id="2147485538" r:id="rId7"/>
    <p:sldLayoutId id="2147485539" r:id="rId8"/>
    <p:sldLayoutId id="2147485540" r:id="rId9"/>
    <p:sldLayoutId id="2147485541" r:id="rId10"/>
    <p:sldLayoutId id="2147485542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949445701731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9494411039508.png"></Relationship><Relationship Id="rId3" Type="http://schemas.openxmlformats.org/officeDocument/2006/relationships/notesSlide" Target="../notesSlides/notesSlide10.xml"></Relationship><Relationship Id="rId4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9494411329938.png"></Relationship><Relationship Id="rId3" Type="http://schemas.openxmlformats.org/officeDocument/2006/relationships/notesSlide" Target="../notesSlides/notesSlide11.xml"></Relationship><Relationship Id="rId4" Type="http://schemas.openxmlformats.org/officeDocument/2006/relationships/hyperlink" Target="https://www.youtube.com/watch?v=CPgUWGy3-30" TargetMode="External"></Relationship><Relationship Id="rId5" Type="http://schemas.openxmlformats.org/officeDocument/2006/relationships/hyperlink" Target="https://www.youtube.com/watch?v=eaUVzIpBmEE" TargetMode="External"></Relationship><Relationship Id="rId6" Type="http://schemas.openxmlformats.org/officeDocument/2006/relationships/hyperlink" Target="https://www.youtube.com/watch?v=kBitvFeSMAc" TargetMode="External"></Relationship><Relationship Id="rId7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9494411329938.png"></Relationship><Relationship Id="rId3" Type="http://schemas.openxmlformats.org/officeDocument/2006/relationships/notesSlide" Target="../notesSlides/notesSlide12.xml"></Relationship><Relationship Id="rId4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494411329938.png"></Relationship><Relationship Id="rId3" Type="http://schemas.openxmlformats.org/officeDocument/2006/relationships/hyperlink" Target="https://www.gamemeca.com/view.php?gid=46964" TargetMode="External"></Relationship><Relationship Id="rId4" Type="http://schemas.openxmlformats.org/officeDocument/2006/relationships/hyperlink" Target="https://blog.danggun.net/2068" TargetMode="External"></Relationship><Relationship Id="rId5" Type="http://schemas.openxmlformats.org/officeDocument/2006/relationships/hyperlink" Target="https://www.xbox.com/ko-KR/marketplace/gameratings" TargetMode="External"></Relationship><Relationship Id="rId6" Type="http://schemas.openxmlformats.org/officeDocument/2006/relationships/notesSlide" Target="../notesSlides/notesSlide13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949445894813.png"></Relationship><Relationship Id="rId3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949446209065.png"></Relationship><Relationship Id="rId3" Type="http://schemas.openxmlformats.org/officeDocument/2006/relationships/image" Target="../media/fImage1445316313307.png"></Relationship><Relationship Id="rId4" Type="http://schemas.openxmlformats.org/officeDocument/2006/relationships/notesSlide" Target="../notesSlides/notesSlide3.xml"></Relationship><Relationship Id="rId5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949446045835.png"></Relationship><Relationship Id="rId3" Type="http://schemas.openxmlformats.org/officeDocument/2006/relationships/notesSlide" Target="../notesSlides/notesSlide4.xml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949446651223.png"></Relationship><Relationship Id="rId3" Type="http://schemas.openxmlformats.org/officeDocument/2006/relationships/notesSlide" Target="../notesSlides/notesSlide5.xml"></Relationship><Relationship Id="rId4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949449229722.png"></Relationship><Relationship Id="rId3" Type="http://schemas.openxmlformats.org/officeDocument/2006/relationships/image" Target="../media/fImage1204889427994.png"></Relationship><Relationship Id="rId4" Type="http://schemas.openxmlformats.org/officeDocument/2006/relationships/image" Target="../media/fImage3533509432987.png"></Relationship><Relationship Id="rId5" Type="http://schemas.openxmlformats.org/officeDocument/2006/relationships/notesSlide" Target="../notesSlides/notesSlide6.xml"></Relationship><Relationship Id="rId6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949449518858.png"></Relationship><Relationship Id="rId3" Type="http://schemas.openxmlformats.org/officeDocument/2006/relationships/image" Target="../media/fImage4143779737035.png"></Relationship><Relationship Id="rId4" Type="http://schemas.openxmlformats.org/officeDocument/2006/relationships/image" Target="../media/fImage299923974793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9494410191102.png"></Relationship><Relationship Id="rId3" Type="http://schemas.openxmlformats.org/officeDocument/2006/relationships/notesSlide" Target="../notesSlides/notesSlide8.xml"></Relationship><Relationship Id="rId4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9494410659250.png"></Relationship><Relationship Id="rId3" Type="http://schemas.openxmlformats.org/officeDocument/2006/relationships/image" Target="../media/fImage1520210995435.jpeg"></Relationship><Relationship Id="rId4" Type="http://schemas.openxmlformats.org/officeDocument/2006/relationships/notesSlide" Target="../notesSlides/notesSlide9.xml"></Relationship><Relationship Id="rId5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21"/>
          <p:cNvGraphicFramePr>
            <a:graphicFrameLocks noGrp="1"/>
          </p:cNvGraphicFramePr>
          <p:nvPr/>
        </p:nvGraphicFramePr>
        <p:xfrm>
          <a:off x="-22860" y="5715"/>
          <a:ext cx="12262486" cy="68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25"/>
                <a:gridCol w="838200"/>
                <a:gridCol w="1625600"/>
                <a:gridCol w="1306830"/>
                <a:gridCol w="3056890"/>
                <a:gridCol w="1853565"/>
                <a:gridCol w="2543175"/>
              </a:tblGrid>
              <a:tr h="340360">
                <a:tc rowSpan="2"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출번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16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분반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학번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과제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제출일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연락처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36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2018184023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이향운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2주_제안서 및 학업계획서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20200926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010-8572-1866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텍스트 상자 158"/>
          <p:cNvSpPr txBox="1">
            <a:spLocks/>
          </p:cNvSpPr>
          <p:nvPr/>
        </p:nvSpPr>
        <p:spPr>
          <a:xfrm rot="0">
            <a:off x="217805" y="18643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기획</a:t>
            </a: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컨셉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텍스트 상자 159"/>
          <p:cNvSpPr txBox="1">
            <a:spLocks/>
          </p:cNvSpPr>
          <p:nvPr/>
        </p:nvSpPr>
        <p:spPr>
          <a:xfrm rot="0">
            <a:off x="217805" y="348107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텍스트 상자 160"/>
          <p:cNvSpPr txBox="1">
            <a:spLocks/>
          </p:cNvSpPr>
          <p:nvPr/>
        </p:nvSpPr>
        <p:spPr>
          <a:xfrm rot="0">
            <a:off x="59690" y="5087620"/>
            <a:ext cx="141922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텍스트 상자 162"/>
          <p:cNvSpPr txBox="1">
            <a:spLocks/>
          </p:cNvSpPr>
          <p:nvPr/>
        </p:nvSpPr>
        <p:spPr>
          <a:xfrm rot="0">
            <a:off x="217805" y="590613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텍스트 상자 163"/>
          <p:cNvSpPr txBox="1">
            <a:spLocks/>
          </p:cNvSpPr>
          <p:nvPr/>
        </p:nvSpPr>
        <p:spPr>
          <a:xfrm rot="0">
            <a:off x="217805" y="26644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텍스트 개체 틀 168"/>
          <p:cNvSpPr txBox="1">
            <a:spLocks/>
          </p:cNvSpPr>
          <p:nvPr>
            <p:ph type="ctrTitle" idx="1"/>
          </p:nvPr>
        </p:nvSpPr>
        <p:spPr>
          <a:xfrm rot="0">
            <a:off x="4345305" y="3104515"/>
            <a:ext cx="4895215" cy="100330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48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60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60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14" name="도형 677"/>
          <p:cNvSpPr>
            <a:spLocks/>
          </p:cNvSpPr>
          <p:nvPr/>
        </p:nvSpPr>
        <p:spPr>
          <a:xfrm rot="0">
            <a:off x="5901690" y="6475730"/>
            <a:ext cx="38417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5" name="텍스트 상자 901"/>
          <p:cNvSpPr txBox="1">
            <a:spLocks/>
          </p:cNvSpPr>
          <p:nvPr/>
        </p:nvSpPr>
        <p:spPr>
          <a:xfrm rot="0">
            <a:off x="181610" y="1022985"/>
            <a:ext cx="11747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7" name="그림 915" descr="C:/Users/roning262/AppData/Roaming/PolarisOffice/ETemp/24468_21812384/fImage94944570173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31335" y="1703070"/>
            <a:ext cx="2219325" cy="2249170"/>
          </a:xfrm>
          <a:prstGeom prst="rect"/>
          <a:noFill/>
          <a:ln w="0">
            <a:noFill/>
            <a:prstDash/>
          </a:ln>
        </p:spPr>
      </p:pic>
      <p:sp>
        <p:nvSpPr>
          <p:cNvPr id="18" name="텍스트 상자 923"/>
          <p:cNvSpPr txBox="1">
            <a:spLocks/>
          </p:cNvSpPr>
          <p:nvPr/>
        </p:nvSpPr>
        <p:spPr>
          <a:xfrm rot="0">
            <a:off x="217805" y="429069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300" cy="1143635"/>
          </a:xfrm>
          <a:prstGeom prst="rect"/>
          <a:noFill/>
          <a:ln w="0">
            <a:noFill/>
            <a:prstDash/>
          </a:ln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021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rgbClr val="FF009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747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1445" cy="4178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160909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셀링 포인트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217805" y="18643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217805" y="26644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59690" y="5087620"/>
            <a:ext cx="141922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217805" y="429069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텍스트 상자 1068"/>
          <p:cNvSpPr txBox="1">
            <a:spLocks/>
          </p:cNvSpPr>
          <p:nvPr/>
        </p:nvSpPr>
        <p:spPr>
          <a:xfrm>
            <a:off x="2213610" y="1699895"/>
            <a:ext cx="9401810" cy="10782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•"/>
            </a:pPr>
            <a:r>
              <a:rPr lang="ko-KR" sz="1800" b="1">
                <a:solidFill>
                  <a:srgbClr val="FF0066"/>
                </a:solidFill>
                <a:latin typeface="나눔고딕" charset="0"/>
                <a:ea typeface="나눔고딕" charset="0"/>
              </a:rPr>
              <a:t>거리두기에 지친 이들을 위한 활동적인 게임</a:t>
            </a:r>
            <a:endParaRPr lang="ko-KR" altLang="en-US" sz="1800" b="1">
              <a:solidFill>
                <a:srgbClr val="FF0066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14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현재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많은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이들이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코로나19에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의한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거리두기로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인해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활동적인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생활을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그리워하고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있다.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이러한 상황에서 소비자들을 대리만족 해줄 수 있는 통통튀고 경쾌한 액션을 통해 소비자를 만족시킬 것이다.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4" name="텍스트 상자 1070"/>
          <p:cNvSpPr txBox="1">
            <a:spLocks/>
          </p:cNvSpPr>
          <p:nvPr/>
        </p:nvSpPr>
        <p:spPr>
          <a:xfrm>
            <a:off x="2213610" y="3070860"/>
            <a:ext cx="9401175" cy="1324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l"/>
            </a:pPr>
            <a:r>
              <a:rPr lang="ko-KR" sz="1800" b="1">
                <a:solidFill>
                  <a:srgbClr val="FF9933"/>
                </a:solidFill>
                <a:latin typeface="나눔고딕" charset="0"/>
                <a:ea typeface="나눔고딕" charset="0"/>
              </a:rPr>
              <a:t>혼자서도, 둘이서도, 여럿이서도 즐기기 좋은 게임</a:t>
            </a:r>
            <a:endParaRPr lang="ko-KR" altLang="en-US" sz="1800" b="1">
              <a:solidFill>
                <a:srgbClr val="FF9933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14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플레이어들마다 각자의 플레이스타일이 각기 다르다.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혼자서 내 맘대로 즐기거나, 여럿이서 다같이 왁자지껄 즐기거나 다양한 소비자들이 있다.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이러한 이들 골고루 만족시킬 수 있게 할 것이다.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텍스트 상자 1071"/>
          <p:cNvSpPr txBox="1">
            <a:spLocks/>
          </p:cNvSpPr>
          <p:nvPr/>
        </p:nvSpPr>
        <p:spPr>
          <a:xfrm>
            <a:off x="2213610" y="4656455"/>
            <a:ext cx="9351645" cy="1324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l"/>
            </a:pPr>
            <a:r>
              <a:rPr lang="ko-KR" sz="1800" b="1">
                <a:solidFill>
                  <a:srgbClr val="33C033"/>
                </a:solidFill>
                <a:latin typeface="나눔고딕" charset="0"/>
                <a:ea typeface="나눔고딕" charset="0"/>
              </a:rPr>
              <a:t>승부는 실력, 코디는 노력!</a:t>
            </a:r>
            <a:endParaRPr lang="ko-KR" altLang="en-US" sz="1800" b="1">
              <a:solidFill>
                <a:srgbClr val="33C033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14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게임을 언제 접하든 부담없이 스릴있게 즐길 수 있는 실력 게임,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하지만 게임을 꾸준히 한다면 코디는 마음껏 할 수 있도록 게임코인 &amp; 경험치로 코디를 모두 즐길 수 있도록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할 것이다.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 descr="C:/Users/roning262/AppData/Roaming/PolarisOffice/ETemp/24468_21812384/fImage949441132993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300" cy="1143635"/>
          </a:xfrm>
          <a:prstGeom prst="rect"/>
          <a:noFill/>
          <a:ln w="0">
            <a:noFill/>
            <a:prstDash/>
          </a:ln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021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1</a:t>
            </a: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747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1445" cy="4178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231648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유사 상용게임 소개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217805" y="18643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217805" y="26644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59690" y="5087620"/>
            <a:ext cx="141922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217805" y="429069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rgbClr val="FF009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텍스트 상자 1072"/>
          <p:cNvSpPr txBox="1">
            <a:spLocks/>
          </p:cNvSpPr>
          <p:nvPr/>
        </p:nvSpPr>
        <p:spPr>
          <a:xfrm rot="0">
            <a:off x="2180590" y="1699895"/>
            <a:ext cx="9400540" cy="11093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l"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히트맨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  <a:hlinkClick r:id="rId4"/>
              </a:rPr>
              <a:t>&lt;관련 영상&gt;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| 장르 : 3인칭 잠입 액션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- 제작 : IO 인터랙티브	- 배급 : IO 인터랙티브	- 등급 : 청소년 이용불가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- 출시 : 2016. 3. 11	- 가격 : 64,900원		- 플랫폼 : Windows, Mac, Linux, PS4,</a:t>
            </a:r>
            <a:r>
              <a:rPr lang="ko-KR" sz="1600" b="1">
                <a:solidFill>
                  <a:srgbClr val="FF00AB"/>
                </a:solidFill>
                <a:latin typeface="나눔고딕" charset="0"/>
                <a:ea typeface="나눔고딕" charset="0"/>
              </a:rPr>
              <a:t>					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			XBO, Stadia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텍스트 상자 150"/>
          <p:cNvSpPr txBox="1">
            <a:spLocks/>
          </p:cNvSpPr>
          <p:nvPr/>
        </p:nvSpPr>
        <p:spPr>
          <a:xfrm rot="0">
            <a:off x="2180590" y="3154680"/>
            <a:ext cx="9400540" cy="11093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l"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페이데이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  <a:hlinkClick r:id="rId5"/>
              </a:rPr>
              <a:t>&lt;관련 영상&gt;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| 장르 : 1인칭 슈팅게임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- 제작 : 오버킬 소프트웨어	- 배급 : SONY Online	- 등급 : 청소년 이용불가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- 출시 : 2011. 10. 21	- 가격 : 8,900원		- 플랫폼 : 마이크로소프트 윈도우,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							플레이스테이션3	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4" name="텍스트 상자 151"/>
          <p:cNvSpPr txBox="1">
            <a:spLocks/>
          </p:cNvSpPr>
          <p:nvPr/>
        </p:nvSpPr>
        <p:spPr>
          <a:xfrm rot="0">
            <a:off x="2180590" y="4628515"/>
            <a:ext cx="9400540" cy="862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l"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폴가이즈 &lt;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  <a:hlinkClick r:id="rId6"/>
              </a:rPr>
              <a:t>관련 영상&gt;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| 장르 : 레이싱, 라스트 맨 스탠딩, 플랫폼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- 제작 : Mediatonic		- 배급 : 디볼버 디지털	- 등급 : 미분류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- 출시 : 2020. 8. 4		- 가격 : 20,500원		- 플랫폼 : Windows, PS4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도형 153"/>
          <p:cNvSpPr>
            <a:spLocks/>
          </p:cNvSpPr>
          <p:nvPr/>
        </p:nvSpPr>
        <p:spPr>
          <a:xfrm rot="0">
            <a:off x="2327910" y="2620645"/>
            <a:ext cx="977265" cy="407035"/>
          </a:xfrm>
          <a:prstGeom prst="roundRect"/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accent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잠입</a:t>
            </a:r>
            <a:endParaRPr lang="ko-KR" altLang="en-US" sz="1800" b="1">
              <a:solidFill>
                <a:schemeClr val="accent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7" name="도형 158"/>
          <p:cNvSpPr>
            <a:spLocks/>
          </p:cNvSpPr>
          <p:nvPr/>
        </p:nvSpPr>
        <p:spPr>
          <a:xfrm rot="0">
            <a:off x="2327910" y="4101465"/>
            <a:ext cx="977265" cy="407035"/>
          </a:xfrm>
          <a:prstGeom prst="roundRect"/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accent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협동</a:t>
            </a:r>
            <a:endParaRPr lang="ko-KR" altLang="en-US" sz="1800" b="1">
              <a:solidFill>
                <a:schemeClr val="accent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9" name="도형 160"/>
          <p:cNvSpPr>
            <a:spLocks/>
          </p:cNvSpPr>
          <p:nvPr/>
        </p:nvSpPr>
        <p:spPr>
          <a:xfrm rot="0">
            <a:off x="2344420" y="5566410"/>
            <a:ext cx="977265" cy="407035"/>
          </a:xfrm>
          <a:prstGeom prst="roundRect"/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accent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플랫폼</a:t>
            </a:r>
            <a:endParaRPr lang="ko-KR" altLang="en-US" sz="1800" b="1">
              <a:solidFill>
                <a:schemeClr val="accent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300" cy="1143635"/>
          </a:xfrm>
          <a:prstGeom prst="rect"/>
          <a:noFill/>
          <a:ln w="0">
            <a:noFill/>
            <a:prstDash/>
          </a:ln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021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1</a:t>
            </a: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747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1445" cy="4178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217805" y="18643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217805" y="26644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59690" y="5087620"/>
            <a:ext cx="14192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AB"/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rgbClr val="FF00AB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217805" y="4290695"/>
            <a:ext cx="110236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313036"/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rgbClr val="31303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텍스트 상자 164"/>
          <p:cNvSpPr txBox="1">
            <a:spLocks/>
          </p:cNvSpPr>
          <p:nvPr/>
        </p:nvSpPr>
        <p:spPr>
          <a:xfrm rot="0">
            <a:off x="1982470" y="1022985"/>
            <a:ext cx="90106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후기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텍스트 상자 165"/>
          <p:cNvSpPr txBox="1">
            <a:spLocks/>
          </p:cNvSpPr>
          <p:nvPr/>
        </p:nvSpPr>
        <p:spPr>
          <a:xfrm>
            <a:off x="2213610" y="1585595"/>
            <a:ext cx="9401810" cy="1325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아무리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게임기획1이랑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기획포트폴리오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과목을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들었다고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하더라도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매번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처음할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땐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새롭고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모르겠고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어렵고</a:t>
            </a:r>
            <a:endParaRPr lang="ko-KR" altLang="en-US" sz="16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정말 혼돈의 집합체입니다 호호호...</a:t>
            </a:r>
            <a:endParaRPr lang="ko-KR" altLang="en-US" sz="16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이번에 PPT 템플릿도 직접 만들어본다고 해봤는데 뭔가 어색한 거 같습니다. 역시 템플릿은 인터넷에서</a:t>
            </a:r>
            <a:endParaRPr lang="ko-KR" altLang="en-US" sz="16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주워서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써야할 것 같네요...</a:t>
            </a:r>
            <a:endParaRPr lang="ko-KR" altLang="en-US" sz="16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16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4" name="텍스트 상자 166"/>
          <p:cNvSpPr txBox="1">
            <a:spLocks/>
          </p:cNvSpPr>
          <p:nvPr/>
        </p:nvSpPr>
        <p:spPr>
          <a:xfrm rot="0">
            <a:off x="1982470" y="3317875"/>
            <a:ext cx="111569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코멘트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텍스트 상자 167"/>
          <p:cNvSpPr txBox="1">
            <a:spLocks/>
          </p:cNvSpPr>
          <p:nvPr/>
        </p:nvSpPr>
        <p:spPr>
          <a:xfrm>
            <a:off x="2213610" y="3880485"/>
            <a:ext cx="9401175" cy="586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학습 계획서 부분을 구체적으로 적지 못해 너무 아쉬운 것 같습니다.</a:t>
            </a:r>
            <a:endParaRPr lang="ko-KR" altLang="en-US" sz="16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게임의 틀을 잡아가면서 본격적으로 해야할 일에 대해 계획할 수 있을 것 같은데 그러지 못해서 아쉽습니다.</a:t>
            </a:r>
            <a:endParaRPr lang="ko-KR" altLang="en-US" sz="16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 descr="C:/Users/roning262/AppData/Roaming/PolarisOffice/ETemp/24468_21812384/fImage949441132993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300" cy="1143635"/>
          </a:xfrm>
          <a:prstGeom prst="rect"/>
          <a:noFill/>
          <a:ln w="0">
            <a:noFill/>
            <a:prstDash/>
          </a:ln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021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1</a:t>
            </a: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236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AB"/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rgbClr val="FF00AB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747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1445" cy="4178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217805" y="18643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217805" y="26644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59690" y="5087620"/>
            <a:ext cx="14192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313036"/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rgbClr val="31303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217805" y="4290695"/>
            <a:ext cx="110236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313036"/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rgbClr val="31303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1982470" y="1022985"/>
            <a:ext cx="13938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참고 문헌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2213610" y="1585595"/>
            <a:ext cx="940054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그림1 : 히트맨 - </a:t>
            </a:r>
            <a:r>
              <a:rPr sz="1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https://www.gamemeca.com/view.php?gid=46964</a:t>
            </a:r>
            <a:endParaRPr lang="ko-KR" altLang="en-US" sz="1800" u="sng">
              <a:solidFill>
                <a:srgbClr val="0563C1"/>
              </a:solidFill>
            </a:endParaRPr>
          </a:p>
          <a:p>
            <a:pPr marL="0" indent="0" algn="just" latinLnBrk="0" hangingPunct="1">
              <a:buFontTx/>
              <a:buNone/>
            </a:pPr>
            <a:r>
              <a:rPr lang="ko-KR" sz="18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그림2 : 데이어스ex - </a:t>
            </a:r>
            <a:r>
              <a:rPr sz="1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https://blog.danggun.net/2068</a:t>
            </a:r>
            <a:endParaRPr lang="ko-KR" altLang="en-US" sz="1800" u="sng">
              <a:solidFill>
                <a:srgbClr val="0563C1"/>
              </a:solidFill>
            </a:endParaRPr>
          </a:p>
          <a:p>
            <a:pPr marL="0" indent="0" algn="just" latinLnBrk="0" hangingPunct="1">
              <a:buFontTx/>
              <a:buNone/>
            </a:pPr>
            <a:r>
              <a:rPr lang="ko-KR" sz="18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그림3 : 폴가이즈 - </a:t>
            </a:r>
            <a:r>
              <a:rPr sz="1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http://judi3.com/b_free/323089</a:t>
            </a:r>
            <a:endParaRPr lang="ko-KR" altLang="en-US" sz="18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8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그림4 : 휴먼 폴 플랫 - </a:t>
            </a:r>
            <a:r>
              <a:rPr sz="1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http://yepan.net/bbs/board.php?bo_table=fo_game&amp;wr_id=12144</a:t>
            </a:r>
            <a:endParaRPr lang="ko-KR" altLang="en-US" sz="18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8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그림5 :전체이용가 - </a:t>
            </a:r>
            <a:r>
              <a:rPr sz="1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https://www.xbox.com/ko-KR/marketplace/gameratings</a:t>
            </a:r>
            <a:endParaRPr lang="ko-KR" altLang="en-US" sz="1800" u="sng">
              <a:solidFill>
                <a:srgbClr val="0563C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300" cy="1143635"/>
          </a:xfrm>
          <a:prstGeom prst="rect"/>
          <a:noFill/>
          <a:ln w="0">
            <a:noFill/>
            <a:prstDash/>
          </a:ln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901690" y="6475730"/>
            <a:ext cx="38417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217805" y="18643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217805" y="26644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747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1445" cy="4178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텍스트 상자 924"/>
          <p:cNvSpPr txBox="1">
            <a:spLocks/>
          </p:cNvSpPr>
          <p:nvPr/>
        </p:nvSpPr>
        <p:spPr>
          <a:xfrm rot="0">
            <a:off x="5712460" y="64770"/>
            <a:ext cx="752475" cy="46291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4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목차</a:t>
            </a:r>
            <a:endParaRPr lang="ko-KR" altLang="en-US" sz="24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부제목 925"/>
          <p:cNvSpPr txBox="1">
            <a:spLocks/>
          </p:cNvSpPr>
          <p:nvPr>
            <p:ph type="subTitle" idx="5"/>
          </p:nvPr>
        </p:nvSpPr>
        <p:spPr>
          <a:xfrm rot="0">
            <a:off x="2179320" y="1230630"/>
            <a:ext cx="4281805" cy="43548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1. 게임 컨셉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----------------------- 3</a:t>
            </a: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2. 기획 컨셉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----------------------- 4</a:t>
            </a: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3. 학습 계획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----------------------- 5</a:t>
            </a: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25" name="부제목 926"/>
          <p:cNvSpPr txBox="1">
            <a:spLocks/>
          </p:cNvSpPr>
          <p:nvPr>
            <p:ph type="subTitle" idx="6"/>
          </p:nvPr>
        </p:nvSpPr>
        <p:spPr>
          <a:xfrm>
            <a:off x="7266940" y="1230630"/>
            <a:ext cx="4281805" cy="43548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4. 게임 개요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----------------------- 6</a:t>
            </a: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16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  - 장르</a:t>
            </a:r>
            <a:endParaRPr lang="ko-KR" altLang="en-US" sz="16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16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  - 플랫폼 / 사양 / 이용가능 연령 / 타겟 유저</a:t>
            </a:r>
            <a:endParaRPr lang="ko-KR" altLang="en-US" sz="16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16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  - 셀링 포인트</a:t>
            </a:r>
            <a:endParaRPr lang="ko-KR" altLang="en-US" sz="16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16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  - 유사 상용게임 소개</a:t>
            </a:r>
            <a:endParaRPr lang="ko-KR" altLang="en-US" sz="16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5. 후기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&amp; 코멘트 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---------------- 12</a:t>
            </a: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6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. 참고 문헌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--------------------- 13</a:t>
            </a: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26" name="텍스트 상자 1000"/>
          <p:cNvSpPr txBox="1">
            <a:spLocks/>
          </p:cNvSpPr>
          <p:nvPr/>
        </p:nvSpPr>
        <p:spPr>
          <a:xfrm rot="0">
            <a:off x="59690" y="5087620"/>
            <a:ext cx="141922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텍스트 상자 1001"/>
          <p:cNvSpPr txBox="1">
            <a:spLocks/>
          </p:cNvSpPr>
          <p:nvPr/>
        </p:nvSpPr>
        <p:spPr>
          <a:xfrm rot="0">
            <a:off x="217805" y="429069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29665" cy="1143000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901690" y="6475730"/>
            <a:ext cx="383540" cy="332740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217805" y="18643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217805" y="26644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747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게임</a:t>
            </a: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컨셉</a:t>
            </a:r>
            <a:endParaRPr lang="ko-KR" altLang="en-US" sz="1800" b="1">
              <a:solidFill>
                <a:srgbClr val="FF009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23" name="Picture " descr="C:/Users/roning262/AppData/Roaming/PolarisOffice/ETemp/7972_12159896/fImage144531631330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18330" y="363855"/>
            <a:ext cx="4751705" cy="4761865"/>
          </a:xfrm>
          <a:prstGeom prst="rect"/>
          <a:noFill/>
          <a:ln w="0">
            <a:noFill/>
            <a:prstDash/>
          </a:ln>
        </p:spPr>
      </p:pic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0810" cy="4171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4" name="텍스트 상자 1004"/>
          <p:cNvSpPr txBox="1">
            <a:spLocks/>
          </p:cNvSpPr>
          <p:nvPr/>
        </p:nvSpPr>
        <p:spPr>
          <a:xfrm rot="0">
            <a:off x="59690" y="5087620"/>
            <a:ext cx="141922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텍스트 상자 1005"/>
          <p:cNvSpPr txBox="1">
            <a:spLocks/>
          </p:cNvSpPr>
          <p:nvPr/>
        </p:nvSpPr>
        <p:spPr>
          <a:xfrm rot="0">
            <a:off x="217805" y="429069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텍스트 상자 1"/>
          <p:cNvSpPr txBox="1">
            <a:spLocks/>
          </p:cNvSpPr>
          <p:nvPr/>
        </p:nvSpPr>
        <p:spPr>
          <a:xfrm rot="0">
            <a:off x="1982470" y="1022985"/>
            <a:ext cx="13938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부제목 171"/>
          <p:cNvSpPr txBox="1">
            <a:spLocks/>
          </p:cNvSpPr>
          <p:nvPr>
            <p:ph type="subTitle" idx="2"/>
          </p:nvPr>
        </p:nvSpPr>
        <p:spPr>
          <a:xfrm>
            <a:off x="3517265" y="3708400"/>
            <a:ext cx="6549390" cy="165862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200" b="0">
                <a:solidFill>
                  <a:srgbClr val="FF0097"/>
                </a:solidFill>
                <a:latin typeface="제주고딕" charset="0"/>
                <a:ea typeface="제주고딕" charset="0"/>
              </a:rPr>
              <a:t>세계 최고의 대도둑</a:t>
            </a:r>
            <a:r>
              <a: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이 되기 위하여 맵 안을 지키는</a:t>
            </a: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200" b="0">
                <a:solidFill>
                  <a:srgbClr val="FC6600"/>
                </a:solidFill>
                <a:latin typeface="제주고딕" charset="0"/>
                <a:ea typeface="제주고딕" charset="0"/>
              </a:rPr>
              <a:t>경비병들과 함정들을 피해</a:t>
            </a:r>
            <a:r>
              <a: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숨겨져 있는 </a:t>
            </a:r>
            <a:r>
              <a:rPr sz="2200" b="0">
                <a:solidFill>
                  <a:srgbClr val="FCCC00"/>
                </a:solidFill>
                <a:latin typeface="제주고딕" charset="0"/>
                <a:ea typeface="제주고딕" charset="0"/>
              </a:rPr>
              <a:t>보물을 가지고</a:t>
            </a:r>
            <a:endParaRPr lang="ko-KR" altLang="en-US" sz="2200" b="0">
              <a:solidFill>
                <a:srgbClr val="FCCC00"/>
              </a:solidFill>
              <a:latin typeface="제주고딕" charset="0"/>
              <a:ea typeface="제주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200" b="0">
                <a:solidFill>
                  <a:srgbClr val="FCCC00"/>
                </a:solidFill>
                <a:latin typeface="제주고딕" charset="0"/>
                <a:ea typeface="제주고딕" charset="0"/>
              </a:rPr>
              <a:t>맵 밖으로 탈출</a:t>
            </a:r>
            <a:r>
              <a: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해야 하는 게임</a:t>
            </a: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도형 953"/>
          <p:cNvSpPr>
            <a:spLocks/>
          </p:cNvSpPr>
          <p:nvPr/>
        </p:nvSpPr>
        <p:spPr>
          <a:xfrm rot="0">
            <a:off x="3749040" y="4730115"/>
            <a:ext cx="5911215" cy="333375"/>
          </a:xfrm>
          <a:prstGeom prst="foldedCorner"/>
          <a:solidFill>
            <a:schemeClr val="tx1"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29665" cy="1143000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901690" y="6475730"/>
            <a:ext cx="383540" cy="332740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217805" y="18643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rgbClr val="FF009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217805" y="26644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747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0810" cy="4171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부제목 922"/>
          <p:cNvSpPr txBox="1">
            <a:spLocks/>
          </p:cNvSpPr>
          <p:nvPr>
            <p:ph type="subTitle" idx="4"/>
          </p:nvPr>
        </p:nvSpPr>
        <p:spPr>
          <a:xfrm rot="0">
            <a:off x="3583305" y="4244975"/>
            <a:ext cx="7066915" cy="165798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졸업 작품에서 본인이 수행하게 될 작업인</a:t>
            </a: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ctr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200" b="0">
                <a:solidFill>
                  <a:srgbClr val="FF8080"/>
                </a:solidFill>
                <a:latin typeface="제주고딕" charset="0"/>
                <a:ea typeface="제주고딕" charset="0"/>
              </a:rPr>
              <a:t>게임플레이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, </a:t>
            </a:r>
            <a:r>
              <a:rPr lang="ko-KR" sz="2200" b="0">
                <a:solidFill>
                  <a:srgbClr val="FFC066"/>
                </a:solidFill>
                <a:latin typeface="제주고딕" charset="0"/>
                <a:ea typeface="제주고딕" charset="0"/>
              </a:rPr>
              <a:t>시스템디자인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, </a:t>
            </a:r>
            <a:r>
              <a:rPr lang="ko-KR" sz="2200" b="0">
                <a:solidFill>
                  <a:srgbClr val="C0FF66"/>
                </a:solidFill>
                <a:latin typeface="제주고딕" charset="0"/>
                <a:ea typeface="제주고딕" charset="0"/>
              </a:rPr>
              <a:t>UI디자인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, </a:t>
            </a:r>
            <a:r>
              <a:rPr lang="ko-KR" sz="2200" b="0">
                <a:solidFill>
                  <a:srgbClr val="33C0FF"/>
                </a:solidFill>
                <a:latin typeface="제주고딕" charset="0"/>
                <a:ea typeface="제주고딕" charset="0"/>
              </a:rPr>
              <a:t>캐릭터디자인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에 대한</a:t>
            </a: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ctr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구체적인 구상 및 기획에 대해 작성한다.</a:t>
            </a: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24" name="도형 942"/>
          <p:cNvSpPr>
            <a:spLocks/>
          </p:cNvSpPr>
          <p:nvPr/>
        </p:nvSpPr>
        <p:spPr>
          <a:xfrm rot="0">
            <a:off x="3336925" y="1652270"/>
            <a:ext cx="1504315" cy="1503680"/>
          </a:xfrm>
          <a:prstGeom prst="foldedCorner">
            <a:avLst>
              <a:gd name="adj" fmla="val 14284"/>
            </a:avLst>
          </a:prstGeom>
          <a:noFill/>
          <a:ln w="28575" cap="flat" cmpd="sng">
            <a:solidFill>
              <a:srgbClr val="FF808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600">
                <a:solidFill>
                  <a:srgbClr val="770155"/>
                </a:solidFill>
                <a:latin typeface="배달의민족 한나는 열한살" charset="0"/>
                <a:ea typeface="배달의민족 한나는 열한살" charset="0"/>
              </a:rPr>
              <a:t>게임</a:t>
            </a:r>
            <a:endParaRPr lang="ko-KR" altLang="en-US" sz="2600">
              <a:solidFill>
                <a:srgbClr val="770155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ctr" hangingPunct="1"/>
            <a:r>
              <a:rPr lang="ko-KR" sz="2600">
                <a:solidFill>
                  <a:srgbClr val="770155"/>
                </a:solidFill>
                <a:latin typeface="배달의민족 한나는 열한살" charset="0"/>
                <a:ea typeface="배달의민족 한나는 열한살" charset="0"/>
              </a:rPr>
              <a:t>플레이</a:t>
            </a:r>
            <a:endParaRPr lang="ko-KR" altLang="en-US" sz="2600">
              <a:solidFill>
                <a:srgbClr val="770155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5" name="도형 946"/>
          <p:cNvSpPr>
            <a:spLocks/>
          </p:cNvSpPr>
          <p:nvPr/>
        </p:nvSpPr>
        <p:spPr>
          <a:xfrm rot="0">
            <a:off x="5187315" y="1635760"/>
            <a:ext cx="1504315" cy="1503680"/>
          </a:xfrm>
          <a:prstGeom prst="foldedCorner">
            <a:avLst>
              <a:gd name="adj" fmla="val 14284"/>
            </a:avLst>
          </a:prstGeom>
          <a:noFill/>
          <a:ln w="28575" cap="flat" cmpd="sng">
            <a:solidFill>
              <a:srgbClr val="FFC066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600">
                <a:solidFill>
                  <a:srgbClr val="770155"/>
                </a:solidFill>
                <a:latin typeface="배달의민족 한나는 열한살" charset="0"/>
                <a:ea typeface="배달의민족 한나는 열한살" charset="0"/>
              </a:rPr>
              <a:t>시스템</a:t>
            </a:r>
            <a:endParaRPr lang="ko-KR" altLang="en-US" sz="2600">
              <a:solidFill>
                <a:srgbClr val="770155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ctr" hangingPunct="1"/>
            <a:r>
              <a:rPr lang="ko-KR" sz="2600">
                <a:solidFill>
                  <a:srgbClr val="770155"/>
                </a:solidFill>
                <a:latin typeface="배달의민족 한나는 열한살" charset="0"/>
                <a:ea typeface="배달의민족 한나는 열한살" charset="0"/>
              </a:rPr>
              <a:t>디자인</a:t>
            </a:r>
            <a:endParaRPr lang="ko-KR" altLang="en-US" sz="2600">
              <a:solidFill>
                <a:srgbClr val="770155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6" name="도형 947"/>
          <p:cNvSpPr>
            <a:spLocks/>
          </p:cNvSpPr>
          <p:nvPr/>
        </p:nvSpPr>
        <p:spPr>
          <a:xfrm rot="0">
            <a:off x="7070090" y="1652270"/>
            <a:ext cx="1504315" cy="1503680"/>
          </a:xfrm>
          <a:prstGeom prst="foldedCorner">
            <a:avLst>
              <a:gd name="adj" fmla="val 14284"/>
            </a:avLst>
          </a:prstGeom>
          <a:noFill/>
          <a:ln w="28575" cap="flat" cmpd="sng">
            <a:solidFill>
              <a:srgbClr val="C0FF66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600">
                <a:solidFill>
                  <a:srgbClr val="770155"/>
                </a:solidFill>
                <a:latin typeface="배달의민족 한나는 열한살" charset="0"/>
                <a:ea typeface="배달의민족 한나는 열한살" charset="0"/>
              </a:rPr>
              <a:t>UI</a:t>
            </a:r>
            <a:endParaRPr lang="ko-KR" altLang="en-US" sz="2600">
              <a:solidFill>
                <a:srgbClr val="770155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ctr" hangingPunct="1"/>
            <a:r>
              <a:rPr lang="ko-KR" sz="2600">
                <a:solidFill>
                  <a:srgbClr val="770155"/>
                </a:solidFill>
                <a:latin typeface="배달의민족 한나는 열한살" charset="0"/>
                <a:ea typeface="배달의민족 한나는 열한살" charset="0"/>
              </a:rPr>
              <a:t>디자인</a:t>
            </a:r>
            <a:endParaRPr lang="ko-KR" altLang="en-US" sz="2600">
              <a:solidFill>
                <a:srgbClr val="770155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7" name="도형 948"/>
          <p:cNvSpPr>
            <a:spLocks/>
          </p:cNvSpPr>
          <p:nvPr/>
        </p:nvSpPr>
        <p:spPr>
          <a:xfrm rot="0">
            <a:off x="8920480" y="1635760"/>
            <a:ext cx="1504315" cy="1503680"/>
          </a:xfrm>
          <a:prstGeom prst="foldedCorner">
            <a:avLst>
              <a:gd name="adj" fmla="val 14284"/>
            </a:avLst>
          </a:prstGeom>
          <a:noFill/>
          <a:ln w="28575" cap="flat" cmpd="sng">
            <a:solidFill>
              <a:srgbClr val="33C0F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600">
                <a:solidFill>
                  <a:srgbClr val="770155"/>
                </a:solidFill>
                <a:latin typeface="배달의민족 한나는 열한살" charset="0"/>
                <a:ea typeface="배달의민족 한나는 열한살" charset="0"/>
              </a:rPr>
              <a:t>캐릭터</a:t>
            </a:r>
            <a:endParaRPr lang="ko-KR" altLang="en-US" sz="2600">
              <a:solidFill>
                <a:srgbClr val="770155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ctr" hangingPunct="1"/>
            <a:r>
              <a:rPr lang="ko-KR" sz="2600">
                <a:solidFill>
                  <a:srgbClr val="770155"/>
                </a:solidFill>
                <a:latin typeface="배달의민족 한나는 열한살" charset="0"/>
                <a:ea typeface="배달의민족 한나는 열한살" charset="0"/>
              </a:rPr>
              <a:t>디자인</a:t>
            </a:r>
            <a:endParaRPr lang="ko-KR" altLang="en-US" sz="2600">
              <a:solidFill>
                <a:srgbClr val="770155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9" name="텍스트 상자 1006"/>
          <p:cNvSpPr txBox="1">
            <a:spLocks/>
          </p:cNvSpPr>
          <p:nvPr/>
        </p:nvSpPr>
        <p:spPr>
          <a:xfrm rot="0">
            <a:off x="59690" y="5087620"/>
            <a:ext cx="141922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텍스트 상자 1007"/>
          <p:cNvSpPr txBox="1">
            <a:spLocks/>
          </p:cNvSpPr>
          <p:nvPr/>
        </p:nvSpPr>
        <p:spPr>
          <a:xfrm rot="0">
            <a:off x="217805" y="429069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텍스트 상자 2"/>
          <p:cNvSpPr txBox="1">
            <a:spLocks/>
          </p:cNvSpPr>
          <p:nvPr/>
        </p:nvSpPr>
        <p:spPr>
          <a:xfrm rot="0">
            <a:off x="1982470" y="1022985"/>
            <a:ext cx="13938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기획 컨셉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29665" cy="1143000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901690" y="6475730"/>
            <a:ext cx="383540" cy="332740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217805" y="18643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기획</a:t>
            </a: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컨셉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217805" y="26644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rgbClr val="FF009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747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0810" cy="4171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graphicFrame>
        <p:nvGraphicFramePr>
          <p:cNvPr id="23" name="표 974"/>
          <p:cNvGraphicFramePr>
            <a:graphicFrameLocks noGrp="1"/>
          </p:cNvGraphicFramePr>
          <p:nvPr/>
        </p:nvGraphicFramePr>
        <p:xfrm>
          <a:off x="2213610" y="1536065"/>
          <a:ext cx="9382125" cy="41097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23315"/>
                <a:gridCol w="4064000"/>
                <a:gridCol w="419481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2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기획 목록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2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상세 설명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9436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1차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2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 플레이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기획하고자 하는 게임에 관련된 사전조사와 롤플레잉,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hangingPunct="1"/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 플레이에 대한 구상과 구체화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93980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2차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2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시스템 디자인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구상한 컨셉에 맞도록 게임 플레이에 필요한 시스템 기획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90614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3차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2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디자인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 플레이와 시스템 디자인에 필요하며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hangingPunct="1"/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컨셉에 맞는 UI 디자인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94932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4차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2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캐릭터 디자인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 내에 필요한 캐릭터들에 대한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hangingPunct="1"/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컨셉과 디자인, 필요한 상호작용 등을 기획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  <p:sp>
        <p:nvSpPr>
          <p:cNvPr id="24" name="텍스트 상자 997"/>
          <p:cNvSpPr txBox="1">
            <a:spLocks/>
          </p:cNvSpPr>
          <p:nvPr/>
        </p:nvSpPr>
        <p:spPr>
          <a:xfrm rot="0">
            <a:off x="1982470" y="1022985"/>
            <a:ext cx="160845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학습 계획서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텍스트 상자 1008"/>
          <p:cNvSpPr txBox="1">
            <a:spLocks/>
          </p:cNvSpPr>
          <p:nvPr/>
        </p:nvSpPr>
        <p:spPr>
          <a:xfrm rot="0">
            <a:off x="59690" y="5087620"/>
            <a:ext cx="1418590" cy="4165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텍스트 상자 1009"/>
          <p:cNvSpPr txBox="1">
            <a:spLocks/>
          </p:cNvSpPr>
          <p:nvPr/>
        </p:nvSpPr>
        <p:spPr>
          <a:xfrm rot="0">
            <a:off x="217805" y="429069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300" cy="1143635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021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rgbClr val="FF009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1445" cy="4178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20326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게임 장르 ] - 잠입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217805" y="1864360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217805" y="2664460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59690" y="5087620"/>
            <a:ext cx="141859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217805" y="4290695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2" name="그림 102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46655" y="1741805"/>
            <a:ext cx="3506470" cy="2594610"/>
          </a:xfrm>
          <a:prstGeom prst="rect"/>
          <a:noFill/>
        </p:spPr>
      </p:pic>
      <p:pic>
        <p:nvPicPr>
          <p:cNvPr id="33" name="그림 102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66230" y="1743075"/>
            <a:ext cx="4647565" cy="2593340"/>
          </a:xfrm>
          <a:prstGeom prst="rect"/>
          <a:noFill/>
        </p:spPr>
      </p:pic>
      <p:sp>
        <p:nvSpPr>
          <p:cNvPr id="34" name="도형 1022"/>
          <p:cNvSpPr>
            <a:spLocks/>
          </p:cNvSpPr>
          <p:nvPr/>
        </p:nvSpPr>
        <p:spPr>
          <a:xfrm rot="0">
            <a:off x="5153660" y="1202690"/>
            <a:ext cx="1118870" cy="702945"/>
          </a:xfrm>
          <a:prstGeom prst="wedgeRectCallout">
            <a:avLst>
              <a:gd name="adj1" fmla="val -41898"/>
              <a:gd name="adj2" fmla="val 84870"/>
            </a:avLst>
          </a:prstGeom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숨는</a:t>
            </a:r>
            <a:endParaRPr lang="ko-KR" altLang="en-US" sz="18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도형 1023"/>
          <p:cNvSpPr>
            <a:spLocks/>
          </p:cNvSpPr>
          <p:nvPr/>
        </p:nvSpPr>
        <p:spPr>
          <a:xfrm rot="0">
            <a:off x="10503535" y="1202690"/>
            <a:ext cx="1118870" cy="702945"/>
          </a:xfrm>
          <a:prstGeom prst="wedgeRectCallout">
            <a:avLst>
              <a:gd name="adj1" fmla="val -41898"/>
              <a:gd name="adj2" fmla="val 84870"/>
            </a:avLst>
          </a:prstGeom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피하는</a:t>
            </a:r>
            <a:endParaRPr lang="ko-KR" altLang="en-US" sz="18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텍스트 상자 1066"/>
          <p:cNvSpPr txBox="1">
            <a:spLocks/>
          </p:cNvSpPr>
          <p:nvPr/>
        </p:nvSpPr>
        <p:spPr>
          <a:xfrm rot="0">
            <a:off x="2062480" y="4438650"/>
            <a:ext cx="4380865" cy="650875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179705" indent="-179705" rtl="0" algn="ctr" defTabSz="914400" eaLnBrk="1" latinLnBrk="0" hangingPunct="1">
              <a:lnSpc>
                <a:spcPct val="100000"/>
              </a:lnSpc>
              <a:buFontTx/>
              <a:buNone/>
            </a:pPr>
            <a:r>
              <a:rPr sz="2600">
                <a:solidFill>
                  <a:schemeClr val="tx1"/>
                </a:solidFill>
                <a:latin typeface="나눔고딕" charset="0"/>
                <a:ea typeface="나눔고딕" charset="0"/>
              </a:rPr>
              <a:t>맵을 돌아다니는 </a:t>
            </a:r>
            <a:r>
              <a:rPr sz="2600" b="1">
                <a:solidFill>
                  <a:srgbClr val="FC4700"/>
                </a:solidFill>
                <a:latin typeface="나눔고딕" charset="0"/>
                <a:ea typeface="나눔고딕" charset="0"/>
              </a:rPr>
              <a:t>경비원(장애물)</a:t>
            </a:r>
            <a:r>
              <a:rPr sz="2600">
                <a:solidFill>
                  <a:schemeClr val="tx1"/>
                </a:solidFill>
                <a:latin typeface="나눔고딕" charset="0"/>
                <a:ea typeface="나눔고딕" charset="0"/>
              </a:rPr>
              <a:t>과 </a:t>
            </a:r>
            <a:r>
              <a:rPr sz="2600" b="1">
                <a:solidFill>
                  <a:srgbClr val="FC4700"/>
                </a:solidFill>
                <a:latin typeface="나눔고딕" charset="0"/>
                <a:ea typeface="나눔고딕" charset="0"/>
              </a:rPr>
              <a:t>함정</a:t>
            </a:r>
            <a:r>
              <a:rPr sz="2600">
                <a:solidFill>
                  <a:schemeClr val="tx1"/>
                </a:solidFill>
                <a:latin typeface="나눔고딕" charset="0"/>
                <a:ea typeface="나눔고딕" charset="0"/>
              </a:rPr>
              <a:t>을 피해</a:t>
            </a:r>
            <a:endParaRPr lang="ko-KR" altLang="en-US" sz="26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79705" indent="-179705" rtl="0" algn="ctr" defTabSz="914400" eaLnBrk="1" latinLnBrk="0" hangingPunct="1">
              <a:lnSpc>
                <a:spcPct val="100000"/>
              </a:lnSpc>
              <a:buFontTx/>
              <a:buNone/>
            </a:pPr>
            <a:r>
              <a:rPr sz="2600">
                <a:solidFill>
                  <a:schemeClr val="tx1"/>
                </a:solidFill>
                <a:latin typeface="나눔고딕" charset="0"/>
                <a:ea typeface="나눔고딕" charset="0"/>
              </a:rPr>
              <a:t>보물을 쟁취한 후, 맵을 빠져나와야 하는 잠입게임</a:t>
            </a:r>
            <a:endParaRPr lang="ko-KR" altLang="en-US" sz="26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7" name="텍스트 상자 1067"/>
          <p:cNvSpPr txBox="1">
            <a:spLocks/>
          </p:cNvSpPr>
          <p:nvPr/>
        </p:nvSpPr>
        <p:spPr>
          <a:xfrm rot="0">
            <a:off x="6768465" y="4438650"/>
            <a:ext cx="4450715" cy="7835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79705" indent="-179705" rtl="0" algn="ctr" defTabSz="914400" eaLnBrk="1" latinLnBrk="0" hangingPunct="1">
              <a:lnSpc>
                <a:spcPct val="100000"/>
              </a:lnSpc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방해가 되는 장애물(경비원)을 처치하는 것이 아닌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79705" indent="-179705" rtl="0" algn="ctr" defTabSz="914400" eaLnBrk="1" latinLnBrk="0" hangingPunct="1">
              <a:lnSpc>
                <a:spcPct val="100000"/>
              </a:lnSpc>
              <a:buFontTx/>
              <a:buNone/>
            </a:pPr>
            <a:r>
              <a:rPr sz="1400" b="1">
                <a:solidFill>
                  <a:srgbClr val="FC4700"/>
                </a:solidFill>
                <a:latin typeface="나눔고딕" charset="0"/>
                <a:ea typeface="나눔고딕" charset="0"/>
              </a:rPr>
              <a:t>피하여 맵을 돌아다니는 것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이 주 목적인 잠입게임 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8" name="텍스트 상자 1033"/>
          <p:cNvSpPr txBox="1">
            <a:spLocks/>
          </p:cNvSpPr>
          <p:nvPr/>
        </p:nvSpPr>
        <p:spPr>
          <a:xfrm>
            <a:off x="2213610" y="5202555"/>
            <a:ext cx="7633970" cy="9239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선택 이유 :  기존 게임과 다르게 플레이어가 ‘</a:t>
            </a:r>
            <a:r>
              <a:rPr lang="ko-KR" sz="1800" b="1">
                <a:solidFill>
                  <a:srgbClr val="FF0066"/>
                </a:solidFill>
                <a:latin typeface="나눔고딕" charset="0"/>
                <a:ea typeface="나눔고딕" charset="0"/>
              </a:rPr>
              <a:t>약자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’의 위치에서 플레이하는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장르이기 때문에 그만큼 게임 플레이 중 느낄 수 있는 </a:t>
            </a:r>
            <a:r>
              <a:rPr lang="ko-KR" sz="1800" b="1">
                <a:solidFill>
                  <a:srgbClr val="FF9933"/>
                </a:solidFill>
                <a:latin typeface="나눔고딕" charset="0"/>
                <a:ea typeface="나눔고딕" charset="0"/>
              </a:rPr>
              <a:t>스릴감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과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을 클리어 했을 때의 </a:t>
            </a:r>
            <a:r>
              <a:rPr lang="ko-KR" sz="1800" b="1">
                <a:solidFill>
                  <a:srgbClr val="33C033"/>
                </a:solidFill>
                <a:latin typeface="나눔고딕" charset="0"/>
                <a:ea typeface="나눔고딕" charset="0"/>
              </a:rPr>
              <a:t>성취감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은 다른 장르의 게임들보다 더 매력있다고 느꼈기 때문이다.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9" name="텍스트 상자 168"/>
          <p:cNvSpPr txBox="1">
            <a:spLocks/>
          </p:cNvSpPr>
          <p:nvPr/>
        </p:nvSpPr>
        <p:spPr>
          <a:xfrm rot="0">
            <a:off x="5324475" y="4852035"/>
            <a:ext cx="763270" cy="3409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79705" indent="-179705" rtl="0" algn="ctr" defTabSz="914400" eaLnBrk="1" latinLnBrk="0" hangingPunct="1">
              <a:lnSpc>
                <a:spcPct val="100000"/>
              </a:lnSpc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[그림1]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텍스트 상자 169"/>
          <p:cNvSpPr txBox="1">
            <a:spLocks/>
          </p:cNvSpPr>
          <p:nvPr/>
        </p:nvSpPr>
        <p:spPr>
          <a:xfrm rot="0">
            <a:off x="10630535" y="4852035"/>
            <a:ext cx="763270" cy="3409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79705" indent="-179705" rtl="0" algn="ctr" defTabSz="914400" eaLnBrk="1" latinLnBrk="0" hangingPunct="1">
              <a:lnSpc>
                <a:spcPct val="100000"/>
              </a:lnSpc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[그림2]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300" cy="1143635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021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rgbClr val="FF009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1445" cy="4178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20326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게임 장르 ] - 액션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217805" y="1864360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217805" y="2664460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59690" y="5087620"/>
            <a:ext cx="141859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217805" y="4290695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2194560" y="4504690"/>
            <a:ext cx="4612640" cy="6508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ctr" defTabSz="914400" eaLnBrk="1" latinLnBrk="0" hangingPunct="1">
              <a:buFontTx/>
              <a:buNone/>
            </a:pPr>
            <a:r>
              <a:rPr sz="1600" b="1">
                <a:solidFill>
                  <a:srgbClr val="FC4700"/>
                </a:solidFill>
                <a:latin typeface="나눔고딕" charset="0"/>
                <a:ea typeface="나눔고딕" charset="0"/>
              </a:rPr>
              <a:t>아기자기</a:t>
            </a:r>
            <a:r>
              <a:rPr sz="1600">
                <a:solidFill>
                  <a:schemeClr val="tx1"/>
                </a:solidFill>
                <a:latin typeface="나눔고딕" charset="0"/>
                <a:ea typeface="나눔고딕" charset="0"/>
              </a:rPr>
              <a:t>한 그래픽과 함께 </a:t>
            </a:r>
            <a:r>
              <a:rPr sz="1600" b="1">
                <a:solidFill>
                  <a:srgbClr val="FC4700"/>
                </a:solidFill>
                <a:latin typeface="나눔고딕" charset="0"/>
                <a:ea typeface="나눔고딕" charset="0"/>
              </a:rPr>
              <a:t>통통 튀는</a:t>
            </a:r>
            <a:r>
              <a:rPr lang="ko-KR" sz="1600"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sz="1600">
                <a:solidFill>
                  <a:schemeClr val="tx1"/>
                </a:solidFill>
                <a:latin typeface="나눔고딕" charset="0"/>
                <a:ea typeface="나눔고딕" charset="0"/>
              </a:rPr>
              <a:t>액션게임</a:t>
            </a:r>
            <a:endParaRPr lang="ko-KR" altLang="en-US" sz="16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7065645" y="4438650"/>
            <a:ext cx="4450080" cy="7829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ctr" defTabSz="914400" eaLnBrk="1" latinLnBrk="0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나눔고딕" charset="0"/>
                <a:ea typeface="나눔고딕" charset="0"/>
              </a:rPr>
              <a:t>일반적인 액션게임처럼 날카로운 액션이 아닌</a:t>
            </a:r>
            <a:endParaRPr lang="ko-KR" altLang="en-US" sz="16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rtl="0" algn="ctr" defTabSz="914400" eaLnBrk="1" latinLnBrk="0" hangingPunct="1">
              <a:buFontTx/>
              <a:buNone/>
            </a:pPr>
            <a:r>
              <a:rPr sz="1600" b="1">
                <a:solidFill>
                  <a:srgbClr val="FC4700"/>
                </a:solidFill>
                <a:latin typeface="나눔고딕" charset="0"/>
                <a:ea typeface="나눔고딕" charset="0"/>
              </a:rPr>
              <a:t>밀리는 듯이 부드럽게 움직이는</a:t>
            </a:r>
            <a:r>
              <a:rPr sz="1600">
                <a:solidFill>
                  <a:schemeClr val="tx1"/>
                </a:solidFill>
                <a:latin typeface="나눔고딕" charset="0"/>
                <a:ea typeface="나눔고딕" charset="0"/>
              </a:rPr>
              <a:t> 액션게임</a:t>
            </a:r>
            <a:endParaRPr lang="ko-KR" altLang="en-US" sz="16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8" name="그림 103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136775" y="1771015"/>
            <a:ext cx="4680585" cy="2565400"/>
          </a:xfrm>
          <a:prstGeom prst="rect"/>
          <a:noFill/>
        </p:spPr>
      </p:pic>
      <p:pic>
        <p:nvPicPr>
          <p:cNvPr id="39" name="그림 103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92620" y="1767840"/>
            <a:ext cx="4585335" cy="2568575"/>
          </a:xfrm>
          <a:prstGeom prst="rect"/>
          <a:noFill/>
        </p:spPr>
      </p:pic>
      <p:sp>
        <p:nvSpPr>
          <p:cNvPr id="34" name="Rect 0"/>
          <p:cNvSpPr>
            <a:spLocks/>
          </p:cNvSpPr>
          <p:nvPr/>
        </p:nvSpPr>
        <p:spPr>
          <a:xfrm rot="0">
            <a:off x="5831840" y="1219200"/>
            <a:ext cx="1118870" cy="702945"/>
          </a:xfrm>
          <a:prstGeom prst="wedgeRectCallout">
            <a:avLst>
              <a:gd name="adj1" fmla="val -41898"/>
              <a:gd name="adj2" fmla="val 84870"/>
            </a:avLst>
          </a:prstGeom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통통튀는</a:t>
            </a:r>
            <a:endParaRPr lang="ko-KR" altLang="en-US" sz="18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10570210" y="1219200"/>
            <a:ext cx="1118870" cy="702945"/>
          </a:xfrm>
          <a:prstGeom prst="wedgeRectCallout">
            <a:avLst>
              <a:gd name="adj1" fmla="val -41898"/>
              <a:gd name="adj2" fmla="val 84870"/>
            </a:avLst>
          </a:prstGeom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부드러운</a:t>
            </a:r>
            <a:endParaRPr lang="ko-KR" altLang="en-US" sz="18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텍스트 상자 1035"/>
          <p:cNvSpPr txBox="1">
            <a:spLocks/>
          </p:cNvSpPr>
          <p:nvPr/>
        </p:nvSpPr>
        <p:spPr>
          <a:xfrm>
            <a:off x="2213610" y="5202555"/>
            <a:ext cx="7468870" cy="9239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선택 이유 :  </a:t>
            </a:r>
            <a:r>
              <a:rPr lang="ko-KR" sz="1800" b="1">
                <a:solidFill>
                  <a:srgbClr val="FF0066"/>
                </a:solidFill>
                <a:latin typeface="나눔고딕" charset="0"/>
                <a:ea typeface="나눔고딕" charset="0"/>
              </a:rPr>
              <a:t>쉽게 접근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할 수 있는 활동적인 액션 게임은 옛부터 꾸준히 사랑받고 있는 장르 중 하나라고 생각한다. 또한 활동적인 일상을 보낼 수 없는 소비자들에게 </a:t>
            </a:r>
            <a:r>
              <a:rPr lang="ko-KR" sz="1800" b="1">
                <a:solidFill>
                  <a:srgbClr val="FF9933"/>
                </a:solidFill>
                <a:latin typeface="나눔고딕" charset="0"/>
                <a:ea typeface="나눔고딕" charset="0"/>
              </a:rPr>
              <a:t>대리만족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을 시켜줄 수 있는 요소라고 생각했기 때문이다.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1" name="텍스트 상자 170"/>
          <p:cNvSpPr txBox="1">
            <a:spLocks/>
          </p:cNvSpPr>
          <p:nvPr/>
        </p:nvSpPr>
        <p:spPr>
          <a:xfrm rot="0">
            <a:off x="6154420" y="4852035"/>
            <a:ext cx="763270" cy="3409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79705" indent="-179705" rtl="0" algn="ctr" defTabSz="914400" eaLnBrk="1" latinLnBrk="0" hangingPunct="1">
              <a:lnSpc>
                <a:spcPct val="100000"/>
              </a:lnSpc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[그림3]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텍스트 상자 171"/>
          <p:cNvSpPr txBox="1">
            <a:spLocks/>
          </p:cNvSpPr>
          <p:nvPr/>
        </p:nvSpPr>
        <p:spPr>
          <a:xfrm rot="0">
            <a:off x="10939780" y="4852035"/>
            <a:ext cx="763270" cy="3409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79705" indent="-179705" rtl="0" algn="ctr" defTabSz="914400" eaLnBrk="1" latinLnBrk="0" hangingPunct="1">
              <a:lnSpc>
                <a:spcPct val="100000"/>
              </a:lnSpc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[그림4]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300" cy="1143635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021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rgbClr val="FF009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1445" cy="4178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20326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게임 장르 ] - 결론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217805" y="1864360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217805" y="2664460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59690" y="5087620"/>
            <a:ext cx="141859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217805" y="4290695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>
            <a:off x="3155315" y="4161790"/>
            <a:ext cx="7468870" cy="9239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66"/>
                </a:solidFill>
                <a:latin typeface="나눔고딕" charset="0"/>
                <a:ea typeface="나눔고딕" charset="0"/>
              </a:rPr>
              <a:t>통통튀며 부드럽게 밀리는 코믹스러운 액션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으로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9933"/>
                </a:solidFill>
                <a:latin typeface="나눔고딕" charset="0"/>
                <a:ea typeface="나눔고딕" charset="0"/>
              </a:rPr>
              <a:t>맵을 몰래 돌아다녀 목적을 달성하고 탈출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해야 하는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잠입 액션게임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1" name="도형 1036"/>
          <p:cNvSpPr>
            <a:spLocks/>
          </p:cNvSpPr>
          <p:nvPr/>
        </p:nvSpPr>
        <p:spPr>
          <a:xfrm rot="0">
            <a:off x="4064000" y="1932940"/>
            <a:ext cx="1801495" cy="1801495"/>
          </a:xfrm>
          <a:prstGeom prst="ellipse"/>
          <a:solidFill>
            <a:schemeClr val="accent2">
              <a:lumMod val="75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3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잠입</a:t>
            </a:r>
            <a:endParaRPr lang="ko-KR" altLang="en-US" sz="3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1040"/>
          <p:cNvSpPr>
            <a:spLocks/>
          </p:cNvSpPr>
          <p:nvPr/>
        </p:nvSpPr>
        <p:spPr>
          <a:xfrm rot="0">
            <a:off x="7665085" y="1932940"/>
            <a:ext cx="1801495" cy="1801495"/>
          </a:xfrm>
          <a:prstGeom prst="ellipse"/>
          <a:solidFill>
            <a:schemeClr val="accent2">
              <a:lumMod val="75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3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액션</a:t>
            </a:r>
            <a:endParaRPr lang="ko-KR" altLang="en-US" sz="3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1041"/>
          <p:cNvSpPr>
            <a:spLocks/>
          </p:cNvSpPr>
          <p:nvPr/>
        </p:nvSpPr>
        <p:spPr>
          <a:xfrm rot="0">
            <a:off x="6283960" y="2433320"/>
            <a:ext cx="979805" cy="979805"/>
          </a:xfrm>
          <a:prstGeom prst="plus">
            <a:avLst>
              <a:gd name="adj" fmla="val 38380"/>
            </a:avLst>
          </a:prstGeom>
          <a:solidFill>
            <a:schemeClr val="accent2">
              <a:lumMod val="50000"/>
              <a:lumOff val="0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 descr="C:/Users/roning262/AppData/Roaming/PolarisOffice/ETemp/24468_21812384/fImage949441065925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300" cy="1143635"/>
          </a:xfrm>
          <a:prstGeom prst="rect"/>
          <a:noFill/>
          <a:ln w="0">
            <a:noFill/>
            <a:prstDash/>
          </a:ln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021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rgbClr val="FF009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747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1445" cy="4178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111633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플랫폼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217805" y="18643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217805" y="26644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59690" y="5087620"/>
            <a:ext cx="141922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217805" y="429069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텍스트 상자 1050"/>
          <p:cNvSpPr txBox="1">
            <a:spLocks/>
          </p:cNvSpPr>
          <p:nvPr/>
        </p:nvSpPr>
        <p:spPr>
          <a:xfrm rot="0">
            <a:off x="2296160" y="1501775"/>
            <a:ext cx="1636395" cy="1324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80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PC</a:t>
            </a:r>
            <a:endParaRPr lang="ko-KR" altLang="en-US" sz="80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텍스트 상자 1051"/>
          <p:cNvSpPr txBox="1">
            <a:spLocks/>
          </p:cNvSpPr>
          <p:nvPr/>
        </p:nvSpPr>
        <p:spPr>
          <a:xfrm rot="0">
            <a:off x="4542790" y="1022985"/>
            <a:ext cx="90170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사양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4" name="텍스트 상자 1052"/>
          <p:cNvSpPr txBox="1">
            <a:spLocks/>
          </p:cNvSpPr>
          <p:nvPr/>
        </p:nvSpPr>
        <p:spPr>
          <a:xfrm rot="0">
            <a:off x="4575810" y="1501775"/>
            <a:ext cx="6278880" cy="1478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운영체제 : Windows 10 64 bit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프로세서 : Intel Core i5 or AMD equivalent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메모리 : 8G RAM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그래픽 : NVIDIA GTX 660 or AMD Radeon HD 7950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저장공간 : 2GB 사용 가능 공간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텍스트 상자 1060"/>
          <p:cNvSpPr txBox="1">
            <a:spLocks/>
          </p:cNvSpPr>
          <p:nvPr/>
        </p:nvSpPr>
        <p:spPr>
          <a:xfrm rot="0">
            <a:off x="1982470" y="3269615"/>
            <a:ext cx="182372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이용가능 연령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6" name="그림 1061" descr="C:/Users/roning262/AppData/Roaming/PolarisOffice/ETemp/24468_21812384/fImage1520210995435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296160" y="4030345"/>
            <a:ext cx="1603375" cy="1851660"/>
          </a:xfrm>
          <a:prstGeom prst="rect"/>
          <a:noFill/>
          <a:ln w="0">
            <a:noFill/>
            <a:prstDash/>
          </a:ln>
        </p:spPr>
      </p:pic>
      <p:sp>
        <p:nvSpPr>
          <p:cNvPr id="37" name="텍스트 상자 1062"/>
          <p:cNvSpPr txBox="1">
            <a:spLocks/>
          </p:cNvSpPr>
          <p:nvPr/>
        </p:nvSpPr>
        <p:spPr>
          <a:xfrm rot="0">
            <a:off x="4575810" y="3269615"/>
            <a:ext cx="13944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타겟 유저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8" name="텍스트 상자 1063"/>
          <p:cNvSpPr txBox="1">
            <a:spLocks/>
          </p:cNvSpPr>
          <p:nvPr/>
        </p:nvSpPr>
        <p:spPr>
          <a:xfrm rot="0">
            <a:off x="4542790" y="3764915"/>
            <a:ext cx="5287645" cy="1324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80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10대~20대</a:t>
            </a:r>
            <a:endParaRPr lang="ko-KR" altLang="en-US" sz="80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9" name="텍스트 상자 1064"/>
          <p:cNvSpPr txBox="1">
            <a:spLocks/>
          </p:cNvSpPr>
          <p:nvPr/>
        </p:nvSpPr>
        <p:spPr>
          <a:xfrm rot="0">
            <a:off x="4872990" y="5053330"/>
            <a:ext cx="457771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다같이 게임을 즐기는 연령대를 타겟으로 잡음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텍스트 상자 172"/>
          <p:cNvSpPr txBox="1">
            <a:spLocks/>
          </p:cNvSpPr>
          <p:nvPr/>
        </p:nvSpPr>
        <p:spPr>
          <a:xfrm rot="0">
            <a:off x="3192145" y="5812155"/>
            <a:ext cx="763270" cy="3409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79705" indent="-179705" rtl="0" algn="ctr" defTabSz="914400" eaLnBrk="1" latinLnBrk="0" hangingPunct="1">
              <a:lnSpc>
                <a:spcPct val="100000"/>
              </a:lnSpc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[그림5]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춘향</dc:creator>
  <cp:lastModifiedBy>춘향</cp:lastModifiedBy>
  <dc:title>PowerPoint 프레젠테이션</dc:title>
  <cp:version>9.102.51.41307</cp:version>
</cp:coreProperties>
</file>