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4"/>
  </p:sldMasterIdLst>
  <p:notesMasterIdLst>
    <p:notesMasterId r:id="rId25"/>
  </p:notesMasterIdLst>
  <p:handoutMasterIdLst>
    <p:handoutMasterId r:id="rId26"/>
  </p:handoutMasterIdLst>
  <p:sldIdLst>
    <p:sldId id="309" r:id="rId5"/>
    <p:sldId id="342" r:id="rId6"/>
    <p:sldId id="346" r:id="rId7"/>
    <p:sldId id="343" r:id="rId8"/>
    <p:sldId id="308" r:id="rId9"/>
    <p:sldId id="352" r:id="rId10"/>
    <p:sldId id="356" r:id="rId11"/>
    <p:sldId id="357" r:id="rId12"/>
    <p:sldId id="355" r:id="rId13"/>
    <p:sldId id="348" r:id="rId14"/>
    <p:sldId id="341" r:id="rId15"/>
    <p:sldId id="318" r:id="rId16"/>
    <p:sldId id="353" r:id="rId17"/>
    <p:sldId id="354" r:id="rId18"/>
    <p:sldId id="324" r:id="rId19"/>
    <p:sldId id="340" r:id="rId20"/>
    <p:sldId id="313" r:id="rId21"/>
    <p:sldId id="314" r:id="rId22"/>
    <p:sldId id="312" r:id="rId23"/>
    <p:sldId id="345" r:id="rId2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91F260C-0384-42BB-BF39-4C2D378DA97B}">
          <p14:sldIdLst>
            <p14:sldId id="309"/>
            <p14:sldId id="342"/>
            <p14:sldId id="346"/>
            <p14:sldId id="343"/>
            <p14:sldId id="308"/>
            <p14:sldId id="352"/>
            <p14:sldId id="356"/>
            <p14:sldId id="357"/>
            <p14:sldId id="355"/>
            <p14:sldId id="348"/>
            <p14:sldId id="341"/>
          </p14:sldIdLst>
        </p14:section>
        <p14:section name="제목 없는 구역" id="{2799B785-2613-43DC-987A-9742519CB3F8}">
          <p14:sldIdLst>
            <p14:sldId id="318"/>
            <p14:sldId id="353"/>
            <p14:sldId id="354"/>
            <p14:sldId id="324"/>
            <p14:sldId id="340"/>
            <p14:sldId id="313"/>
            <p14:sldId id="314"/>
          </p14:sldIdLst>
        </p14:section>
        <p14:section name="제목 없는 구역" id="{8E2EB4E8-49F6-4A55-8ADF-0BFA93D56BB4}">
          <p14:sldIdLst>
            <p14:sldId id="312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70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389">
          <p15:clr>
            <a:srgbClr val="A4A3A4"/>
          </p15:clr>
        </p15:guide>
        <p15:guide id="2" pos="7053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76C1FF"/>
    <a:srgbClr val="FF79B6"/>
    <a:srgbClr val="29ADFF"/>
    <a:srgbClr val="57FF29"/>
    <a:srgbClr val="FFE029"/>
    <a:srgbClr val="FF2929"/>
    <a:srgbClr val="FF5B5B"/>
    <a:srgbClr val="FF3333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835E4F-3FDF-469D-9684-B665C6F4F75B}" v="274" dt="2020-12-06T17:00:44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72" autoAdjust="0"/>
    <p:restoredTop sz="84967" autoAdjust="0"/>
  </p:normalViewPr>
  <p:slideViewPr>
    <p:cSldViewPr snapToGrid="0" snapToObjects="1">
      <p:cViewPr>
        <p:scale>
          <a:sx n="60" d="100"/>
          <a:sy n="60" d="100"/>
        </p:scale>
        <p:origin x="174" y="438"/>
      </p:cViewPr>
      <p:guideLst>
        <p:guide orient="horz" pos="1389"/>
        <p:guide pos="70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3552" y="72"/>
      </p:cViewPr>
      <p:guideLst>
        <p:guide orient="horz" pos="1389"/>
        <p:guide pos="70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893A7-208D-49A2-ADF3-6D51FF1E3A67}" type="datetime1">
              <a:rPr lang="ko-KR" altLang="en-US" smtClean="0">
                <a:latin typeface="+mj-lt"/>
              </a:rPr>
              <a:t>2021-01-17(Sun)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C9CB7-07FF-4D57-AB49-9C3B8C50138F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979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88382B4-BA11-4387-BBF0-6A871BD5BB3D}" type="datetime1">
              <a:rPr lang="ko-KR" altLang="en-US" smtClean="0"/>
              <a:pPr/>
              <a:t>2021-01-17(Sun)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5939589-3E79-4C82-AA4A-FE78234FAA5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2456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1226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72286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4027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20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401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2753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0904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6707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0579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6010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10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63114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9767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577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7" name="내용 개체 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그림 개체 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1" name="그림 개체 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그래픽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그래픽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2 슬라이드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래픽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그래픽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그래픽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그래픽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그래픽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그래픽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그래픽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구역 머리글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그래픽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그래픽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그래픽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그래픽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콘텐츠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그래픽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그래픽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27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1371"/>
            <a:ext cx="9144000" cy="2340864"/>
          </a:xfrm>
        </p:spPr>
        <p:txBody>
          <a:bodyPr rtlCol="0"/>
          <a:lstStyle/>
          <a:p>
            <a:pPr rtl="0"/>
            <a:r>
              <a:rPr lang="ko-KR" altLang="en-US" b="1" cap="all" spc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콩밥천국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552235"/>
            <a:ext cx="9144000" cy="1325880"/>
          </a:xfrm>
        </p:spPr>
        <p:txBody>
          <a:bodyPr rtlCol="0"/>
          <a:lstStyle/>
          <a:p>
            <a:pPr rtl="0"/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년도 졸업작품 기획발표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0AC32A5-A00D-4EC6-8D93-1C0BFFB1094A}"/>
              </a:ext>
            </a:extLst>
          </p:cNvPr>
          <p:cNvSpPr txBox="1">
            <a:spLocks/>
          </p:cNvSpPr>
          <p:nvPr/>
        </p:nvSpPr>
        <p:spPr>
          <a:xfrm>
            <a:off x="6379785" y="4697835"/>
            <a:ext cx="5093208" cy="1684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지도교수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김경철</a:t>
            </a:r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lnSpc>
                <a:spcPct val="100000"/>
              </a:lnSpc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2018180029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이관민</a:t>
            </a:r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lnSpc>
                <a:spcPct val="100000"/>
              </a:lnSpc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2018180030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이동규</a:t>
            </a:r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lnSpc>
                <a:spcPct val="100000"/>
              </a:lnSpc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2018184023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이향운</a:t>
            </a:r>
          </a:p>
          <a:p>
            <a:pPr algn="r">
              <a:lnSpc>
                <a:spcPct val="100000"/>
              </a:lnSpc>
            </a:pP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7">
            <a:extLst>
              <a:ext uri="{FF2B5EF4-FFF2-40B4-BE49-F238E27FC236}">
                <a16:creationId xmlns:a16="http://schemas.microsoft.com/office/drawing/2014/main" id="{BFDC5C71-240C-46E7-8828-B5ED8CF1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2979"/>
            <a:ext cx="7502107" cy="1062789"/>
          </a:xfrm>
        </p:spPr>
        <p:txBody>
          <a:bodyPr anchor="ctr">
            <a:normAutofit/>
          </a:bodyPr>
          <a:lstStyle/>
          <a:p>
            <a:r>
              <a:rPr lang="ko-KR" altLang="en-US" b="1" dirty="0"/>
              <a:t>기술적 요소</a:t>
            </a:r>
            <a:endParaRPr lang="ko-KR" altLang="en-US" sz="4400" b="1" dirty="0"/>
          </a:p>
        </p:txBody>
      </p:sp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3DD5D3E3-E83F-410C-AF41-761678759B99}"/>
              </a:ext>
            </a:extLst>
          </p:cNvPr>
          <p:cNvSpPr/>
          <p:nvPr/>
        </p:nvSpPr>
        <p:spPr>
          <a:xfrm>
            <a:off x="5213987" y="453882"/>
            <a:ext cx="6523584" cy="900983"/>
          </a:xfrm>
          <a:prstGeom prst="foldedCorner">
            <a:avLst>
              <a:gd name="adj" fmla="val 17890"/>
            </a:avLst>
          </a:prstGeom>
          <a:solidFill>
            <a:srgbClr val="FF7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Discord Rich Presence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AA9169-1FD5-43E8-8A2A-7CE6307EF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573" y="1516671"/>
            <a:ext cx="5021751" cy="488119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862B06B-E691-4B48-BE5B-6CD23CC81571}"/>
              </a:ext>
            </a:extLst>
          </p:cNvPr>
          <p:cNvSpPr/>
          <p:nvPr/>
        </p:nvSpPr>
        <p:spPr>
          <a:xfrm>
            <a:off x="6683433" y="1795549"/>
            <a:ext cx="5021751" cy="4602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참가요청 전송을 통한 파티플레이 가능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플레이 상태 공개 기능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2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7">
            <a:extLst>
              <a:ext uri="{FF2B5EF4-FFF2-40B4-BE49-F238E27FC236}">
                <a16:creationId xmlns:a16="http://schemas.microsoft.com/office/drawing/2014/main" id="{BFDC5C71-240C-46E7-8828-B5ED8CF1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2979"/>
            <a:ext cx="7502107" cy="1062789"/>
          </a:xfrm>
        </p:spPr>
        <p:txBody>
          <a:bodyPr anchor="ctr">
            <a:normAutofit/>
          </a:bodyPr>
          <a:lstStyle/>
          <a:p>
            <a:r>
              <a:rPr lang="ko-KR" altLang="en-US" b="1" dirty="0"/>
              <a:t>타 게임과의 차별성</a:t>
            </a:r>
            <a:endParaRPr lang="ko-KR" altLang="en-US" sz="4400" b="1" dirty="0"/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1EAEE1BA-81F3-4B57-B8D8-B5C7B264F45C}"/>
              </a:ext>
            </a:extLst>
          </p:cNvPr>
          <p:cNvSpPr/>
          <p:nvPr/>
        </p:nvSpPr>
        <p:spPr>
          <a:xfrm>
            <a:off x="1375794" y="3959745"/>
            <a:ext cx="8003097" cy="994097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Discord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통한 플레이 참여 유도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00920962-EC65-4E84-B0E6-6AFCDA493B25}"/>
              </a:ext>
            </a:extLst>
          </p:cNvPr>
          <p:cNvSpPr/>
          <p:nvPr/>
        </p:nvSpPr>
        <p:spPr>
          <a:xfrm>
            <a:off x="1375794" y="1904159"/>
            <a:ext cx="8003097" cy="994097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강화학습 기반으로 구현하여</a:t>
            </a:r>
            <a:b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더 효율적으로 순찰</a:t>
            </a:r>
          </a:p>
        </p:txBody>
      </p:sp>
    </p:spTree>
    <p:extLst>
      <p:ext uri="{BB962C8B-B14F-4D97-AF65-F5344CB8AC3E}">
        <p14:creationId xmlns:p14="http://schemas.microsoft.com/office/powerpoint/2010/main" val="2339366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8001305-3458-4BF0-A88F-B5E92B8B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게임소개 </a:t>
            </a:r>
            <a:r>
              <a:rPr lang="en-US" altLang="ko-KR" b="1" dirty="0"/>
              <a:t>– </a:t>
            </a:r>
            <a:r>
              <a:rPr lang="ko-KR" altLang="en-US" b="1" dirty="0"/>
              <a:t>게임 컨셉</a:t>
            </a:r>
          </a:p>
        </p:txBody>
      </p:sp>
      <p:pic>
        <p:nvPicPr>
          <p:cNvPr id="22" name="그림 177">
            <a:extLst>
              <a:ext uri="{FF2B5EF4-FFF2-40B4-BE49-F238E27FC236}">
                <a16:creationId xmlns:a16="http://schemas.microsoft.com/office/drawing/2014/main" id="{83C7C199-9FE2-4929-836E-B68410792D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727" t="26897" r="17445" b="28929"/>
          <a:stretch>
            <a:fillRect/>
          </a:stretch>
        </p:blipFill>
        <p:spPr>
          <a:xfrm>
            <a:off x="1532983" y="2569341"/>
            <a:ext cx="3057349" cy="2463519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3" name="부제목 178">
            <a:extLst>
              <a:ext uri="{FF2B5EF4-FFF2-40B4-BE49-F238E27FC236}">
                <a16:creationId xmlns:a16="http://schemas.microsoft.com/office/drawing/2014/main" id="{8384E3D2-ACE0-44BB-B2D6-E0D13E6E1C14}"/>
              </a:ext>
            </a:extLst>
          </p:cNvPr>
          <p:cNvSpPr txBox="1">
            <a:spLocks/>
          </p:cNvSpPr>
          <p:nvPr/>
        </p:nvSpPr>
        <p:spPr>
          <a:xfrm>
            <a:off x="3866148" y="2375798"/>
            <a:ext cx="8566484" cy="2850606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Tx/>
              <a:buNone/>
            </a:pPr>
            <a:r>
              <a:rPr lang="ko-KR" altLang="en-US" sz="2800" b="1" dirty="0">
                <a:solidFill>
                  <a:schemeClr val="accent3">
                    <a:lumMod val="75000"/>
                  </a:schemeClr>
                </a:solidFill>
                <a:cs typeface="맑은 고딕 Semilight" panose="020B0502040204020203" pitchFamily="50" charset="-127"/>
              </a:rPr>
              <a:t>세계 최고의 대도둑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이 되기 위하여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cs typeface="맑은 고딕 Semilight" panose="020B0502040204020203" pitchFamily="50" charset="-127"/>
            </a:endParaRPr>
          </a:p>
          <a:p>
            <a:pPr marL="0" indent="0" algn="ctr" latinLnBrk="0">
              <a:buFontTx/>
              <a:buNone/>
            </a:pP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맵 안을 지키는 </a:t>
            </a:r>
            <a:r>
              <a:rPr lang="ko-KR" altLang="en-US" sz="2800" b="1" dirty="0">
                <a:solidFill>
                  <a:schemeClr val="accent5">
                    <a:lumMod val="75000"/>
                  </a:schemeClr>
                </a:solidFill>
                <a:cs typeface="맑은 고딕 Semilight" panose="020B0502040204020203" pitchFamily="50" charset="-127"/>
              </a:rPr>
              <a:t>경비병들과 함정들을 피해</a:t>
            </a:r>
            <a:endParaRPr lang="en-US" altLang="ko-KR" sz="2800" b="1" dirty="0">
              <a:solidFill>
                <a:schemeClr val="accent5">
                  <a:lumMod val="75000"/>
                </a:schemeClr>
              </a:solidFill>
              <a:cs typeface="맑은 고딕 Semilight" panose="020B0502040204020203" pitchFamily="50" charset="-127"/>
            </a:endParaRPr>
          </a:p>
          <a:p>
            <a:pPr marL="0" indent="0" algn="ctr" latinLnBrk="0">
              <a:buFontTx/>
              <a:buNone/>
            </a:pP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cs typeface="맑은 고딕 Semilight" panose="020B0502040204020203" pitchFamily="50" charset="-127"/>
              </a:rPr>
              <a:t>숨겨져 있는 보물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을 가지고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cs typeface="맑은 고딕 Semilight" panose="020B0502040204020203" pitchFamily="50" charset="-127"/>
            </a:endParaRPr>
          </a:p>
          <a:p>
            <a:pPr marL="0" indent="0" algn="ctr" latinLnBrk="0">
              <a:buFontTx/>
              <a:buNone/>
            </a:pP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맵 밖으로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cs typeface="맑은 고딕 Semilight" panose="020B0502040204020203" pitchFamily="50" charset="-127"/>
              </a:rPr>
              <a:t>탈출해야 하는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 게임</a:t>
            </a:r>
          </a:p>
        </p:txBody>
      </p:sp>
    </p:spTree>
    <p:extLst>
      <p:ext uri="{BB962C8B-B14F-4D97-AF65-F5344CB8AC3E}">
        <p14:creationId xmlns:p14="http://schemas.microsoft.com/office/powerpoint/2010/main" val="383102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8001305-3458-4BF0-A88F-B5E92B8B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게임소개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EC539E9-B5DF-42E3-A3D2-0DB993A05691}"/>
              </a:ext>
            </a:extLst>
          </p:cNvPr>
          <p:cNvSpPr txBox="1">
            <a:spLocks/>
          </p:cNvSpPr>
          <p:nvPr/>
        </p:nvSpPr>
        <p:spPr>
          <a:xfrm>
            <a:off x="934452" y="1690688"/>
            <a:ext cx="4327358" cy="473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/>
              <a:t>장르 </a:t>
            </a:r>
            <a:r>
              <a:rPr lang="en-US" altLang="ko-KR" sz="2800" dirty="0"/>
              <a:t>: </a:t>
            </a:r>
            <a:r>
              <a:rPr lang="ko-KR" altLang="en-US" sz="2800" dirty="0"/>
              <a:t>잠입</a:t>
            </a:r>
            <a:r>
              <a:rPr lang="en-US" altLang="ko-KR" sz="2800" dirty="0"/>
              <a:t>, </a:t>
            </a:r>
            <a:r>
              <a:rPr lang="ko-KR" altLang="en-US" sz="2800" dirty="0"/>
              <a:t>협동</a:t>
            </a:r>
            <a:r>
              <a:rPr lang="en-US" altLang="ko-KR" sz="2800" dirty="0"/>
              <a:t>, </a:t>
            </a:r>
            <a:r>
              <a:rPr lang="ko-KR" altLang="en-US" sz="2800" dirty="0"/>
              <a:t>액션</a:t>
            </a:r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AB1ECDAF-B9D1-4470-88F1-2959ADC98981}"/>
              </a:ext>
            </a:extLst>
          </p:cNvPr>
          <p:cNvSpPr txBox="1">
            <a:spLocks/>
          </p:cNvSpPr>
          <p:nvPr/>
        </p:nvSpPr>
        <p:spPr>
          <a:xfrm>
            <a:off x="934452" y="2154405"/>
            <a:ext cx="4327358" cy="473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/>
              <a:t>플랫폼 </a:t>
            </a:r>
            <a:r>
              <a:rPr lang="en-US" altLang="ko-KR" sz="2800" dirty="0"/>
              <a:t>: PC</a:t>
            </a:r>
            <a:endParaRPr lang="ko-KR" altLang="en-US" sz="2800" dirty="0"/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513BC913-4328-486A-B4CD-A85BEE80FCD3}"/>
              </a:ext>
            </a:extLst>
          </p:cNvPr>
          <p:cNvSpPr txBox="1">
            <a:spLocks/>
          </p:cNvSpPr>
          <p:nvPr/>
        </p:nvSpPr>
        <p:spPr>
          <a:xfrm>
            <a:off x="934452" y="2627897"/>
            <a:ext cx="4327358" cy="473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/>
              <a:t>시점 </a:t>
            </a:r>
            <a:r>
              <a:rPr lang="en-US" altLang="ko-KR" sz="2800" dirty="0"/>
              <a:t>: 3</a:t>
            </a:r>
            <a:r>
              <a:rPr lang="ko-KR" altLang="en-US" sz="2800" dirty="0"/>
              <a:t>인칭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3457F22A-2CED-47DB-906C-4CAA64E5381F}"/>
              </a:ext>
            </a:extLst>
          </p:cNvPr>
          <p:cNvSpPr txBox="1">
            <a:spLocks/>
          </p:cNvSpPr>
          <p:nvPr/>
        </p:nvSpPr>
        <p:spPr>
          <a:xfrm>
            <a:off x="5164300" y="1747953"/>
            <a:ext cx="6285751" cy="473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/>
              <a:t>본관</a:t>
            </a:r>
            <a:r>
              <a:rPr lang="en-US" altLang="ko-KR" sz="2800" dirty="0"/>
              <a:t>: </a:t>
            </a:r>
            <a:r>
              <a:rPr lang="en-US" altLang="ko-KR" sz="2800" dirty="0" err="1"/>
              <a:t>60m</a:t>
            </a:r>
            <a:r>
              <a:rPr lang="en-US" altLang="ko-KR" sz="2800" dirty="0"/>
              <a:t> x </a:t>
            </a:r>
            <a:r>
              <a:rPr lang="en-US" altLang="ko-KR" sz="2800" dirty="0" err="1"/>
              <a:t>60m</a:t>
            </a:r>
            <a:r>
              <a:rPr lang="en-US" altLang="ko-KR" sz="2800" dirty="0"/>
              <a:t> | </a:t>
            </a:r>
            <a:r>
              <a:rPr lang="ko-KR" altLang="en-US" sz="2800" dirty="0"/>
              <a:t>별관</a:t>
            </a:r>
            <a:r>
              <a:rPr lang="en-US" altLang="ko-KR" sz="2800" dirty="0"/>
              <a:t>: </a:t>
            </a:r>
            <a:r>
              <a:rPr lang="en-US" altLang="ko-KR" sz="2800" dirty="0" err="1"/>
              <a:t>25m</a:t>
            </a:r>
            <a:r>
              <a:rPr lang="en-US" altLang="ko-KR" sz="2800" dirty="0"/>
              <a:t> x </a:t>
            </a:r>
            <a:r>
              <a:rPr lang="en-US" altLang="ko-KR" sz="2800" dirty="0" err="1"/>
              <a:t>30m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EA5B2248-333D-4DD7-8128-F3685EBDFB3B}"/>
              </a:ext>
            </a:extLst>
          </p:cNvPr>
          <p:cNvSpPr txBox="1">
            <a:spLocks/>
          </p:cNvSpPr>
          <p:nvPr/>
        </p:nvSpPr>
        <p:spPr>
          <a:xfrm>
            <a:off x="5164301" y="2233902"/>
            <a:ext cx="6285751" cy="473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/>
              <a:t>플레이어 사이즈 </a:t>
            </a:r>
            <a:r>
              <a:rPr lang="en-US" altLang="ko-KR" sz="2800" dirty="0"/>
              <a:t>: 1m x 0.65m x 0.7m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8DC10C-A6F5-402D-9C6C-BE07B54796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22" r="3732"/>
          <a:stretch/>
        </p:blipFill>
        <p:spPr>
          <a:xfrm>
            <a:off x="934452" y="3091434"/>
            <a:ext cx="4770539" cy="3112315"/>
          </a:xfrm>
          <a:prstGeom prst="rect">
            <a:avLst/>
          </a:prstGeom>
        </p:spPr>
      </p:pic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3C37C35A-F24D-4384-92CE-6AA67D4642E7}"/>
              </a:ext>
            </a:extLst>
          </p:cNvPr>
          <p:cNvSpPr txBox="1">
            <a:spLocks/>
          </p:cNvSpPr>
          <p:nvPr/>
        </p:nvSpPr>
        <p:spPr>
          <a:xfrm>
            <a:off x="1698806" y="6193794"/>
            <a:ext cx="2798649" cy="473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/>
              <a:t>&lt;</a:t>
            </a:r>
            <a:r>
              <a:rPr lang="ko-KR" altLang="en-US" sz="2000" dirty="0"/>
              <a:t>캐릭터 컨셉 디자인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176D7363-D544-4A16-A96B-84FF3A530CCB}"/>
              </a:ext>
            </a:extLst>
          </p:cNvPr>
          <p:cNvSpPr txBox="1">
            <a:spLocks/>
          </p:cNvSpPr>
          <p:nvPr/>
        </p:nvSpPr>
        <p:spPr>
          <a:xfrm>
            <a:off x="7694547" y="6193794"/>
            <a:ext cx="2798649" cy="473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/>
              <a:t>&lt;</a:t>
            </a:r>
            <a:r>
              <a:rPr lang="ko-KR" altLang="en-US" sz="2000" dirty="0"/>
              <a:t>맵 컨셉 디자인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CF35062-5992-4A3D-884C-A4187985BD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80" r="11882"/>
          <a:stretch/>
        </p:blipFill>
        <p:spPr>
          <a:xfrm>
            <a:off x="6096000" y="3238151"/>
            <a:ext cx="5629920" cy="281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31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8001305-3458-4BF0-A88F-B5E92B8B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게임소개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EA5B2248-333D-4DD7-8128-F3685EBDFB3B}"/>
              </a:ext>
            </a:extLst>
          </p:cNvPr>
          <p:cNvSpPr txBox="1">
            <a:spLocks/>
          </p:cNvSpPr>
          <p:nvPr/>
        </p:nvSpPr>
        <p:spPr>
          <a:xfrm>
            <a:off x="5058562" y="1606565"/>
            <a:ext cx="6391490" cy="473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800" dirty="0"/>
              <a:t>방 하나 당 오브젝트 개수 </a:t>
            </a:r>
            <a:r>
              <a:rPr lang="en-US" altLang="ko-KR" sz="2800"/>
              <a:t>: 10~20</a:t>
            </a:r>
            <a:r>
              <a:rPr lang="ko-KR" altLang="en-US" sz="2800"/>
              <a:t>개</a:t>
            </a:r>
            <a:endParaRPr lang="ko-KR" altLang="en-US" sz="2800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3C37C35A-F24D-4384-92CE-6AA67D4642E7}"/>
              </a:ext>
            </a:extLst>
          </p:cNvPr>
          <p:cNvSpPr txBox="1">
            <a:spLocks/>
          </p:cNvSpPr>
          <p:nvPr/>
        </p:nvSpPr>
        <p:spPr>
          <a:xfrm>
            <a:off x="1883364" y="6193794"/>
            <a:ext cx="3175198" cy="473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/>
              <a:t>&lt;</a:t>
            </a:r>
            <a:r>
              <a:rPr lang="ko-KR" altLang="en-US" sz="2000" dirty="0"/>
              <a:t>방 내부 컨셉 디자인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176D7363-D544-4A16-A96B-84FF3A530CCB}"/>
              </a:ext>
            </a:extLst>
          </p:cNvPr>
          <p:cNvSpPr txBox="1">
            <a:spLocks/>
          </p:cNvSpPr>
          <p:nvPr/>
        </p:nvSpPr>
        <p:spPr>
          <a:xfrm>
            <a:off x="7694547" y="6193794"/>
            <a:ext cx="2798649" cy="473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/>
              <a:t>&lt;</a:t>
            </a:r>
            <a:r>
              <a:rPr lang="ko-KR" altLang="en-US" sz="2000" dirty="0"/>
              <a:t>맵 방 내부 배치도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A569EAA-4B84-4044-8C16-FEF5ED4BF0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64" r="13078"/>
          <a:stretch/>
        </p:blipFill>
        <p:spPr>
          <a:xfrm>
            <a:off x="1073791" y="2462348"/>
            <a:ext cx="4560815" cy="358191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F2501A4-A389-4CA1-92E9-D1443C038A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242" b="58532"/>
          <a:stretch/>
        </p:blipFill>
        <p:spPr>
          <a:xfrm>
            <a:off x="6310189" y="2462348"/>
            <a:ext cx="4808020" cy="326879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2382C6-FD08-4034-BAED-2887D3A5BF24}"/>
              </a:ext>
            </a:extLst>
          </p:cNvPr>
          <p:cNvSpPr/>
          <p:nvPr/>
        </p:nvSpPr>
        <p:spPr>
          <a:xfrm>
            <a:off x="10729519" y="5402510"/>
            <a:ext cx="720533" cy="402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F6087507-E193-4352-AEE1-8FBD2B44EB91}"/>
              </a:ext>
            </a:extLst>
          </p:cNvPr>
          <p:cNvSpPr txBox="1">
            <a:spLocks/>
          </p:cNvSpPr>
          <p:nvPr/>
        </p:nvSpPr>
        <p:spPr>
          <a:xfrm>
            <a:off x="5634606" y="1101093"/>
            <a:ext cx="5815446" cy="473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800" dirty="0"/>
              <a:t>별관 </a:t>
            </a:r>
            <a:r>
              <a:rPr lang="en-US" altLang="ko-KR" sz="2800" dirty="0"/>
              <a:t>: </a:t>
            </a:r>
            <a:r>
              <a:rPr lang="ko-KR" altLang="en-US" sz="2800" dirty="0"/>
              <a:t>방 </a:t>
            </a:r>
            <a:r>
              <a:rPr lang="en-US" altLang="ko-KR" sz="2800" dirty="0"/>
              <a:t>10~15</a:t>
            </a:r>
            <a:r>
              <a:rPr lang="ko-KR" altLang="en-US" sz="2800" dirty="0"/>
              <a:t>개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7741BE5A-93A3-46D4-BEBC-B5E76E38F61B}"/>
              </a:ext>
            </a:extLst>
          </p:cNvPr>
          <p:cNvSpPr txBox="1">
            <a:spLocks/>
          </p:cNvSpPr>
          <p:nvPr/>
        </p:nvSpPr>
        <p:spPr>
          <a:xfrm>
            <a:off x="5634606" y="595621"/>
            <a:ext cx="5815446" cy="473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800" dirty="0"/>
              <a:t>본관 </a:t>
            </a:r>
            <a:r>
              <a:rPr lang="en-US" altLang="ko-KR" sz="2800" dirty="0"/>
              <a:t>: </a:t>
            </a:r>
            <a:r>
              <a:rPr lang="ko-KR" altLang="en-US" sz="2800" dirty="0"/>
              <a:t>방 </a:t>
            </a:r>
            <a:r>
              <a:rPr lang="en-US" altLang="ko-KR" sz="2800" dirty="0"/>
              <a:t>20~30</a:t>
            </a:r>
            <a:r>
              <a:rPr lang="ko-KR" altLang="en-US" sz="2800" dirty="0"/>
              <a:t>개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2207E610-D0BD-4A2F-8704-785CD81F97B5}"/>
              </a:ext>
            </a:extLst>
          </p:cNvPr>
          <p:cNvSpPr txBox="1">
            <a:spLocks/>
          </p:cNvSpPr>
          <p:nvPr/>
        </p:nvSpPr>
        <p:spPr>
          <a:xfrm>
            <a:off x="5634606" y="2109499"/>
            <a:ext cx="5815446" cy="473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800" dirty="0"/>
              <a:t>총 오브젝트 개수 </a:t>
            </a:r>
            <a:r>
              <a:rPr lang="en-US" altLang="ko-KR" sz="2800" dirty="0"/>
              <a:t>: 800~1000</a:t>
            </a:r>
            <a:r>
              <a:rPr lang="ko-KR" altLang="en-US" sz="2800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873360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8001305-3458-4BF0-A88F-B5E92B8B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2979"/>
            <a:ext cx="3932237" cy="1062789"/>
          </a:xfrm>
        </p:spPr>
        <p:txBody>
          <a:bodyPr anchor="ctr">
            <a:normAutofit/>
          </a:bodyPr>
          <a:lstStyle/>
          <a:p>
            <a:r>
              <a:rPr lang="ko-KR" altLang="en-US" sz="4400" b="1" dirty="0"/>
              <a:t>게임방법</a:t>
            </a:r>
          </a:p>
        </p:txBody>
      </p:sp>
      <p:pic>
        <p:nvPicPr>
          <p:cNvPr id="13" name="그림 2" descr="C:/Users/roning262/AppData/Roaming/PolarisOffice/ETemp/5588_9148408/fImage994712459218.jpeg">
            <a:extLst>
              <a:ext uri="{FF2B5EF4-FFF2-40B4-BE49-F238E27FC236}">
                <a16:creationId xmlns:a16="http://schemas.microsoft.com/office/drawing/2014/main" id="{545F8784-628C-40FD-BE54-5B812D05DF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368" y="1281299"/>
            <a:ext cx="3259503" cy="1831710"/>
          </a:xfrm>
          <a:prstGeom prst="rect">
            <a:avLst/>
          </a:prstGeom>
          <a:noFill/>
          <a:ln w="444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4EB553-96EA-42C6-8A4E-EFF0913EC81B}"/>
              </a:ext>
            </a:extLst>
          </p:cNvPr>
          <p:cNvSpPr/>
          <p:nvPr/>
        </p:nvSpPr>
        <p:spPr>
          <a:xfrm>
            <a:off x="-2700544" y="3022303"/>
            <a:ext cx="10753023" cy="890003"/>
          </a:xfrm>
          <a:prstGeom prst="rect">
            <a:avLst/>
          </a:prstGeom>
          <a:noFill/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게임은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4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인으로 게임 시작</a:t>
            </a:r>
          </a:p>
        </p:txBody>
      </p:sp>
      <p:pic>
        <p:nvPicPr>
          <p:cNvPr id="5" name="그림 2">
            <a:extLst>
              <a:ext uri="{FF2B5EF4-FFF2-40B4-BE49-F238E27FC236}">
                <a16:creationId xmlns:a16="http://schemas.microsoft.com/office/drawing/2014/main" id="{1A0A6FEF-F7D6-449A-BB55-77480B6A8B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11829" y="1281299"/>
            <a:ext cx="3250208" cy="1828242"/>
          </a:xfrm>
          <a:prstGeom prst="rect">
            <a:avLst/>
          </a:prstGeom>
          <a:noFill/>
          <a:ln w="444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6" name="그림 2">
            <a:extLst>
              <a:ext uri="{FF2B5EF4-FFF2-40B4-BE49-F238E27FC236}">
                <a16:creationId xmlns:a16="http://schemas.microsoft.com/office/drawing/2014/main" id="{6D0512BC-07C1-4986-8608-05DA647A6E4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574166" y="1281299"/>
            <a:ext cx="3250210" cy="1828243"/>
          </a:xfrm>
          <a:prstGeom prst="rect">
            <a:avLst/>
          </a:prstGeom>
          <a:noFill/>
          <a:ln w="444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7" name="그림 2">
            <a:extLst>
              <a:ext uri="{FF2B5EF4-FFF2-40B4-BE49-F238E27FC236}">
                <a16:creationId xmlns:a16="http://schemas.microsoft.com/office/drawing/2014/main" id="{E4CFABA8-1AB5-40BE-BDD5-0B60351553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50368" y="4107508"/>
            <a:ext cx="3251200" cy="1828800"/>
          </a:xfrm>
          <a:prstGeom prst="rect">
            <a:avLst/>
          </a:prstGeom>
          <a:noFill/>
          <a:ln w="444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9" name="그림 2">
            <a:extLst>
              <a:ext uri="{FF2B5EF4-FFF2-40B4-BE49-F238E27FC236}">
                <a16:creationId xmlns:a16="http://schemas.microsoft.com/office/drawing/2014/main" id="{ED338F2E-0ED9-4FA4-AA86-88FB6A25346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811829" y="4107508"/>
            <a:ext cx="3251200" cy="1828800"/>
          </a:xfrm>
          <a:prstGeom prst="rect">
            <a:avLst/>
          </a:prstGeom>
          <a:noFill/>
          <a:ln w="444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10" name="그림 2">
            <a:extLst>
              <a:ext uri="{FF2B5EF4-FFF2-40B4-BE49-F238E27FC236}">
                <a16:creationId xmlns:a16="http://schemas.microsoft.com/office/drawing/2014/main" id="{82710B89-FB9B-4EDD-B417-48503989C66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574166" y="4108064"/>
            <a:ext cx="3250212" cy="1828244"/>
          </a:xfrm>
          <a:prstGeom prst="rect">
            <a:avLst/>
          </a:prstGeom>
          <a:noFill/>
          <a:ln w="444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37F555-0CA2-4914-B326-0F029BDFD153}"/>
              </a:ext>
            </a:extLst>
          </p:cNvPr>
          <p:cNvSpPr txBox="1"/>
          <p:nvPr/>
        </p:nvSpPr>
        <p:spPr>
          <a:xfrm>
            <a:off x="2675967" y="3144139"/>
            <a:ext cx="7445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플레이어들은 다 같이 모여</a:t>
            </a:r>
            <a:b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</a:b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맵 내부에 랜덤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스폰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6F03EA-CC23-4891-A1C2-D5BB1B20F239}"/>
              </a:ext>
            </a:extLst>
          </p:cNvPr>
          <p:cNvSpPr txBox="1"/>
          <p:nvPr/>
        </p:nvSpPr>
        <p:spPr>
          <a:xfrm>
            <a:off x="6476677" y="3144139"/>
            <a:ext cx="7445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숨겨져 있는 보물과 랜덤 생성된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출구로 탈출하면 승리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C5FDB7-D0EA-4426-8F85-6D23BA93E154}"/>
              </a:ext>
            </a:extLst>
          </p:cNvPr>
          <p:cNvSpPr txBox="1"/>
          <p:nvPr/>
        </p:nvSpPr>
        <p:spPr>
          <a:xfrm>
            <a:off x="-1479174" y="5934536"/>
            <a:ext cx="8310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경비병이나 보안 오브젝트에 노출되면 </a:t>
            </a:r>
            <a:b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</a:b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보안레벨 상승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경비병 강화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30B219-A5A9-4914-97D6-B367BF9EF722}"/>
              </a:ext>
            </a:extLst>
          </p:cNvPr>
          <p:cNvSpPr txBox="1"/>
          <p:nvPr/>
        </p:nvSpPr>
        <p:spPr>
          <a:xfrm>
            <a:off x="2243420" y="5934536"/>
            <a:ext cx="83102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경비병은 강화학습으로 생성된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로직을 기반으로 </a:t>
            </a:r>
            <a:b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</a:b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플레이어를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찾아다님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7378A2-3433-4D3C-8970-01941B4CBD9C}"/>
              </a:ext>
            </a:extLst>
          </p:cNvPr>
          <p:cNvSpPr txBox="1"/>
          <p:nvPr/>
        </p:nvSpPr>
        <p:spPr>
          <a:xfrm>
            <a:off x="5966014" y="5934536"/>
            <a:ext cx="8310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경비병에게 일정시간 노출되지 않거나 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algn="ctr"/>
            <a:r>
              <a:rPr lang="ko-KR" altLang="en-US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기믹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 사용 시 보안레벨 하락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598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2834640" cy="82391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이관민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799" y="2505074"/>
            <a:ext cx="3354559" cy="3904351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C, C++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수강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윈도우 프로그래밍 수강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</a:pPr>
            <a:r>
              <a:rPr lang="ko-KR" altLang="en-US" sz="1600" dirty="0"/>
              <a:t>컴퓨터 그래픽스 수강</a:t>
            </a:r>
            <a:endParaRPr lang="en-US" altLang="ko-KR" sz="1600" dirty="0"/>
          </a:p>
          <a:p>
            <a:pPr rtl="0">
              <a:lnSpc>
                <a:spcPct val="10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게임엔진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</a:pPr>
            <a:r>
              <a:rPr lang="ko-KR" altLang="en-US" sz="1600" dirty="0"/>
              <a:t>인공지능 수강</a:t>
            </a:r>
            <a:endParaRPr lang="en-US" altLang="ko-KR" sz="1600" dirty="0"/>
          </a:p>
          <a:p>
            <a:pPr rtl="0">
              <a:lnSpc>
                <a:spcPct val="100000"/>
              </a:lnSpc>
            </a:pPr>
            <a:r>
              <a:rPr lang="ko-KR" altLang="en-US" sz="1600" dirty="0"/>
              <a:t>네트워크 게임 프로그래밍 수강</a:t>
            </a:r>
            <a:endParaRPr lang="en-US" altLang="ko-KR" sz="16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7335" y="1681163"/>
            <a:ext cx="2834640" cy="82391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7335" y="2505075"/>
            <a:ext cx="3354560" cy="3818086"/>
          </a:xfr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C, C++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수강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1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STL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1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윈도우 프로그래밍 수강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10000"/>
              </a:lnSpc>
            </a:pPr>
            <a:r>
              <a:rPr lang="ko-KR" altLang="en-US" sz="1600" dirty="0"/>
              <a:t>컴퓨터 그래픽스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10000"/>
              </a:lnSpc>
            </a:pPr>
            <a:r>
              <a:rPr lang="ko-KR" altLang="en-US" sz="1600" dirty="0"/>
              <a:t>게임엔진 </a:t>
            </a:r>
            <a:r>
              <a:rPr lang="en-US" altLang="ko-KR" sz="1600" dirty="0"/>
              <a:t>1,2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10000"/>
              </a:lnSpc>
            </a:pPr>
            <a:r>
              <a:rPr lang="ko-KR" altLang="en-US" sz="1600" dirty="0"/>
              <a:t>네트워크 게임 프로그래밍 수강</a:t>
            </a:r>
            <a:endParaRPr lang="en-US" altLang="ko-KR" sz="1600" dirty="0"/>
          </a:p>
          <a:p>
            <a:pPr rtl="0">
              <a:lnSpc>
                <a:spcPct val="11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서버 프로그래밍 수강</a:t>
            </a:r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CE6B5B72-43F9-4438-A504-FD3C083AB96D}"/>
              </a:ext>
            </a:extLst>
          </p:cNvPr>
          <p:cNvSpPr txBox="1">
            <a:spLocks/>
          </p:cNvSpPr>
          <p:nvPr/>
        </p:nvSpPr>
        <p:spPr>
          <a:xfrm>
            <a:off x="8526870" y="1681163"/>
            <a:ext cx="283464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이향운</a:t>
            </a:r>
          </a:p>
        </p:txBody>
      </p: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DE486408-F529-4D60-A080-911A0851FE1B}"/>
              </a:ext>
            </a:extLst>
          </p:cNvPr>
          <p:cNvSpPr txBox="1">
            <a:spLocks/>
          </p:cNvSpPr>
          <p:nvPr/>
        </p:nvSpPr>
        <p:spPr>
          <a:xfrm>
            <a:off x="8526870" y="2505074"/>
            <a:ext cx="2834640" cy="3818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1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C, C++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수강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1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STL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1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Script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1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 그래픽스 수강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1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1,2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1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애니메이션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1,2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</a:t>
            </a:r>
          </a:p>
        </p:txBody>
      </p:sp>
      <p:sp>
        <p:nvSpPr>
          <p:cNvPr id="12" name="제목 7">
            <a:extLst>
              <a:ext uri="{FF2B5EF4-FFF2-40B4-BE49-F238E27FC236}">
                <a16:creationId xmlns:a16="http://schemas.microsoft.com/office/drawing/2014/main" id="{BFDC5C71-240C-46E7-8828-B5ED8CF1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2979"/>
            <a:ext cx="7502107" cy="1062789"/>
          </a:xfrm>
        </p:spPr>
        <p:txBody>
          <a:bodyPr anchor="ctr">
            <a:normAutofit/>
          </a:bodyPr>
          <a:lstStyle/>
          <a:p>
            <a:r>
              <a:rPr lang="ko-KR" altLang="en-US" b="1" dirty="0"/>
              <a:t>개인별 준비 현황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939180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Steal beans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7">
            <a:extLst>
              <a:ext uri="{FF2B5EF4-FFF2-40B4-BE49-F238E27FC236}">
                <a16:creationId xmlns:a16="http://schemas.microsoft.com/office/drawing/2014/main" id="{41586DEC-0C45-4BF3-BF58-55DB4E030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6917"/>
            <a:ext cx="3932237" cy="1062789"/>
          </a:xfrm>
        </p:spPr>
        <p:txBody>
          <a:bodyPr anchor="ctr">
            <a:normAutofit/>
          </a:bodyPr>
          <a:lstStyle/>
          <a:p>
            <a:r>
              <a:rPr lang="ko-KR" altLang="en-US" sz="4400" b="1" dirty="0"/>
              <a:t>개발환경</a:t>
            </a:r>
          </a:p>
        </p:txBody>
      </p:sp>
      <p:pic>
        <p:nvPicPr>
          <p:cNvPr id="13" name="Picture 2" descr="[유니티 강좌] 유니티란? (유니티 소개, Unity란?, Unity3D란? Unity 3D 소개, 유니티3D 란?)">
            <a:extLst>
              <a:ext uri="{FF2B5EF4-FFF2-40B4-BE49-F238E27FC236}">
                <a16:creationId xmlns:a16="http://schemas.microsoft.com/office/drawing/2014/main" id="{4FC5488A-6433-4F35-A2B2-A766A5F183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" t="2512" r="60138"/>
          <a:stretch/>
        </p:blipFill>
        <p:spPr bwMode="auto">
          <a:xfrm>
            <a:off x="1153857" y="2096015"/>
            <a:ext cx="1401484" cy="143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F288415-CB6E-4BE6-BA6B-15443932D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469" y="4226183"/>
            <a:ext cx="1409823" cy="14342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43B633B-D562-434D-A05F-AEDFB8A3A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993" y="4345507"/>
            <a:ext cx="1230064" cy="1195622"/>
          </a:xfrm>
          <a:prstGeom prst="rect">
            <a:avLst/>
          </a:prstGeom>
        </p:spPr>
      </p:pic>
      <p:pic>
        <p:nvPicPr>
          <p:cNvPr id="5122" name="Picture 2" descr="geecon Prague 2018">
            <a:extLst>
              <a:ext uri="{FF2B5EF4-FFF2-40B4-BE49-F238E27FC236}">
                <a16:creationId xmlns:a16="http://schemas.microsoft.com/office/drawing/2014/main" id="{A8BEBD83-469B-4332-ADD0-C22880117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581" y="1544563"/>
            <a:ext cx="2438191" cy="243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isual Studio 2019 아이콘 - 무료 다운로드, PNG 및 벡터">
            <a:extLst>
              <a:ext uri="{FF2B5EF4-FFF2-40B4-BE49-F238E27FC236}">
                <a16:creationId xmlns:a16="http://schemas.microsoft.com/office/drawing/2014/main" id="{7A4FE5C3-8516-4A43-872C-570CC1367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586" y="2096015"/>
            <a:ext cx="1434271" cy="143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7">
            <a:extLst>
              <a:ext uri="{FF2B5EF4-FFF2-40B4-BE49-F238E27FC236}">
                <a16:creationId xmlns:a16="http://schemas.microsoft.com/office/drawing/2014/main" id="{41A973E8-7D56-43E7-9B95-E4CFB4D73886}"/>
              </a:ext>
            </a:extLst>
          </p:cNvPr>
          <p:cNvSpPr txBox="1">
            <a:spLocks/>
          </p:cNvSpPr>
          <p:nvPr/>
        </p:nvSpPr>
        <p:spPr>
          <a:xfrm>
            <a:off x="1251470" y="3335731"/>
            <a:ext cx="1409822" cy="498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1600" dirty="0"/>
              <a:t>Unity</a:t>
            </a:r>
            <a:endParaRPr lang="ko-KR" altLang="en-US" sz="1600" dirty="0"/>
          </a:p>
        </p:txBody>
      </p:sp>
      <p:sp>
        <p:nvSpPr>
          <p:cNvPr id="23" name="제목 7">
            <a:extLst>
              <a:ext uri="{FF2B5EF4-FFF2-40B4-BE49-F238E27FC236}">
                <a16:creationId xmlns:a16="http://schemas.microsoft.com/office/drawing/2014/main" id="{5FBC7542-95BF-4050-996D-0B421D46B58C}"/>
              </a:ext>
            </a:extLst>
          </p:cNvPr>
          <p:cNvSpPr txBox="1">
            <a:spLocks/>
          </p:cNvSpPr>
          <p:nvPr/>
        </p:nvSpPr>
        <p:spPr>
          <a:xfrm>
            <a:off x="4057072" y="3335731"/>
            <a:ext cx="1409822" cy="498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1600" dirty="0"/>
              <a:t>Jet Brains</a:t>
            </a:r>
            <a:endParaRPr lang="ko-KR" altLang="en-US" sz="1600" dirty="0"/>
          </a:p>
        </p:txBody>
      </p:sp>
      <p:sp>
        <p:nvSpPr>
          <p:cNvPr id="24" name="제목 7">
            <a:extLst>
              <a:ext uri="{FF2B5EF4-FFF2-40B4-BE49-F238E27FC236}">
                <a16:creationId xmlns:a16="http://schemas.microsoft.com/office/drawing/2014/main" id="{64B7C6AF-B89D-4DB1-ADAD-7D88B75C7416}"/>
              </a:ext>
            </a:extLst>
          </p:cNvPr>
          <p:cNvSpPr txBox="1">
            <a:spLocks/>
          </p:cNvSpPr>
          <p:nvPr/>
        </p:nvSpPr>
        <p:spPr>
          <a:xfrm>
            <a:off x="6594641" y="3335731"/>
            <a:ext cx="1409822" cy="498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1600" dirty="0"/>
              <a:t>Visual Studio</a:t>
            </a:r>
            <a:endParaRPr lang="ko-KR" altLang="en-US" sz="1600" dirty="0"/>
          </a:p>
        </p:txBody>
      </p:sp>
      <p:sp>
        <p:nvSpPr>
          <p:cNvPr id="25" name="제목 7">
            <a:extLst>
              <a:ext uri="{FF2B5EF4-FFF2-40B4-BE49-F238E27FC236}">
                <a16:creationId xmlns:a16="http://schemas.microsoft.com/office/drawing/2014/main" id="{3F3C5AE5-9FDE-4A1B-9948-147613B200E8}"/>
              </a:ext>
            </a:extLst>
          </p:cNvPr>
          <p:cNvSpPr txBox="1">
            <a:spLocks/>
          </p:cNvSpPr>
          <p:nvPr/>
        </p:nvSpPr>
        <p:spPr>
          <a:xfrm>
            <a:off x="1245995" y="5518910"/>
            <a:ext cx="1409822" cy="498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1600" dirty="0"/>
              <a:t>3ds max</a:t>
            </a:r>
            <a:endParaRPr lang="ko-KR" altLang="en-US" sz="1600" dirty="0"/>
          </a:p>
        </p:txBody>
      </p:sp>
      <p:sp>
        <p:nvSpPr>
          <p:cNvPr id="26" name="제목 7">
            <a:extLst>
              <a:ext uri="{FF2B5EF4-FFF2-40B4-BE49-F238E27FC236}">
                <a16:creationId xmlns:a16="http://schemas.microsoft.com/office/drawing/2014/main" id="{C8EE098A-10B4-4FA9-9285-71FE859AA2CE}"/>
              </a:ext>
            </a:extLst>
          </p:cNvPr>
          <p:cNvSpPr txBox="1">
            <a:spLocks/>
          </p:cNvSpPr>
          <p:nvPr/>
        </p:nvSpPr>
        <p:spPr>
          <a:xfrm>
            <a:off x="4057072" y="5541129"/>
            <a:ext cx="1409822" cy="498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1600" dirty="0"/>
              <a:t>Photoshop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7">
            <a:extLst>
              <a:ext uri="{FF2B5EF4-FFF2-40B4-BE49-F238E27FC236}">
                <a16:creationId xmlns:a16="http://schemas.microsoft.com/office/drawing/2014/main" id="{3D8CFA37-AAE3-4698-AF7F-16339C9C5F4D}"/>
              </a:ext>
            </a:extLst>
          </p:cNvPr>
          <p:cNvSpPr txBox="1">
            <a:spLocks/>
          </p:cNvSpPr>
          <p:nvPr/>
        </p:nvSpPr>
        <p:spPr>
          <a:xfrm>
            <a:off x="839788" y="372979"/>
            <a:ext cx="7502107" cy="1062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400" b="1" dirty="0"/>
              <a:t>역할분담 </a:t>
            </a:r>
            <a:r>
              <a:rPr lang="ko-KR" altLang="en-US" sz="4400" b="1"/>
              <a:t>및 일정</a:t>
            </a:r>
            <a:endParaRPr lang="ko-KR" altLang="en-US" sz="4400" b="1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86626FC-526A-470E-A622-20513E40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98915"/>
              </p:ext>
            </p:extLst>
          </p:nvPr>
        </p:nvGraphicFramePr>
        <p:xfrm>
          <a:off x="839788" y="1790701"/>
          <a:ext cx="10759840" cy="4057088"/>
        </p:xfrm>
        <a:graphic>
          <a:graphicData uri="http://schemas.openxmlformats.org/drawingml/2006/table">
            <a:tbl>
              <a:tblPr/>
              <a:tblGrid>
                <a:gridCol w="2265230">
                  <a:extLst>
                    <a:ext uri="{9D8B030D-6E8A-4147-A177-3AD203B41FA5}">
                      <a16:colId xmlns:a16="http://schemas.microsoft.com/office/drawing/2014/main" val="3363043345"/>
                    </a:ext>
                  </a:extLst>
                </a:gridCol>
                <a:gridCol w="849461">
                  <a:extLst>
                    <a:ext uri="{9D8B030D-6E8A-4147-A177-3AD203B41FA5}">
                      <a16:colId xmlns:a16="http://schemas.microsoft.com/office/drawing/2014/main" val="3727580258"/>
                    </a:ext>
                  </a:extLst>
                </a:gridCol>
                <a:gridCol w="849461">
                  <a:extLst>
                    <a:ext uri="{9D8B030D-6E8A-4147-A177-3AD203B41FA5}">
                      <a16:colId xmlns:a16="http://schemas.microsoft.com/office/drawing/2014/main" val="1628226262"/>
                    </a:ext>
                  </a:extLst>
                </a:gridCol>
                <a:gridCol w="849461">
                  <a:extLst>
                    <a:ext uri="{9D8B030D-6E8A-4147-A177-3AD203B41FA5}">
                      <a16:colId xmlns:a16="http://schemas.microsoft.com/office/drawing/2014/main" val="3274307701"/>
                    </a:ext>
                  </a:extLst>
                </a:gridCol>
                <a:gridCol w="849461">
                  <a:extLst>
                    <a:ext uri="{9D8B030D-6E8A-4147-A177-3AD203B41FA5}">
                      <a16:colId xmlns:a16="http://schemas.microsoft.com/office/drawing/2014/main" val="2924093011"/>
                    </a:ext>
                  </a:extLst>
                </a:gridCol>
                <a:gridCol w="849461">
                  <a:extLst>
                    <a:ext uri="{9D8B030D-6E8A-4147-A177-3AD203B41FA5}">
                      <a16:colId xmlns:a16="http://schemas.microsoft.com/office/drawing/2014/main" val="3047883009"/>
                    </a:ext>
                  </a:extLst>
                </a:gridCol>
                <a:gridCol w="849461">
                  <a:extLst>
                    <a:ext uri="{9D8B030D-6E8A-4147-A177-3AD203B41FA5}">
                      <a16:colId xmlns:a16="http://schemas.microsoft.com/office/drawing/2014/main" val="4169564794"/>
                    </a:ext>
                  </a:extLst>
                </a:gridCol>
                <a:gridCol w="849461">
                  <a:extLst>
                    <a:ext uri="{9D8B030D-6E8A-4147-A177-3AD203B41FA5}">
                      <a16:colId xmlns:a16="http://schemas.microsoft.com/office/drawing/2014/main" val="2876448867"/>
                    </a:ext>
                  </a:extLst>
                </a:gridCol>
                <a:gridCol w="849461">
                  <a:extLst>
                    <a:ext uri="{9D8B030D-6E8A-4147-A177-3AD203B41FA5}">
                      <a16:colId xmlns:a16="http://schemas.microsoft.com/office/drawing/2014/main" val="2562844798"/>
                    </a:ext>
                  </a:extLst>
                </a:gridCol>
                <a:gridCol w="1007007">
                  <a:extLst>
                    <a:ext uri="{9D8B030D-6E8A-4147-A177-3AD203B41FA5}">
                      <a16:colId xmlns:a16="http://schemas.microsoft.com/office/drawing/2014/main" val="3887461651"/>
                    </a:ext>
                  </a:extLst>
                </a:gridCol>
                <a:gridCol w="691915">
                  <a:extLst>
                    <a:ext uri="{9D8B030D-6E8A-4147-A177-3AD203B41FA5}">
                      <a16:colId xmlns:a16="http://schemas.microsoft.com/office/drawing/2014/main" val="2960205949"/>
                    </a:ext>
                  </a:extLst>
                </a:gridCol>
              </a:tblGrid>
              <a:tr h="3106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내용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5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393498"/>
                  </a:ext>
                </a:extLst>
              </a:tr>
              <a:tr h="3106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 디자인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이관민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9446"/>
                  </a:ext>
                </a:extLst>
              </a:tr>
              <a:tr h="3106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기획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이동규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421263"/>
                  </a:ext>
                </a:extLst>
              </a:tr>
              <a:tr h="3106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 모델링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이향운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530556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모델링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관민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동규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846306"/>
                  </a:ext>
                </a:extLst>
              </a:tr>
              <a:tr h="3106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애니메이션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932010"/>
                  </a:ext>
                </a:extLst>
              </a:tr>
              <a:tr h="3106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이펙트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587753"/>
                  </a:ext>
                </a:extLst>
              </a:tr>
              <a:tr h="310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529534"/>
                  </a:ext>
                </a:extLst>
              </a:tr>
              <a:tr h="3106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강화학습 환경 모의 구현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086240"/>
                  </a:ext>
                </a:extLst>
              </a:tr>
              <a:tr h="310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987242"/>
                  </a:ext>
                </a:extLst>
              </a:tr>
              <a:tr h="3106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구현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622718"/>
                  </a:ext>
                </a:extLst>
              </a:tr>
              <a:tr h="3106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오브젝트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533654"/>
                  </a:ext>
                </a:extLst>
              </a:tr>
              <a:tr h="3106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3" marR="12383" marT="12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22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248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바닥글 개체 틀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561388" y="841375"/>
            <a:ext cx="3630612" cy="365125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Bean rice heaven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 descr="노트북, 컴퓨터, 셔츠이(가) 표시된 사진&#10;&#10;자동 생성된 설명">
            <a:extLst>
              <a:ext uri="{FF2B5EF4-FFF2-40B4-BE49-F238E27FC236}">
                <a16:creationId xmlns:a16="http://schemas.microsoft.com/office/drawing/2014/main" id="{5564F836-D09A-4B1A-A0AB-820C32E4E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885" y="2187243"/>
            <a:ext cx="4616115" cy="4616115"/>
          </a:xfrm>
          <a:prstGeom prst="rect">
            <a:avLst/>
          </a:prstGeom>
        </p:spPr>
      </p:pic>
      <p:sp>
        <p:nvSpPr>
          <p:cNvPr id="31" name="제목 5">
            <a:extLst>
              <a:ext uri="{FF2B5EF4-FFF2-40B4-BE49-F238E27FC236}">
                <a16:creationId xmlns:a16="http://schemas.microsoft.com/office/drawing/2014/main" id="{8AD93CFB-581E-42C7-A670-FF2519E4B00D}"/>
              </a:ext>
            </a:extLst>
          </p:cNvPr>
          <p:cNvSpPr txBox="1">
            <a:spLocks/>
          </p:cNvSpPr>
          <p:nvPr/>
        </p:nvSpPr>
        <p:spPr>
          <a:xfrm>
            <a:off x="1120399" y="3401569"/>
            <a:ext cx="8132658" cy="26188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200" dirty="0"/>
              <a:t>영상 콘텐츠 시장 공략</a:t>
            </a:r>
            <a:endParaRPr lang="en-US" altLang="ko-KR" sz="32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3200" dirty="0"/>
              <a:t>AI</a:t>
            </a:r>
            <a:r>
              <a:rPr lang="ko-KR" altLang="en-US" sz="3200" dirty="0"/>
              <a:t>를 강화학습 기반으로 구현하여</a:t>
            </a:r>
            <a:br>
              <a:rPr lang="en-US" altLang="ko-KR" sz="3200" dirty="0"/>
            </a:br>
            <a:r>
              <a:rPr lang="en-US" altLang="ko-KR" sz="3200" dirty="0"/>
              <a:t>AI</a:t>
            </a:r>
            <a:r>
              <a:rPr lang="ko-KR" altLang="en-US" sz="3200" dirty="0"/>
              <a:t>가 더 효율적으로 순찰</a:t>
            </a:r>
            <a:endParaRPr lang="en-US" altLang="ko-KR" sz="32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200" dirty="0"/>
              <a:t>멀티플레이 참여 유도</a:t>
            </a:r>
            <a:endParaRPr lang="en-US" altLang="ko-KR" sz="3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E5B014C-D32B-4E4B-B020-18B47505D5C2}"/>
              </a:ext>
            </a:extLst>
          </p:cNvPr>
          <p:cNvGrpSpPr/>
          <p:nvPr/>
        </p:nvGrpSpPr>
        <p:grpSpPr>
          <a:xfrm>
            <a:off x="1427748" y="680954"/>
            <a:ext cx="2422358" cy="2396039"/>
            <a:chOff x="1427747" y="680954"/>
            <a:chExt cx="3489169" cy="345125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D2CA46-E6E7-4602-8126-BB4BE8D2A477}"/>
                </a:ext>
              </a:extLst>
            </p:cNvPr>
            <p:cNvSpPr/>
            <p:nvPr/>
          </p:nvSpPr>
          <p:spPr>
            <a:xfrm rot="1886639">
              <a:off x="3259482" y="680954"/>
              <a:ext cx="1657434" cy="1657434"/>
            </a:xfrm>
            <a:prstGeom prst="rect">
              <a:avLst/>
            </a:prstGeom>
            <a:solidFill>
              <a:srgbClr val="FFE029"/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5A2EC5B-C0B1-4C26-A23D-278EA112FF2A}"/>
                </a:ext>
              </a:extLst>
            </p:cNvPr>
            <p:cNvSpPr/>
            <p:nvPr/>
          </p:nvSpPr>
          <p:spPr>
            <a:xfrm>
              <a:off x="1427747" y="680954"/>
              <a:ext cx="1657434" cy="1657434"/>
            </a:xfrm>
            <a:prstGeom prst="rect">
              <a:avLst/>
            </a:prstGeom>
            <a:solidFill>
              <a:srgbClr val="FF2929"/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D349AE-F241-4AE4-B2E1-E99187FF9982}"/>
                </a:ext>
              </a:extLst>
            </p:cNvPr>
            <p:cNvSpPr/>
            <p:nvPr/>
          </p:nvSpPr>
          <p:spPr>
            <a:xfrm>
              <a:off x="1427747" y="2473066"/>
              <a:ext cx="1657434" cy="1657434"/>
            </a:xfrm>
            <a:prstGeom prst="rect">
              <a:avLst/>
            </a:prstGeom>
            <a:solidFill>
              <a:srgbClr val="57FF29"/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A6EB786-049D-4B9F-90CD-FC0A2BCE8F2C}"/>
                </a:ext>
              </a:extLst>
            </p:cNvPr>
            <p:cNvSpPr/>
            <p:nvPr/>
          </p:nvSpPr>
          <p:spPr>
            <a:xfrm>
              <a:off x="3188655" y="2474779"/>
              <a:ext cx="1657434" cy="1657434"/>
            </a:xfrm>
            <a:prstGeom prst="rect">
              <a:avLst/>
            </a:prstGeom>
            <a:solidFill>
              <a:srgbClr val="29ADFF"/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E883BFC-F000-4D8E-8657-8FBA626BFF4B}"/>
              </a:ext>
            </a:extLst>
          </p:cNvPr>
          <p:cNvSpPr txBox="1"/>
          <p:nvPr/>
        </p:nvSpPr>
        <p:spPr>
          <a:xfrm>
            <a:off x="1652888" y="744835"/>
            <a:ext cx="560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0C3225-1DAA-4D96-BB8C-D6C3AEB49F1D}"/>
              </a:ext>
            </a:extLst>
          </p:cNvPr>
          <p:cNvSpPr txBox="1"/>
          <p:nvPr/>
        </p:nvSpPr>
        <p:spPr>
          <a:xfrm>
            <a:off x="2849152" y="792961"/>
            <a:ext cx="801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A01870-4FAE-450B-901A-BBA1B7599E5D}"/>
              </a:ext>
            </a:extLst>
          </p:cNvPr>
          <p:cNvSpPr txBox="1"/>
          <p:nvPr/>
        </p:nvSpPr>
        <p:spPr>
          <a:xfrm>
            <a:off x="1605668" y="2076700"/>
            <a:ext cx="404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081993-B12E-4D53-BE83-46E9C8559BC9}"/>
              </a:ext>
            </a:extLst>
          </p:cNvPr>
          <p:cNvSpPr txBox="1"/>
          <p:nvPr/>
        </p:nvSpPr>
        <p:spPr>
          <a:xfrm>
            <a:off x="2874592" y="2012532"/>
            <a:ext cx="404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latin typeface="휴먼매직체" panose="02030504000101010101" pitchFamily="18" charset="-127"/>
                <a:ea typeface="휴먼매직체" panose="02030504000101010101" pitchFamily="18" charset="-127"/>
              </a:rPr>
              <a:t>국</a:t>
            </a:r>
            <a:endParaRPr lang="ko-KR" altLang="en-US" sz="5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491AEC-338B-4295-A030-36EB345B6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DD65AA6-5107-4A10-88F6-013CC1F74B29}"/>
              </a:ext>
            </a:extLst>
          </p:cNvPr>
          <p:cNvSpPr/>
          <p:nvPr/>
        </p:nvSpPr>
        <p:spPr>
          <a:xfrm>
            <a:off x="-132715" y="-59690"/>
            <a:ext cx="12468860" cy="711581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C37FE22-81C2-4210-A87F-FD318A3F7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35" y="-494030"/>
            <a:ext cx="9302115" cy="1179830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콩밥천국</a:t>
            </a:r>
            <a:r>
              <a:rPr lang="ko-KR" altLang="en-US" sz="2800" dirty="0">
                <a:solidFill>
                  <a:schemeClr val="bg1"/>
                </a:solidFill>
              </a:rPr>
              <a:t>은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45260" y="4480560"/>
            <a:ext cx="9302750" cy="109474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54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defRPr>
            </a:lvl1pPr>
          </a:lstStyle>
          <a:p>
            <a:pPr marL="0" indent="0" algn="ctr" defTabSz="508000">
              <a:buFontTx/>
              <a:buNone/>
            </a:pPr>
            <a:r>
              <a:rPr lang="ko-KR" altLang="en-US" sz="3200" b="1">
                <a:solidFill>
                  <a:schemeClr val="bg1"/>
                </a:solidFill>
              </a:rPr>
              <a:t>영상 콘텐츠 시장</a:t>
            </a:r>
            <a:r>
              <a:rPr lang="ko-KR" altLang="en-US" sz="2800">
                <a:solidFill>
                  <a:schemeClr val="bg1"/>
                </a:solidFill>
              </a:rPr>
              <a:t>에</a:t>
            </a:r>
            <a:r>
              <a:rPr lang="ko-KR" altLang="en-US" sz="3200" b="1">
                <a:solidFill>
                  <a:schemeClr val="bg1"/>
                </a:solidFill>
              </a:rPr>
              <a:t> 최적화된 게임을 만들기 위해</a:t>
            </a:r>
          </a:p>
          <a:p>
            <a:pPr marL="0" indent="0" algn="ctr" defTabSz="508000">
              <a:buFontTx/>
              <a:buNone/>
            </a:pPr>
            <a:r>
              <a:rPr lang="en-US" sz="3200" b="1">
                <a:solidFill>
                  <a:schemeClr val="bg1"/>
                </a:solidFill>
              </a:rPr>
              <a:t>AI, </a:t>
            </a:r>
            <a:r>
              <a:rPr lang="ko-KR" altLang="en-US" sz="3200" b="1">
                <a:solidFill>
                  <a:schemeClr val="bg1"/>
                </a:solidFill>
              </a:rPr>
              <a:t>외부 메신저 프로그램</a:t>
            </a:r>
            <a:r>
              <a:rPr lang="ko-KR" altLang="en-US" sz="2800">
                <a:solidFill>
                  <a:schemeClr val="bg1"/>
                </a:solidFill>
              </a:rPr>
              <a:t>을 활용한다</a:t>
            </a:r>
            <a:r>
              <a:rPr lang="en-US" altLang="ko-KR" sz="2800">
                <a:solidFill>
                  <a:schemeClr val="bg1"/>
                </a:solidFill>
              </a:rPr>
              <a:t>.</a:t>
            </a:r>
            <a:endParaRPr lang="ko-KR" altLang="en-US" sz="2800">
              <a:solidFill>
                <a:schemeClr val="bg1"/>
              </a:solidFill>
            </a:endParaRPr>
          </a:p>
        </p:txBody>
      </p:sp>
      <p:pic>
        <p:nvPicPr>
          <p:cNvPr id="8" name="그림 7" descr="C:/Users/ronin/AppData/Roaming/PolarisOffice/ETemp/10744_15121168/image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57740" y="3690620"/>
            <a:ext cx="1022350" cy="1022350"/>
          </a:xfrm>
          <a:prstGeom prst="rect">
            <a:avLst/>
          </a:prstGeom>
          <a:noFill/>
        </p:spPr>
      </p:pic>
      <p:pic>
        <p:nvPicPr>
          <p:cNvPr id="13" name="그림 12" descr="C:/Users/ronin/AppData/Roaming/PolarisOffice/ETemp/10744_15121168/image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62415" y="3701415"/>
            <a:ext cx="892810" cy="892810"/>
          </a:xfrm>
          <a:prstGeom prst="rect">
            <a:avLst/>
          </a:prstGeom>
          <a:noFill/>
        </p:spPr>
      </p:pic>
      <p:sp>
        <p:nvSpPr>
          <p:cNvPr id="14" name="텍스트 상자 13"/>
          <p:cNvSpPr txBox="1">
            <a:spLocks/>
          </p:cNvSpPr>
          <p:nvPr/>
        </p:nvSpPr>
        <p:spPr>
          <a:xfrm>
            <a:off x="615315" y="1261110"/>
            <a:ext cx="10962005" cy="224536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54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defRPr>
            </a:lvl1pPr>
          </a:lstStyle>
          <a:p>
            <a:pPr marL="0" indent="0" algn="ctr" defTabSz="508000">
              <a:buFontTx/>
              <a:buNone/>
            </a:pPr>
            <a:endParaRPr lang="ko-KR" altLang="en-US" sz="3500" b="1">
              <a:solidFill>
                <a:schemeClr val="bg1"/>
              </a:solidFill>
            </a:endParaRPr>
          </a:p>
          <a:p>
            <a:pPr marL="0" indent="0" algn="ctr" defTabSz="508000">
              <a:buFontTx/>
              <a:buNone/>
            </a:pPr>
            <a:r>
              <a:rPr lang="ko-KR" altLang="en-US" sz="3500" b="1">
                <a:solidFill>
                  <a:schemeClr val="bg1"/>
                </a:solidFill>
              </a:rPr>
              <a:t>3ds Max</a:t>
            </a:r>
            <a:r>
              <a:rPr lang="ko-KR" altLang="en-US" sz="2800" b="0">
                <a:solidFill>
                  <a:schemeClr val="bg1"/>
                </a:solidFill>
              </a:rPr>
              <a:t>를 이용한</a:t>
            </a:r>
            <a:r>
              <a:rPr lang="ko-KR" altLang="en-US" sz="3500" b="0">
                <a:solidFill>
                  <a:schemeClr val="bg1"/>
                </a:solidFill>
              </a:rPr>
              <a:t> </a:t>
            </a:r>
            <a:r>
              <a:rPr lang="ko-KR" altLang="en-US" sz="3500" b="1">
                <a:solidFill>
                  <a:schemeClr val="bg1"/>
                </a:solidFill>
              </a:rPr>
              <a:t>부드럽고 귀여운 그래픽</a:t>
            </a:r>
            <a:r>
              <a:rPr lang="ko-KR" altLang="en-US" sz="2800" b="0">
                <a:solidFill>
                  <a:schemeClr val="bg1"/>
                </a:solidFill>
              </a:rPr>
              <a:t>과</a:t>
            </a:r>
            <a:endParaRPr lang="ko-KR" altLang="en-US" sz="3500" b="1">
              <a:solidFill>
                <a:schemeClr val="bg1"/>
              </a:solidFill>
            </a:endParaRPr>
          </a:p>
          <a:p>
            <a:pPr marL="0" indent="0" algn="ctr" defTabSz="508000">
              <a:buFontTx/>
              <a:buNone/>
            </a:pPr>
            <a:r>
              <a:rPr lang="ko-KR" altLang="en-US" sz="3500" b="1">
                <a:solidFill>
                  <a:schemeClr val="bg1"/>
                </a:solidFill>
              </a:rPr>
              <a:t>Unity</a:t>
            </a:r>
            <a:r>
              <a:rPr lang="ko-KR" altLang="en-US" sz="2800" b="0">
                <a:solidFill>
                  <a:schemeClr val="bg1"/>
                </a:solidFill>
              </a:rPr>
              <a:t>와</a:t>
            </a:r>
            <a:r>
              <a:rPr lang="ko-KR" altLang="en-US" sz="3500" b="1">
                <a:solidFill>
                  <a:schemeClr val="bg1"/>
                </a:solidFill>
              </a:rPr>
              <a:t> Photon Network</a:t>
            </a:r>
            <a:r>
              <a:rPr lang="ko-KR" altLang="en-US" sz="2800" b="0">
                <a:solidFill>
                  <a:schemeClr val="bg1"/>
                </a:solidFill>
              </a:rPr>
              <a:t>를 기반으로 구현하는</a:t>
            </a:r>
            <a:endParaRPr lang="ko-KR" altLang="en-US" sz="3500" b="1">
              <a:solidFill>
                <a:schemeClr val="bg1"/>
              </a:solidFill>
            </a:endParaRPr>
          </a:p>
          <a:p>
            <a:pPr marL="0" indent="0" algn="ctr" defTabSz="508000">
              <a:buFontTx/>
              <a:buNone/>
            </a:pPr>
            <a:r>
              <a:rPr lang="ko-KR" altLang="en-US" sz="3500" b="1">
                <a:solidFill>
                  <a:schemeClr val="bg1"/>
                </a:solidFill>
              </a:rPr>
              <a:t>실시간 4인 잠입/액션 게임</a:t>
            </a:r>
          </a:p>
        </p:txBody>
      </p:sp>
    </p:spTree>
    <p:extLst>
      <p:ext uri="{BB962C8B-B14F-4D97-AF65-F5344CB8AC3E}">
        <p14:creationId xmlns:p14="http://schemas.microsoft.com/office/powerpoint/2010/main" val="3588987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바닥글 개체 틀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콩밥천국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850392"/>
            <a:ext cx="5276088" cy="2276856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33C258D-380F-47D6-98E9-926DF1BEF4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THREE LEE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13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C37FE22-81C2-4210-A87F-FD318A3F7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62" y="-493776"/>
            <a:ext cx="9301854" cy="1179576"/>
          </a:xfrm>
        </p:spPr>
        <p:txBody>
          <a:bodyPr>
            <a:normAutofit/>
          </a:bodyPr>
          <a:lstStyle/>
          <a:p>
            <a:r>
              <a:rPr lang="en-US" sz="3200" b="1" dirty="0"/>
              <a:t>2020</a:t>
            </a:r>
            <a:r>
              <a:rPr lang="ko-KR" altLang="en-US" sz="3200" b="1" dirty="0"/>
              <a:t>년을 되돌아보자</a:t>
            </a:r>
            <a:endParaRPr lang="en-US" sz="3200" b="1" dirty="0"/>
          </a:p>
        </p:txBody>
      </p:sp>
      <p:pic>
        <p:nvPicPr>
          <p:cNvPr id="15368" name="Picture 8" descr="빨간색 화살표입니다 상승 그래프를 금융 0명에 대한 스톡 벡터 아트 및 기타 이미지 - iStock">
            <a:extLst>
              <a:ext uri="{FF2B5EF4-FFF2-40B4-BE49-F238E27FC236}">
                <a16:creationId xmlns:a16="http://schemas.microsoft.com/office/drawing/2014/main" id="{BCAFC919-EDAA-4026-A8FE-C90948197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59" y="2311584"/>
            <a:ext cx="2699928" cy="179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유튜브(YouTube) 바로가기 아이콘, 시작 메뉴에 추가, 작업 표시줄에 고정, 즐겨찾기 모음에 추가 방법 따라하기">
            <a:extLst>
              <a:ext uri="{FF2B5EF4-FFF2-40B4-BE49-F238E27FC236}">
                <a16:creationId xmlns:a16="http://schemas.microsoft.com/office/drawing/2014/main" id="{8C3F54F3-6E4C-4150-A5D7-50EECA609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357" y="2071687"/>
            <a:ext cx="2277979" cy="227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코로나-19 | 질환백과 | 의료정보 | 건강정보 | 서울아산병원">
            <a:extLst>
              <a:ext uri="{FF2B5EF4-FFF2-40B4-BE49-F238E27FC236}">
                <a16:creationId xmlns:a16="http://schemas.microsoft.com/office/drawing/2014/main" id="{F7F54D5A-CE6D-4927-84BB-B7C0AA4A6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15" y="2071687"/>
            <a:ext cx="38100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A7D747-CE7B-4656-855A-D856E3E1A097}"/>
              </a:ext>
            </a:extLst>
          </p:cNvPr>
          <p:cNvSpPr txBox="1"/>
          <p:nvPr/>
        </p:nvSpPr>
        <p:spPr>
          <a:xfrm>
            <a:off x="919034" y="478631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코로나</a:t>
            </a:r>
            <a:r>
              <a:rPr lang="en-US" altLang="ko-KR" sz="2800" b="1" dirty="0"/>
              <a:t>19 </a:t>
            </a:r>
            <a:r>
              <a:rPr lang="ko-KR" altLang="en-US" sz="2800" b="1" dirty="0"/>
              <a:t>장기화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94E4A4-6FE4-43D4-B9FC-96AB73FA55CB}"/>
              </a:ext>
            </a:extLst>
          </p:cNvPr>
          <p:cNvSpPr txBox="1"/>
          <p:nvPr/>
        </p:nvSpPr>
        <p:spPr>
          <a:xfrm>
            <a:off x="4597206" y="4786312"/>
            <a:ext cx="289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온라인 </a:t>
            </a:r>
            <a:r>
              <a:rPr lang="ko-KR" altLang="en-US" sz="2800" b="1"/>
              <a:t>시장 증가</a:t>
            </a:r>
            <a:endParaRPr lang="ko-KR" altLang="en-US" sz="28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76821A-6868-4FE3-83CE-5441BB0C525C}"/>
              </a:ext>
            </a:extLst>
          </p:cNvPr>
          <p:cNvSpPr txBox="1"/>
          <p:nvPr/>
        </p:nvSpPr>
        <p:spPr>
          <a:xfrm>
            <a:off x="7987296" y="4786312"/>
            <a:ext cx="3714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게임 컨텐츠 수요 증가</a:t>
            </a:r>
          </a:p>
        </p:txBody>
      </p:sp>
    </p:spTree>
    <p:extLst>
      <p:ext uri="{BB962C8B-B14F-4D97-AF65-F5344CB8AC3E}">
        <p14:creationId xmlns:p14="http://schemas.microsoft.com/office/powerpoint/2010/main" val="282867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C37FE22-81C2-4210-A87F-FD318A3F7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62" y="-493776"/>
            <a:ext cx="9301854" cy="1179576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영상 콘텐츠와 게임 인기도의 관계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96DD48-550A-4BF4-8472-8D9B69DD0A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" t="8983" r="2218" b="46775"/>
          <a:stretch/>
        </p:blipFill>
        <p:spPr>
          <a:xfrm>
            <a:off x="318682" y="1143927"/>
            <a:ext cx="6325526" cy="177688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C084643-E26C-47C7-BEDE-E234DEFEB132}"/>
              </a:ext>
            </a:extLst>
          </p:cNvPr>
          <p:cNvGrpSpPr/>
          <p:nvPr/>
        </p:nvGrpSpPr>
        <p:grpSpPr>
          <a:xfrm>
            <a:off x="-405885" y="2832005"/>
            <a:ext cx="7686223" cy="3166243"/>
            <a:chOff x="251738" y="3090178"/>
            <a:chExt cx="6194720" cy="255183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7527279-D4EF-4F3A-984B-B6B07DF9DF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778" t="52907"/>
            <a:stretch/>
          </p:blipFill>
          <p:spPr>
            <a:xfrm>
              <a:off x="719426" y="3090178"/>
              <a:ext cx="5727032" cy="2551837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0AFC8C4-276A-458C-9983-A1A98C6B6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655" t="52907" r="65728" b="11350"/>
            <a:stretch/>
          </p:blipFill>
          <p:spPr>
            <a:xfrm>
              <a:off x="251738" y="3090178"/>
              <a:ext cx="3114636" cy="1936819"/>
            </a:xfrm>
            <a:prstGeom prst="rect">
              <a:avLst/>
            </a:prstGeom>
          </p:spPr>
        </p:pic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A8E53B-F974-4556-926C-71C70A8AB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208" y="2397282"/>
            <a:ext cx="5715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AD44477-9C0A-43BC-82CC-76B0C37BCF2D}"/>
              </a:ext>
            </a:extLst>
          </p:cNvPr>
          <p:cNvSpPr/>
          <p:nvPr/>
        </p:nvSpPr>
        <p:spPr>
          <a:xfrm>
            <a:off x="4924926" y="3093560"/>
            <a:ext cx="1475874" cy="2650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FFB410-77EB-42FF-9D0D-6B1A76A13D6F}"/>
              </a:ext>
            </a:extLst>
          </p:cNvPr>
          <p:cNvSpPr/>
          <p:nvPr/>
        </p:nvSpPr>
        <p:spPr>
          <a:xfrm>
            <a:off x="10541718" y="3093560"/>
            <a:ext cx="1475874" cy="2650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25C29B-3554-47DF-B300-194CC7A52837}"/>
              </a:ext>
            </a:extLst>
          </p:cNvPr>
          <p:cNvSpPr txBox="1"/>
          <p:nvPr/>
        </p:nvSpPr>
        <p:spPr>
          <a:xfrm>
            <a:off x="1477991" y="6148963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 </a:t>
            </a:r>
            <a:r>
              <a:rPr lang="ko-KR" altLang="en-US" sz="2400" dirty="0" err="1"/>
              <a:t>어몽어스</a:t>
            </a:r>
            <a:r>
              <a:rPr lang="ko-KR" altLang="en-US" sz="2400" dirty="0"/>
              <a:t> 방송 시청자 수</a:t>
            </a:r>
            <a:r>
              <a:rPr lang="en-US" altLang="ko-KR" sz="2400" dirty="0"/>
              <a:t>&gt;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98891-09E3-4EEE-B9B2-16A5445AD38E}"/>
              </a:ext>
            </a:extLst>
          </p:cNvPr>
          <p:cNvSpPr txBox="1"/>
          <p:nvPr/>
        </p:nvSpPr>
        <p:spPr>
          <a:xfrm>
            <a:off x="7674893" y="6148963"/>
            <a:ext cx="348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</a:t>
            </a:r>
            <a:r>
              <a:rPr lang="ko-KR" altLang="en-US" sz="2400" dirty="0" err="1"/>
              <a:t>어몽어스</a:t>
            </a:r>
            <a:r>
              <a:rPr lang="ko-KR" altLang="en-US" sz="2400" dirty="0"/>
              <a:t> 다운로드 수</a:t>
            </a:r>
            <a:r>
              <a:rPr lang="en-US" altLang="ko-KR" sz="2400" dirty="0"/>
              <a:t>&gt;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FFBAB-568B-4D49-BF81-B483C0E4ADB8}"/>
              </a:ext>
            </a:extLst>
          </p:cNvPr>
          <p:cNvSpPr txBox="1"/>
          <p:nvPr/>
        </p:nvSpPr>
        <p:spPr>
          <a:xfrm>
            <a:off x="6877939" y="933425"/>
            <a:ext cx="49953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영상 콘텐츠 시장</a:t>
            </a:r>
            <a:endParaRPr lang="en-US" altLang="ko-KR" sz="3200" dirty="0"/>
          </a:p>
          <a:p>
            <a:pPr algn="ctr"/>
            <a:r>
              <a:rPr lang="ko-KR" altLang="en-US" sz="3200" dirty="0"/>
              <a:t>게임의 흥행 큰 영향</a:t>
            </a:r>
          </a:p>
        </p:txBody>
      </p:sp>
    </p:spTree>
    <p:extLst>
      <p:ext uri="{BB962C8B-B14F-4D97-AF65-F5344CB8AC3E}">
        <p14:creationId xmlns:p14="http://schemas.microsoft.com/office/powerpoint/2010/main" val="280095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63577"/>
            <a:ext cx="3095244" cy="78205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400" b="1" dirty="0"/>
              <a:t>연구 목적</a:t>
            </a:r>
            <a:endParaRPr lang="ko-KR" altLang="en-US"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61389" y="621792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콩밥천국</a:t>
            </a: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E505158A-607A-485C-A1E3-5568FC9F4BAE}"/>
              </a:ext>
            </a:extLst>
          </p:cNvPr>
          <p:cNvSpPr txBox="1">
            <a:spLocks/>
          </p:cNvSpPr>
          <p:nvPr/>
        </p:nvSpPr>
        <p:spPr>
          <a:xfrm>
            <a:off x="495109" y="3142209"/>
            <a:ext cx="11201781" cy="2061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457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dirty="0"/>
              <a:t>AI</a:t>
            </a:r>
            <a:r>
              <a:rPr lang="ko-KR" altLang="en-US" sz="3200" dirty="0"/>
              <a:t>가 합리적인 근거를 바탕으로 추적하여</a:t>
            </a:r>
            <a:r>
              <a:rPr lang="en-US" altLang="ko-KR" sz="3200" dirty="0"/>
              <a:t> </a:t>
            </a:r>
            <a:r>
              <a:rPr lang="ko-KR" altLang="en-US" sz="3200" dirty="0"/>
              <a:t>쫓기는</a:t>
            </a:r>
            <a:r>
              <a:rPr lang="en-US" altLang="ko-KR" sz="3200" dirty="0"/>
              <a:t> </a:t>
            </a:r>
          </a:p>
          <a:p>
            <a:pPr algn="ctr"/>
            <a:r>
              <a:rPr lang="ko-KR" altLang="en-US" sz="3200" dirty="0"/>
              <a:t>플레이어로 하여금 몰입감을 주어 영상 콘텐츠 시장에서</a:t>
            </a:r>
            <a:endParaRPr lang="en-US" altLang="ko-KR" sz="3200" dirty="0"/>
          </a:p>
          <a:p>
            <a:pPr algn="ctr"/>
            <a:r>
              <a:rPr lang="ko-KR" altLang="en-US" sz="3200" dirty="0"/>
              <a:t> 경쟁력이 있는 실시간 </a:t>
            </a:r>
            <a:r>
              <a:rPr lang="en-US" altLang="ko-KR" sz="3200" dirty="0"/>
              <a:t>4</a:t>
            </a:r>
            <a:r>
              <a:rPr lang="ko-KR" altLang="en-US" sz="3200" dirty="0"/>
              <a:t>인 잠입게임 제작 및 서비스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7"/>
          <p:cNvSpPr txBox="1">
            <a:spLocks noGrp="1"/>
          </p:cNvSpPr>
          <p:nvPr>
            <p:ph type="title"/>
          </p:nvPr>
        </p:nvSpPr>
        <p:spPr>
          <a:xfrm>
            <a:off x="840105" y="372745"/>
            <a:ext cx="7502525" cy="10636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ko-KR" altLang="en-US" b="1" dirty="0"/>
              <a:t>기술적 요소</a:t>
            </a:r>
          </a:p>
        </p:txBody>
      </p:sp>
      <p:sp>
        <p:nvSpPr>
          <p:cNvPr id="6" name="사각형: 모서리가 접힌 도형 5"/>
          <p:cNvSpPr>
            <a:spLocks/>
          </p:cNvSpPr>
          <p:nvPr/>
        </p:nvSpPr>
        <p:spPr>
          <a:xfrm>
            <a:off x="5213985" y="372745"/>
            <a:ext cx="6523990" cy="901700"/>
          </a:xfrm>
          <a:prstGeom prst="foldedCorner">
            <a:avLst>
              <a:gd name="adj" fmla="val 17890"/>
            </a:avLst>
          </a:prstGeom>
          <a:solidFill>
            <a:srgbClr val="76C1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</a:rPr>
              <a:t>AI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A389D97-0A4C-4748-B42D-B28EBDF1B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670" y="1951759"/>
            <a:ext cx="6918655" cy="266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6914C29A-15B3-424D-B5ED-A3A719B609F8}"/>
              </a:ext>
            </a:extLst>
          </p:cNvPr>
          <p:cNvSpPr txBox="1">
            <a:spLocks/>
          </p:cNvSpPr>
          <p:nvPr/>
        </p:nvSpPr>
        <p:spPr>
          <a:xfrm>
            <a:off x="495108" y="5292755"/>
            <a:ext cx="11201781" cy="2061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457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200" dirty="0"/>
              <a:t>강화학습의 목적</a:t>
            </a:r>
            <a:r>
              <a:rPr lang="en-US" altLang="ko-KR" sz="3200" dirty="0"/>
              <a:t>: </a:t>
            </a:r>
            <a:r>
              <a:rPr lang="ko-KR" altLang="en-US" sz="3200" dirty="0"/>
              <a:t>최적의 정책을 학습하게 함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56819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7"/>
          <p:cNvSpPr txBox="1">
            <a:spLocks noGrp="1"/>
          </p:cNvSpPr>
          <p:nvPr>
            <p:ph type="title"/>
          </p:nvPr>
        </p:nvSpPr>
        <p:spPr>
          <a:xfrm>
            <a:off x="840105" y="372745"/>
            <a:ext cx="7502525" cy="10636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ko-KR" altLang="en-US" b="1" dirty="0"/>
              <a:t>기술적 요소</a:t>
            </a:r>
          </a:p>
        </p:txBody>
      </p:sp>
      <p:sp>
        <p:nvSpPr>
          <p:cNvPr id="6" name="사각형: 모서리가 접힌 도형 5"/>
          <p:cNvSpPr>
            <a:spLocks/>
          </p:cNvSpPr>
          <p:nvPr/>
        </p:nvSpPr>
        <p:spPr>
          <a:xfrm>
            <a:off x="5213985" y="372745"/>
            <a:ext cx="6523990" cy="901700"/>
          </a:xfrm>
          <a:prstGeom prst="foldedCorner">
            <a:avLst>
              <a:gd name="adj" fmla="val 17890"/>
            </a:avLst>
          </a:prstGeom>
          <a:solidFill>
            <a:srgbClr val="76C1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</a:rPr>
              <a:t>AI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4736147" y="1680451"/>
            <a:ext cx="2719705" cy="6858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1" hangingPunct="1">
              <a:lnSpc>
                <a:spcPct val="110000"/>
              </a:lnSpc>
              <a:spcBef>
                <a:spcPts val="1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1pPr>
            <a:lvl2pPr marL="2286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2pPr>
            <a:lvl3pPr marL="457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3pPr>
            <a:lvl4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4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4pPr>
            <a:lvl5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4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5pPr>
            <a:lvl6pPr marL="25146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08000">
              <a:buFontTx/>
              <a:buNone/>
            </a:pPr>
            <a:r>
              <a:rPr lang="ko-KR" altLang="ko-KR" sz="2800" b="1" dirty="0"/>
              <a:t>에이전트</a:t>
            </a:r>
            <a:endParaRPr lang="ko-KR" altLang="en-US" sz="2800" b="1" dirty="0"/>
          </a:p>
        </p:txBody>
      </p:sp>
      <p:pic>
        <p:nvPicPr>
          <p:cNvPr id="14" name="그림 13" descr="C:/Users/ronin/AppData/Roaming/PolarisOffice/ETemp/10744_15121168/image18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98213" y="2171127"/>
            <a:ext cx="2608274" cy="1459487"/>
          </a:xfrm>
          <a:prstGeom prst="rect">
            <a:avLst/>
          </a:prstGeom>
          <a:noFill/>
          <a:ln w="44450" cap="flat" cmpd="sng">
            <a:solidFill>
              <a:schemeClr val="tx2">
                <a:lumMod val="90000"/>
                <a:lumOff val="10000"/>
                <a:alpha val="100000"/>
              </a:schemeClr>
            </a:solidFill>
            <a:prstDash val="solid"/>
          </a:ln>
        </p:spPr>
      </p:pic>
      <p:sp>
        <p:nvSpPr>
          <p:cNvPr id="15" name="텍스트 상자 14"/>
          <p:cNvSpPr txBox="1">
            <a:spLocks/>
          </p:cNvSpPr>
          <p:nvPr/>
        </p:nvSpPr>
        <p:spPr>
          <a:xfrm>
            <a:off x="4748847" y="3806527"/>
            <a:ext cx="2719705" cy="6858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1" hangingPunct="1">
              <a:lnSpc>
                <a:spcPct val="110000"/>
              </a:lnSpc>
              <a:spcBef>
                <a:spcPts val="1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1pPr>
            <a:lvl2pPr marL="2286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2pPr>
            <a:lvl3pPr marL="457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3pPr>
            <a:lvl4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4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4pPr>
            <a:lvl5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4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5pPr>
            <a:lvl6pPr marL="25146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08000">
              <a:buFontTx/>
              <a:buNone/>
            </a:pPr>
            <a:r>
              <a:rPr lang="ko-KR" altLang="en-US" sz="2800" b="1" dirty="0"/>
              <a:t>환</a:t>
            </a:r>
            <a:r>
              <a:rPr lang="ko-KR" altLang="ko-KR" sz="2800" b="1" dirty="0"/>
              <a:t>경(</a:t>
            </a:r>
            <a:r>
              <a:rPr lang="ko-KR" altLang="ko-KR" sz="2800" b="1" dirty="0" err="1"/>
              <a:t>game</a:t>
            </a:r>
            <a:r>
              <a:rPr lang="ko-KR" altLang="ko-KR" sz="2800" b="1" dirty="0"/>
              <a:t>)</a:t>
            </a:r>
            <a:endParaRPr lang="ko-KR" altLang="en-US" sz="2800" b="1" dirty="0"/>
          </a:p>
        </p:txBody>
      </p:sp>
      <p:cxnSp>
        <p:nvCxnSpPr>
          <p:cNvPr id="16" name="도형 15"/>
          <p:cNvCxnSpPr>
            <a:cxnSpLocks/>
            <a:stCxn id="13" idx="3"/>
            <a:endCxn id="15" idx="3"/>
          </p:cNvCxnSpPr>
          <p:nvPr/>
        </p:nvCxnSpPr>
        <p:spPr>
          <a:xfrm>
            <a:off x="7455852" y="2023351"/>
            <a:ext cx="12700" cy="2126076"/>
          </a:xfrm>
          <a:prstGeom prst="bentConnector3">
            <a:avLst>
              <a:gd name="adj1" fmla="val 1900000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16"/>
          <p:cNvCxnSpPr>
            <a:stCxn id="15" idx="1"/>
            <a:endCxn id="13" idx="1"/>
          </p:cNvCxnSpPr>
          <p:nvPr/>
        </p:nvCxnSpPr>
        <p:spPr>
          <a:xfrm rot="10800000">
            <a:off x="4736147" y="2023351"/>
            <a:ext cx="12700" cy="2126076"/>
          </a:xfrm>
          <a:prstGeom prst="bentConnector3">
            <a:avLst>
              <a:gd name="adj1" fmla="val 1900000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BB1FC9F-BEA5-4E66-8328-EF306FBA9DF5}"/>
              </a:ext>
            </a:extLst>
          </p:cNvPr>
          <p:cNvGrpSpPr/>
          <p:nvPr/>
        </p:nvGrpSpPr>
        <p:grpSpPr>
          <a:xfrm>
            <a:off x="827402" y="1382146"/>
            <a:ext cx="5367749" cy="3894917"/>
            <a:chOff x="1343549" y="1388544"/>
            <a:chExt cx="4608156" cy="3894917"/>
          </a:xfrm>
        </p:grpSpPr>
        <p:sp>
          <p:nvSpPr>
            <p:cNvPr id="18" name="텍스트 상자 17"/>
            <p:cNvSpPr txBox="1">
              <a:spLocks/>
            </p:cNvSpPr>
            <p:nvPr/>
          </p:nvSpPr>
          <p:spPr>
            <a:xfrm>
              <a:off x="1343551" y="1388544"/>
              <a:ext cx="2719705" cy="68580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noAutofit/>
            </a:bodyPr>
            <a:lstStyle>
              <a:lvl1pPr marL="0" indent="0" algn="l" defTabSz="914400" eaLnBrk="1" latinLnBrk="1" hangingPunct="1">
                <a:lnSpc>
                  <a:spcPct val="110000"/>
                </a:lnSpc>
                <a:spcBef>
                  <a:spcPts val="1000"/>
                </a:spcBef>
                <a:buFontTx/>
                <a:buNone/>
                <a:defRPr lang="en-GB" altLang="en-US" sz="2000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defRPr>
              </a:lvl1pPr>
              <a:lvl2pPr marL="228600" indent="-228600" algn="l" defTabSz="914400" eaLnBrk="1" latinLnBrk="1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lang="en-GB" altLang="en-US" sz="1800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defRPr>
              </a:lvl2pPr>
              <a:lvl3pPr marL="457200" indent="-228600" algn="l" defTabSz="914400" eaLnBrk="1" latinLnBrk="1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lang="en-GB" altLang="en-US" sz="1600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defRPr>
              </a:lvl3pPr>
              <a:lvl4pPr marL="685800" indent="-228600" algn="l" defTabSz="914400" eaLnBrk="1" latinLnBrk="1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lang="en-GB" altLang="en-US" sz="1400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defRPr>
              </a:lvl4pPr>
              <a:lvl5pPr marL="2057400" indent="-228600" algn="l" defTabSz="914400" eaLnBrk="1" latinLnBrk="1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lang="en-GB" altLang="en-US" sz="1400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defRPr>
              </a:lvl5pPr>
              <a:lvl6pPr marL="2514600" indent="-228600" algn="l" defTabSz="914400" eaLnBrk="1" latinLnBrk="1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eaLnBrk="1" latinLnBrk="1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eaLnBrk="1" latinLnBrk="1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eaLnBrk="1" latinLnBrk="1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</a:pPr>
              <a:r>
                <a:rPr lang="ko-KR" altLang="en-US" sz="2400" b="1" dirty="0"/>
                <a:t>관측</a:t>
              </a:r>
            </a:p>
            <a:p>
              <a:pPr marL="0" indent="0" algn="ctr" defTabSz="508000">
                <a:buFontTx/>
                <a:buNone/>
              </a:pPr>
              <a:r>
                <a:rPr lang="ko-KR" altLang="en-US" sz="2400" b="1" dirty="0"/>
                <a:t>(</a:t>
              </a:r>
              <a:r>
                <a:rPr lang="ko-KR" altLang="en-US" sz="2400" b="1" dirty="0" err="1"/>
                <a:t>Observation</a:t>
              </a:r>
              <a:r>
                <a:rPr lang="ko-KR" altLang="en-US" sz="2400" b="1" dirty="0"/>
                <a:t>)</a:t>
              </a:r>
            </a:p>
          </p:txBody>
        </p:sp>
        <p:sp>
          <p:nvSpPr>
            <p:cNvPr id="20" name="텍스트 상자 19"/>
            <p:cNvSpPr txBox="1">
              <a:spLocks/>
            </p:cNvSpPr>
            <p:nvPr/>
          </p:nvSpPr>
          <p:spPr>
            <a:xfrm>
              <a:off x="1343549" y="2471834"/>
              <a:ext cx="4608156" cy="2811627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noAutofit/>
            </a:bodyPr>
            <a:lstStyle>
              <a:lvl1pPr marL="0" indent="0" algn="l" defTabSz="914400" eaLnBrk="1" latinLnBrk="1" hangingPunct="1">
                <a:lnSpc>
                  <a:spcPct val="110000"/>
                </a:lnSpc>
                <a:spcBef>
                  <a:spcPts val="1000"/>
                </a:spcBef>
                <a:buFontTx/>
                <a:buNone/>
                <a:defRPr lang="en-GB" altLang="en-US" sz="2000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defRPr>
              </a:lvl1pPr>
              <a:lvl2pPr marL="228600" indent="-228600" algn="l" defTabSz="914400" eaLnBrk="1" latinLnBrk="1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lang="en-GB" altLang="en-US" sz="1800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defRPr>
              </a:lvl2pPr>
              <a:lvl3pPr marL="457200" indent="-228600" algn="l" defTabSz="914400" eaLnBrk="1" latinLnBrk="1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lang="en-GB" altLang="en-US" sz="1600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defRPr>
              </a:lvl3pPr>
              <a:lvl4pPr marL="685800" indent="-228600" algn="l" defTabSz="914400" eaLnBrk="1" latinLnBrk="1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lang="en-GB" altLang="en-US" sz="1400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defRPr>
              </a:lvl4pPr>
              <a:lvl5pPr marL="2057400" indent="-228600" algn="l" defTabSz="914400" eaLnBrk="1" latinLnBrk="1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lang="en-GB" altLang="en-US" sz="1400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defRPr>
              </a:lvl5pPr>
              <a:lvl6pPr marL="2514600" indent="-228600" algn="l" defTabSz="914400" eaLnBrk="1" latinLnBrk="1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eaLnBrk="1" latinLnBrk="1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eaLnBrk="1" latinLnBrk="1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eaLnBrk="1" latinLnBrk="1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54000" indent="-254000" algn="l" defTabSz="508000">
                <a:buFont typeface="Wingdings"/>
                <a:buChar char=""/>
              </a:pPr>
              <a:r>
                <a:rPr lang="ko-KR" altLang="en-US" b="0" dirty="0"/>
                <a:t>마지막으로 파악된 </a:t>
              </a:r>
              <a:br>
                <a:rPr lang="en-US" altLang="ko-KR" b="0" dirty="0"/>
              </a:br>
              <a:r>
                <a:rPr lang="ko-KR" altLang="en-US" b="0" dirty="0"/>
                <a:t>플레이어들의 위치</a:t>
              </a:r>
              <a:endParaRPr lang="en-US" altLang="ko-KR" b="0" dirty="0"/>
            </a:p>
            <a:p>
              <a:pPr marL="254000" indent="-254000" algn="l" defTabSz="508000">
                <a:buFont typeface="Wingdings"/>
                <a:buChar char=""/>
              </a:pPr>
              <a:r>
                <a:rPr lang="ko-KR" altLang="en-US" b="0" dirty="0"/>
                <a:t>마지막으로 파악된 </a:t>
              </a:r>
              <a:br>
                <a:rPr lang="en-US" altLang="ko-KR" b="0" dirty="0"/>
              </a:br>
              <a:r>
                <a:rPr lang="ko-KR" altLang="en-US" b="0" dirty="0"/>
                <a:t>보물의 위치</a:t>
              </a:r>
              <a:endParaRPr lang="en-US" altLang="ko-KR" b="0" dirty="0"/>
            </a:p>
            <a:p>
              <a:pPr marL="254000" indent="-254000" algn="l" defTabSz="508000">
                <a:buFont typeface="Wingdings"/>
                <a:buChar char=""/>
              </a:pPr>
              <a:r>
                <a:rPr lang="ko-KR" altLang="en-US" b="0" dirty="0"/>
                <a:t>보물의 상태</a:t>
              </a:r>
              <a:endParaRPr lang="en-US" altLang="ko-KR" b="0" dirty="0"/>
            </a:p>
            <a:p>
              <a:pPr marL="254000" indent="-254000" algn="l" defTabSz="508000">
                <a:buFont typeface="Wingdings"/>
                <a:buChar char=""/>
              </a:pPr>
              <a:r>
                <a:rPr lang="ko-KR" altLang="en-US" dirty="0"/>
                <a:t>현재 에이전트 주위 </a:t>
              </a:r>
              <a:br>
                <a:rPr lang="en-US" altLang="ko-KR" dirty="0"/>
              </a:br>
              <a:r>
                <a:rPr lang="ko-KR" altLang="en-US" dirty="0"/>
                <a:t>오브젝트들 정보와 상태</a:t>
              </a:r>
              <a:endParaRPr lang="en-US" altLang="ko-KR" dirty="0"/>
            </a:p>
            <a:p>
              <a:pPr marL="254000" indent="-254000" algn="l" defTabSz="508000">
                <a:buFont typeface="Wingdings"/>
                <a:buChar char=""/>
              </a:pPr>
              <a:r>
                <a:rPr lang="ko-KR" altLang="en-US" dirty="0"/>
                <a:t>본인의 위치</a:t>
              </a:r>
              <a:endParaRPr lang="en-US" altLang="ko-KR" dirty="0"/>
            </a:p>
            <a:p>
              <a:pPr algn="l" defTabSz="508000"/>
              <a:endParaRPr lang="en-US" altLang="ko-KR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4934B83-B9C0-43EC-BA91-BAFCE9EF258E}"/>
              </a:ext>
            </a:extLst>
          </p:cNvPr>
          <p:cNvGrpSpPr/>
          <p:nvPr/>
        </p:nvGrpSpPr>
        <p:grpSpPr>
          <a:xfrm>
            <a:off x="8117842" y="1565640"/>
            <a:ext cx="3841823" cy="3739515"/>
            <a:chOff x="8342630" y="1565640"/>
            <a:chExt cx="3617035" cy="3739515"/>
          </a:xfrm>
        </p:grpSpPr>
        <p:sp>
          <p:nvSpPr>
            <p:cNvPr id="19" name="텍스트 상자 18"/>
            <p:cNvSpPr txBox="1">
              <a:spLocks/>
            </p:cNvSpPr>
            <p:nvPr/>
          </p:nvSpPr>
          <p:spPr>
            <a:xfrm>
              <a:off x="8342630" y="1565640"/>
              <a:ext cx="2719705" cy="68580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noAutofit/>
            </a:bodyPr>
            <a:lstStyle>
              <a:lvl1pPr marL="0" indent="0" algn="l" defTabSz="914400" eaLnBrk="1" latinLnBrk="1" hangingPunct="1">
                <a:lnSpc>
                  <a:spcPct val="110000"/>
                </a:lnSpc>
                <a:spcBef>
                  <a:spcPts val="1000"/>
                </a:spcBef>
                <a:buFontTx/>
                <a:buNone/>
                <a:defRPr lang="en-GB" altLang="en-US" sz="2000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defRPr>
              </a:lvl1pPr>
              <a:lvl2pPr marL="228600" indent="-228600" algn="l" defTabSz="914400" eaLnBrk="1" latinLnBrk="1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lang="en-GB" altLang="en-US" sz="1800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defRPr>
              </a:lvl2pPr>
              <a:lvl3pPr marL="457200" indent="-228600" algn="l" defTabSz="914400" eaLnBrk="1" latinLnBrk="1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lang="en-GB" altLang="en-US" sz="1600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defRPr>
              </a:lvl3pPr>
              <a:lvl4pPr marL="685800" indent="-228600" algn="l" defTabSz="914400" eaLnBrk="1" latinLnBrk="1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lang="en-GB" altLang="en-US" sz="1400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defRPr>
              </a:lvl4pPr>
              <a:lvl5pPr marL="2057400" indent="-228600" algn="l" defTabSz="914400" eaLnBrk="1" latinLnBrk="1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lang="en-GB" altLang="en-US" sz="1400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defRPr>
              </a:lvl5pPr>
              <a:lvl6pPr marL="2514600" indent="-228600" algn="l" defTabSz="914400" eaLnBrk="1" latinLnBrk="1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eaLnBrk="1" latinLnBrk="1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eaLnBrk="1" latinLnBrk="1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eaLnBrk="1" latinLnBrk="1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</a:pPr>
              <a:r>
                <a:rPr lang="ko-KR" altLang="en-US" sz="2400" b="1" dirty="0"/>
                <a:t>행동</a:t>
              </a:r>
            </a:p>
            <a:p>
              <a:pPr marL="0" indent="0" algn="ctr" defTabSz="508000">
                <a:buFontTx/>
                <a:buNone/>
              </a:pPr>
              <a:r>
                <a:rPr lang="ko-KR" altLang="en-US" sz="2400" b="1" dirty="0"/>
                <a:t>(</a:t>
              </a:r>
              <a:r>
                <a:rPr lang="ko-KR" altLang="en-US" sz="2400" b="1" dirty="0" err="1"/>
                <a:t>Action</a:t>
              </a:r>
              <a:r>
                <a:rPr lang="ko-KR" altLang="en-US" sz="2400" b="1" dirty="0"/>
                <a:t>)</a:t>
              </a:r>
            </a:p>
          </p:txBody>
        </p:sp>
        <p:sp>
          <p:nvSpPr>
            <p:cNvPr id="21" name="텍스트 상자 20"/>
            <p:cNvSpPr txBox="1">
              <a:spLocks/>
            </p:cNvSpPr>
            <p:nvPr/>
          </p:nvSpPr>
          <p:spPr>
            <a:xfrm>
              <a:off x="8342630" y="2933430"/>
              <a:ext cx="3617035" cy="2371725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noAutofit/>
            </a:bodyPr>
            <a:lstStyle>
              <a:lvl1pPr marL="0" indent="0" algn="l" defTabSz="914400" eaLnBrk="1" latinLnBrk="1" hangingPunct="1">
                <a:lnSpc>
                  <a:spcPct val="110000"/>
                </a:lnSpc>
                <a:spcBef>
                  <a:spcPts val="1000"/>
                </a:spcBef>
                <a:buFontTx/>
                <a:buNone/>
                <a:defRPr lang="en-GB" altLang="en-US" sz="2000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defRPr>
              </a:lvl1pPr>
              <a:lvl2pPr marL="228600" indent="-228600" algn="l" defTabSz="914400" eaLnBrk="1" latinLnBrk="1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lang="en-GB" altLang="en-US" sz="1800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defRPr>
              </a:lvl2pPr>
              <a:lvl3pPr marL="457200" indent="-228600" algn="l" defTabSz="914400" eaLnBrk="1" latinLnBrk="1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lang="en-GB" altLang="en-US" sz="1600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defRPr>
              </a:lvl3pPr>
              <a:lvl4pPr marL="685800" indent="-228600" algn="l" defTabSz="914400" eaLnBrk="1" latinLnBrk="1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lang="en-GB" altLang="en-US" sz="1400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defRPr>
              </a:lvl4pPr>
              <a:lvl5pPr marL="2057400" indent="-228600" algn="l" defTabSz="914400" eaLnBrk="1" latinLnBrk="1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lang="en-GB" altLang="en-US" sz="1400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defRPr>
              </a:lvl5pPr>
              <a:lvl6pPr marL="2514600" indent="-228600" algn="l" defTabSz="914400" eaLnBrk="1" latinLnBrk="1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eaLnBrk="1" latinLnBrk="1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eaLnBrk="1" latinLnBrk="1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eaLnBrk="1" latinLnBrk="1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54000" indent="-254000" algn="l" defTabSz="508000">
                <a:buFont typeface="Wingdings"/>
                <a:buChar char=""/>
              </a:pPr>
              <a:r>
                <a:rPr lang="ko-KR" altLang="en-US" dirty="0"/>
                <a:t>이동</a:t>
              </a:r>
              <a:r>
                <a:rPr lang="en-US" altLang="ko-KR" dirty="0"/>
                <a:t>(</a:t>
              </a:r>
              <a:r>
                <a:rPr lang="ko-KR" altLang="en-US" dirty="0"/>
                <a:t>전방</a:t>
              </a:r>
              <a:r>
                <a:rPr lang="en-US" altLang="ko-KR" dirty="0"/>
                <a:t>/</a:t>
              </a:r>
              <a:r>
                <a:rPr lang="ko-KR" altLang="en-US" dirty="0"/>
                <a:t>후방</a:t>
              </a:r>
              <a:r>
                <a:rPr lang="en-US" altLang="ko-KR" dirty="0"/>
                <a:t>)</a:t>
              </a:r>
            </a:p>
            <a:p>
              <a:pPr marL="254000" indent="-254000" algn="l" defTabSz="508000">
                <a:buFont typeface="Wingdings"/>
                <a:buChar char=""/>
              </a:pPr>
              <a:r>
                <a:rPr lang="ko-KR" altLang="en-US" dirty="0"/>
                <a:t>회전</a:t>
              </a:r>
              <a:r>
                <a:rPr lang="en-US" altLang="ko-KR" dirty="0"/>
                <a:t>(</a:t>
              </a:r>
              <a:r>
                <a:rPr lang="ko-KR" altLang="en-US" dirty="0"/>
                <a:t>좌</a:t>
              </a:r>
              <a:r>
                <a:rPr lang="en-US" altLang="ko-KR" dirty="0"/>
                <a:t>/</a:t>
              </a:r>
              <a:r>
                <a:rPr lang="ko-KR" altLang="en-US" dirty="0"/>
                <a:t>우</a:t>
              </a:r>
              <a:r>
                <a:rPr lang="en-US" altLang="ko-KR" dirty="0"/>
                <a:t>)</a:t>
              </a:r>
            </a:p>
            <a:p>
              <a:pPr algn="l" defTabSz="508000"/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59938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7"/>
          <p:cNvSpPr txBox="1">
            <a:spLocks noGrp="1"/>
          </p:cNvSpPr>
          <p:nvPr>
            <p:ph type="title"/>
          </p:nvPr>
        </p:nvSpPr>
        <p:spPr>
          <a:xfrm>
            <a:off x="840105" y="372745"/>
            <a:ext cx="7502525" cy="10636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ko-KR" altLang="en-US" b="1" dirty="0"/>
              <a:t>기술적 요소</a:t>
            </a:r>
          </a:p>
        </p:txBody>
      </p:sp>
      <p:sp>
        <p:nvSpPr>
          <p:cNvPr id="6" name="사각형: 모서리가 접힌 도형 5"/>
          <p:cNvSpPr>
            <a:spLocks/>
          </p:cNvSpPr>
          <p:nvPr/>
        </p:nvSpPr>
        <p:spPr>
          <a:xfrm>
            <a:off x="5213985" y="372745"/>
            <a:ext cx="6523990" cy="901700"/>
          </a:xfrm>
          <a:prstGeom prst="foldedCorner">
            <a:avLst>
              <a:gd name="adj" fmla="val 17890"/>
            </a:avLst>
          </a:prstGeom>
          <a:solidFill>
            <a:srgbClr val="76C1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</a:rPr>
              <a:t>AI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7" name="텍스트 상자 19">
            <a:extLst>
              <a:ext uri="{FF2B5EF4-FFF2-40B4-BE49-F238E27FC236}">
                <a16:creationId xmlns:a16="http://schemas.microsoft.com/office/drawing/2014/main" id="{A2B8B941-8C04-447A-A3D6-E00D2E0E7013}"/>
              </a:ext>
            </a:extLst>
          </p:cNvPr>
          <p:cNvSpPr txBox="1">
            <a:spLocks/>
          </p:cNvSpPr>
          <p:nvPr/>
        </p:nvSpPr>
        <p:spPr>
          <a:xfrm>
            <a:off x="827402" y="2465436"/>
            <a:ext cx="5367749" cy="281162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1" hangingPunct="1">
              <a:lnSpc>
                <a:spcPct val="110000"/>
              </a:lnSpc>
              <a:spcBef>
                <a:spcPts val="1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1pPr>
            <a:lvl2pPr marL="2286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2pPr>
            <a:lvl3pPr marL="457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3pPr>
            <a:lvl4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4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4pPr>
            <a:lvl5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4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5pPr>
            <a:lvl6pPr marL="25146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08000"/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내용 개체 틀 3">
                <a:extLst>
                  <a:ext uri="{FF2B5EF4-FFF2-40B4-BE49-F238E27FC236}">
                    <a16:creationId xmlns:a16="http://schemas.microsoft.com/office/drawing/2014/main" id="{31E7C36A-BBD5-4157-88C5-171068C9BC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009" y="1920906"/>
                <a:ext cx="2933891" cy="7937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1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457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200" dirty="0"/>
                  <a:t>= </a:t>
                </a:r>
              </a:p>
            </p:txBody>
          </p:sp>
        </mc:Choice>
        <mc:Fallback>
          <p:sp>
            <p:nvSpPr>
              <p:cNvPr id="11" name="내용 개체 틀 3">
                <a:extLst>
                  <a:ext uri="{FF2B5EF4-FFF2-40B4-BE49-F238E27FC236}">
                    <a16:creationId xmlns:a16="http://schemas.microsoft.com/office/drawing/2014/main" id="{31E7C36A-BBD5-4157-88C5-171068C9B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9" y="1920906"/>
                <a:ext cx="2933891" cy="793720"/>
              </a:xfrm>
              <a:prstGeom prst="rect">
                <a:avLst/>
              </a:prstGeom>
              <a:blipFill>
                <a:blip r:embed="rId3"/>
                <a:stretch>
                  <a:fillRect t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내용 개체 틀 3">
                <a:extLst>
                  <a:ext uri="{FF2B5EF4-FFF2-40B4-BE49-F238E27FC236}">
                    <a16:creationId xmlns:a16="http://schemas.microsoft.com/office/drawing/2014/main" id="{D596DE4C-890A-4EE2-8499-A7A807005C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109" y="5303111"/>
                <a:ext cx="11201781" cy="20615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1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457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32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두 값의 차이를 줄이는 방향으로 학습</a:t>
                </a:r>
                <a:br>
                  <a:rPr lang="en-US" altLang="ko-KR" sz="32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</a:br>
                <a:r>
                  <a:rPr lang="en-US" altLang="ko-KR" sz="3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-&gt;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를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3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에 가깝게 업데이트</a:t>
                </a:r>
                <a:endParaRPr lang="en-US" altLang="ko-KR" sz="3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mc:Choice>
        <mc:Fallback>
          <p:sp>
            <p:nvSpPr>
              <p:cNvPr id="13" name="내용 개체 틀 3">
                <a:extLst>
                  <a:ext uri="{FF2B5EF4-FFF2-40B4-BE49-F238E27FC236}">
                    <a16:creationId xmlns:a16="http://schemas.microsoft.com/office/drawing/2014/main" id="{D596DE4C-890A-4EE2-8499-A7A807005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09" y="5303111"/>
                <a:ext cx="11201781" cy="2061557"/>
              </a:xfrm>
              <a:prstGeom prst="rect">
                <a:avLst/>
              </a:prstGeom>
              <a:blipFill>
                <a:blip r:embed="rId4"/>
                <a:stretch>
                  <a:fillRect t="-11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F9AAB8BB-34A5-4F90-ADA5-50E646D45945}"/>
              </a:ext>
            </a:extLst>
          </p:cNvPr>
          <p:cNvSpPr/>
          <p:nvPr/>
        </p:nvSpPr>
        <p:spPr>
          <a:xfrm>
            <a:off x="2524125" y="1807225"/>
            <a:ext cx="552450" cy="866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4698BB3-97CF-4A6D-8D7E-D528074A5591}"/>
                  </a:ext>
                </a:extLst>
              </p:cNvPr>
              <p:cNvSpPr/>
              <p:nvPr/>
            </p:nvSpPr>
            <p:spPr>
              <a:xfrm>
                <a:off x="3194685" y="1600350"/>
                <a:ext cx="3244215" cy="4277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4698BB3-97CF-4A6D-8D7E-D528074A5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85" y="1600350"/>
                <a:ext cx="3244215" cy="4277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48D76B2-883F-4AB3-B7CE-C0F4CC953266}"/>
                  </a:ext>
                </a:extLst>
              </p:cNvPr>
              <p:cNvSpPr/>
              <p:nvPr/>
            </p:nvSpPr>
            <p:spPr>
              <a:xfrm>
                <a:off x="3194684" y="2460147"/>
                <a:ext cx="3244216" cy="4277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𝑚𝑎𝑥𝑄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48D76B2-883F-4AB3-B7CE-C0F4CC953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84" y="2460147"/>
                <a:ext cx="3244216" cy="427706"/>
              </a:xfrm>
              <a:prstGeom prst="rect">
                <a:avLst/>
              </a:prstGeom>
              <a:blipFill>
                <a:blip r:embed="rId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내용 개체 틀 3">
                <a:extLst>
                  <a:ext uri="{FF2B5EF4-FFF2-40B4-BE49-F238E27FC236}">
                    <a16:creationId xmlns:a16="http://schemas.microsoft.com/office/drawing/2014/main" id="{10455D72-A921-4979-8F21-5B8A6F370A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19370" y="3552676"/>
                <a:ext cx="2933891" cy="12782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1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457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32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추정값</a:t>
                </a:r>
                <a:br>
                  <a:rPr lang="en-US" altLang="ko-KR" sz="32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3200" dirty="0"/>
              </a:p>
            </p:txBody>
          </p:sp>
        </mc:Choice>
        <mc:Fallback>
          <p:sp>
            <p:nvSpPr>
              <p:cNvPr id="17" name="내용 개체 틀 3">
                <a:extLst>
                  <a:ext uri="{FF2B5EF4-FFF2-40B4-BE49-F238E27FC236}">
                    <a16:creationId xmlns:a16="http://schemas.microsoft.com/office/drawing/2014/main" id="{10455D72-A921-4979-8F21-5B8A6F370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370" y="3552676"/>
                <a:ext cx="2933891" cy="1278255"/>
              </a:xfrm>
              <a:prstGeom prst="rect">
                <a:avLst/>
              </a:prstGeom>
              <a:blipFill>
                <a:blip r:embed="rId7"/>
                <a:stretch>
                  <a:fillRect t="-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내용 개체 틀 3">
                <a:extLst>
                  <a:ext uri="{FF2B5EF4-FFF2-40B4-BE49-F238E27FC236}">
                    <a16:creationId xmlns:a16="http://schemas.microsoft.com/office/drawing/2014/main" id="{F3A67F76-7CB5-433C-8184-E090155E37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0105" y="3487238"/>
                <a:ext cx="6106703" cy="14091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1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457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32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타겟값</a:t>
                </a:r>
                <a:br>
                  <a:rPr lang="en-US" altLang="ko-KR" sz="3200" dirty="0"/>
                </a:b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32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ko-KR" alt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𝑚𝑎𝑥𝑄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800" dirty="0"/>
                  <a:t>)</a:t>
                </a:r>
                <a:endParaRPr lang="ko-KR" altLang="en-US" sz="2800" dirty="0"/>
              </a:p>
              <a:p>
                <a:pPr algn="ctr"/>
                <a:endParaRPr lang="en-US" altLang="ko-KR" sz="3200" dirty="0"/>
              </a:p>
            </p:txBody>
          </p:sp>
        </mc:Choice>
        <mc:Fallback>
          <p:sp>
            <p:nvSpPr>
              <p:cNvPr id="18" name="내용 개체 틀 3">
                <a:extLst>
                  <a:ext uri="{FF2B5EF4-FFF2-40B4-BE49-F238E27FC236}">
                    <a16:creationId xmlns:a16="http://schemas.microsoft.com/office/drawing/2014/main" id="{F3A67F76-7CB5-433C-8184-E090155E3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05" y="3487238"/>
                <a:ext cx="6106703" cy="1409131"/>
              </a:xfrm>
              <a:prstGeom prst="rect">
                <a:avLst/>
              </a:prstGeom>
              <a:blipFill>
                <a:blip r:embed="rId8"/>
                <a:stretch>
                  <a:fillRect t="-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FE3B134-F402-44FA-8A61-83E680946321}"/>
              </a:ext>
            </a:extLst>
          </p:cNvPr>
          <p:cNvSpPr txBox="1"/>
          <p:nvPr/>
        </p:nvSpPr>
        <p:spPr>
          <a:xfrm>
            <a:off x="6597645" y="2489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에피소드가 계속 진행되는 경우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66D565-6004-4D91-8B8C-7AC14D1C5FA8}"/>
              </a:ext>
            </a:extLst>
          </p:cNvPr>
          <p:cNvSpPr txBox="1"/>
          <p:nvPr/>
        </p:nvSpPr>
        <p:spPr>
          <a:xfrm>
            <a:off x="6619778" y="16295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다음 스텝에서 에피소드가 종료되는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09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7"/>
          <p:cNvSpPr txBox="1">
            <a:spLocks noGrp="1"/>
          </p:cNvSpPr>
          <p:nvPr>
            <p:ph type="title"/>
          </p:nvPr>
        </p:nvSpPr>
        <p:spPr>
          <a:xfrm>
            <a:off x="840105" y="372745"/>
            <a:ext cx="7502525" cy="10636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ko-KR" altLang="en-US" b="1"/>
              <a:t>기술적 요소</a:t>
            </a:r>
          </a:p>
        </p:txBody>
      </p:sp>
      <p:sp>
        <p:nvSpPr>
          <p:cNvPr id="6" name="사각형: 모서리가 접힌 도형 5"/>
          <p:cNvSpPr>
            <a:spLocks/>
          </p:cNvSpPr>
          <p:nvPr/>
        </p:nvSpPr>
        <p:spPr>
          <a:xfrm>
            <a:off x="5213985" y="372745"/>
            <a:ext cx="6523990" cy="901700"/>
          </a:xfrm>
          <a:prstGeom prst="foldedCorner">
            <a:avLst>
              <a:gd name="adj" fmla="val 17890"/>
            </a:avLst>
          </a:prstGeom>
          <a:solidFill>
            <a:srgbClr val="76C1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</a:rPr>
              <a:t>AI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22" name="텍스트 상자 17">
            <a:extLst>
              <a:ext uri="{FF2B5EF4-FFF2-40B4-BE49-F238E27FC236}">
                <a16:creationId xmlns:a16="http://schemas.microsoft.com/office/drawing/2014/main" id="{46D2695A-7DC7-4373-A998-E1FF0DDC03C9}"/>
              </a:ext>
            </a:extLst>
          </p:cNvPr>
          <p:cNvSpPr txBox="1">
            <a:spLocks/>
          </p:cNvSpPr>
          <p:nvPr/>
        </p:nvSpPr>
        <p:spPr>
          <a:xfrm>
            <a:off x="1334435" y="1440611"/>
            <a:ext cx="2719705" cy="6858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1" hangingPunct="1">
              <a:lnSpc>
                <a:spcPct val="110000"/>
              </a:lnSpc>
              <a:spcBef>
                <a:spcPts val="1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1pPr>
            <a:lvl2pPr marL="2286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2pPr>
            <a:lvl3pPr marL="457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3pPr>
            <a:lvl4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4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4pPr>
            <a:lvl5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4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5pPr>
            <a:lvl6pPr marL="25146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08000">
              <a:buFontTx/>
              <a:buNone/>
            </a:pPr>
            <a:r>
              <a:rPr lang="ko-KR" altLang="en-US" sz="2800" b="1" dirty="0"/>
              <a:t>보상 (</a:t>
            </a:r>
            <a:r>
              <a:rPr lang="en-US" altLang="ko-KR" sz="2800" b="1" dirty="0"/>
              <a:t>Reward</a:t>
            </a:r>
            <a:r>
              <a:rPr lang="ko-KR" altLang="en-US" sz="2800" b="1" dirty="0"/>
              <a:t>)</a:t>
            </a: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EEE3BA8B-5557-46AF-A104-EB3A6F6431E0}"/>
              </a:ext>
            </a:extLst>
          </p:cNvPr>
          <p:cNvSpPr txBox="1">
            <a:spLocks/>
          </p:cNvSpPr>
          <p:nvPr/>
        </p:nvSpPr>
        <p:spPr>
          <a:xfrm>
            <a:off x="1334435" y="2124557"/>
            <a:ext cx="11202670" cy="408514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1" hangingPunct="1">
              <a:lnSpc>
                <a:spcPct val="110000"/>
              </a:lnSpc>
              <a:spcBef>
                <a:spcPts val="1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1pPr>
            <a:lvl2pPr marL="2286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2pPr>
            <a:lvl3pPr marL="457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3pPr>
            <a:lvl4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4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4pPr>
            <a:lvl5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4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5pPr>
            <a:lvl6pPr marL="25146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508000">
              <a:buFontTx/>
              <a:buChar char="-"/>
            </a:pPr>
            <a:r>
              <a:rPr lang="ko-KR" altLang="en-US" sz="1800" dirty="0"/>
              <a:t>시야 내에 플레이어가 있다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+ (2/</a:t>
            </a:r>
            <a:r>
              <a:rPr lang="en-US" altLang="ko-KR" sz="1800" dirty="0" err="1"/>
              <a:t>MaxStep</a:t>
            </a:r>
            <a:r>
              <a:rPr lang="en-US" altLang="ko-KR" sz="1800" dirty="0"/>
              <a:t>)</a:t>
            </a:r>
          </a:p>
          <a:p>
            <a:pPr marL="685800" lvl="1" indent="-457200" defTabSz="508000">
              <a:buFontTx/>
              <a:buChar char="-"/>
            </a:pPr>
            <a:r>
              <a:rPr lang="ko-KR" altLang="en-US" sz="1600" dirty="0"/>
              <a:t>그 플레이어에게 경비병이 공격 가능한 범위까지 접근</a:t>
            </a:r>
            <a:r>
              <a:rPr lang="en-US" altLang="ko-KR" sz="1600" dirty="0"/>
              <a:t>: = 2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EndEpisode</a:t>
            </a:r>
            <a:r>
              <a:rPr lang="en-US" altLang="ko-KR" sz="1600" dirty="0"/>
              <a:t>)</a:t>
            </a:r>
          </a:p>
          <a:p>
            <a:pPr marL="457200" indent="-457200" defTabSz="508000">
              <a:buFontTx/>
              <a:buChar char="-"/>
            </a:pPr>
            <a:r>
              <a:rPr lang="ko-KR" altLang="en-US" sz="1800" dirty="0"/>
              <a:t>시야 내에 상태가 초기상태가 아닌 보물이 있다</a:t>
            </a:r>
            <a:r>
              <a:rPr lang="en-US" altLang="ko-KR" sz="1800" dirty="0"/>
              <a:t>: + (2/</a:t>
            </a:r>
            <a:r>
              <a:rPr lang="en-US" altLang="ko-KR" sz="1800" dirty="0" err="1"/>
              <a:t>MaxStep</a:t>
            </a:r>
            <a:r>
              <a:rPr lang="en-US" altLang="ko-KR" sz="1800" dirty="0"/>
              <a:t>) </a:t>
            </a:r>
          </a:p>
          <a:p>
            <a:pPr marL="685800" lvl="1" indent="-457200" defTabSz="508000">
              <a:buFontTx/>
              <a:buChar char="-"/>
            </a:pPr>
            <a:r>
              <a:rPr lang="ko-KR" altLang="en-US" sz="1600" dirty="0"/>
              <a:t>그 보물에게 상호작용 가능한 범위까지 접근</a:t>
            </a:r>
            <a:r>
              <a:rPr lang="en-US" altLang="ko-KR" sz="1600" dirty="0"/>
              <a:t>: = 2 (</a:t>
            </a:r>
            <a:r>
              <a:rPr lang="en-US" altLang="ko-KR" sz="1600" dirty="0" err="1"/>
              <a:t>EndEpisode</a:t>
            </a:r>
            <a:r>
              <a:rPr lang="en-US" altLang="ko-KR" sz="1600" dirty="0"/>
              <a:t>)</a:t>
            </a:r>
          </a:p>
          <a:p>
            <a:pPr marL="457200" indent="-457200" defTabSz="508000">
              <a:buFontTx/>
              <a:buChar char="-"/>
            </a:pPr>
            <a:r>
              <a:rPr lang="ko-KR" altLang="en-US" sz="1800" dirty="0"/>
              <a:t>매 </a:t>
            </a:r>
            <a:r>
              <a:rPr lang="en-US" altLang="ko-KR" sz="1800" dirty="0"/>
              <a:t>Step:</a:t>
            </a:r>
            <a:r>
              <a:rPr lang="ko-KR" altLang="en-US" sz="1800" dirty="0"/>
              <a:t> </a:t>
            </a:r>
            <a:r>
              <a:rPr lang="en-US" altLang="ko-KR" sz="1800" dirty="0"/>
              <a:t>– (1/</a:t>
            </a:r>
            <a:r>
              <a:rPr lang="en-US" altLang="ko-KR" sz="1800" dirty="0" err="1"/>
              <a:t>MaxStep</a:t>
            </a:r>
            <a:r>
              <a:rPr lang="en-US" altLang="ko-KR" sz="1800" dirty="0"/>
              <a:t>)</a:t>
            </a:r>
          </a:p>
        </p:txBody>
      </p:sp>
      <p:sp>
        <p:nvSpPr>
          <p:cNvPr id="7" name="텍스트 상자 17">
            <a:extLst>
              <a:ext uri="{FF2B5EF4-FFF2-40B4-BE49-F238E27FC236}">
                <a16:creationId xmlns:a16="http://schemas.microsoft.com/office/drawing/2014/main" id="{79E17A69-1FEB-4350-BEC8-8D76AC3FD11A}"/>
              </a:ext>
            </a:extLst>
          </p:cNvPr>
          <p:cNvSpPr txBox="1">
            <a:spLocks/>
          </p:cNvSpPr>
          <p:nvPr/>
        </p:nvSpPr>
        <p:spPr>
          <a:xfrm>
            <a:off x="1334435" y="4510030"/>
            <a:ext cx="4504304" cy="6858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1" hangingPunct="1">
              <a:lnSpc>
                <a:spcPct val="110000"/>
              </a:lnSpc>
              <a:spcBef>
                <a:spcPts val="1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1pPr>
            <a:lvl2pPr marL="2286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2pPr>
            <a:lvl3pPr marL="457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3pPr>
            <a:lvl4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4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4pPr>
            <a:lvl5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4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5pPr>
            <a:lvl6pPr marL="25146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08000">
              <a:buFontTx/>
              <a:buNone/>
            </a:pPr>
            <a:r>
              <a:rPr lang="en-US" altLang="ko-KR" sz="2800" b="1" dirty="0"/>
              <a:t>Sparse Rewards Problem</a:t>
            </a:r>
            <a:endParaRPr lang="ko-KR" altLang="en-US" sz="2800" b="1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D0873F39-6883-43B8-A3BC-6A6DE8E935F3}"/>
              </a:ext>
            </a:extLst>
          </p:cNvPr>
          <p:cNvSpPr txBox="1">
            <a:spLocks/>
          </p:cNvSpPr>
          <p:nvPr/>
        </p:nvSpPr>
        <p:spPr>
          <a:xfrm>
            <a:off x="1324910" y="5167255"/>
            <a:ext cx="11202670" cy="408514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1" hangingPunct="1">
              <a:lnSpc>
                <a:spcPct val="110000"/>
              </a:lnSpc>
              <a:spcBef>
                <a:spcPts val="1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1pPr>
            <a:lvl2pPr marL="2286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2pPr>
            <a:lvl3pPr marL="457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3pPr>
            <a:lvl4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4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4pPr>
            <a:lvl5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4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defRPr>
            </a:lvl5pPr>
            <a:lvl6pPr marL="25146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8000"/>
            <a:r>
              <a:rPr lang="en-US" altLang="ko-KR" sz="1800" dirty="0"/>
              <a:t>- </a:t>
            </a:r>
            <a:r>
              <a:rPr lang="ko-KR" altLang="en-US" sz="1800" dirty="0"/>
              <a:t>학습 초기 대부분 에피소드에서 보상은 </a:t>
            </a:r>
            <a:r>
              <a:rPr lang="en-US" altLang="ko-KR" sz="1800" dirty="0"/>
              <a:t>-1</a:t>
            </a:r>
            <a:r>
              <a:rPr lang="ko-KR" altLang="en-US" sz="1800" dirty="0"/>
              <a:t>로 마무리 될 것이다</a:t>
            </a:r>
            <a:r>
              <a:rPr lang="en-US" altLang="ko-KR" sz="1800" dirty="0"/>
              <a:t>.</a:t>
            </a:r>
          </a:p>
          <a:p>
            <a:pPr defTabSz="508000"/>
            <a:r>
              <a:rPr lang="en-US" altLang="ko-KR" sz="1800" dirty="0"/>
              <a:t>	-&gt; </a:t>
            </a:r>
            <a:r>
              <a:rPr lang="ko-KR" altLang="en-US" sz="1800" dirty="0"/>
              <a:t>보상이 즉각적으로 주어지지 않으므로</a:t>
            </a:r>
            <a:r>
              <a:rPr lang="en-US" altLang="ko-KR" sz="1800" dirty="0"/>
              <a:t>, </a:t>
            </a:r>
            <a:r>
              <a:rPr lang="ko-KR" altLang="en-US" sz="1800" dirty="0"/>
              <a:t>최적의 정책을 익히는데 훨씬 더 오래 걸리거나</a:t>
            </a:r>
            <a:br>
              <a:rPr lang="en-US" altLang="ko-KR" sz="1800" dirty="0"/>
            </a:br>
            <a:r>
              <a:rPr lang="en-US" altLang="ko-KR" sz="1800" dirty="0"/>
              <a:t>	   </a:t>
            </a:r>
            <a:r>
              <a:rPr lang="ko-KR" altLang="en-US" sz="1800" dirty="0"/>
              <a:t> 학습을 익히지를 못할 수 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337490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3_TF89338750_Win32.potx" id="{700DB809-292A-4B13-B444-555C3CA3BAF9}" vid="{A356E11F-EA95-4991-AC6F-0A9671DA64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purl.org/dc/terms/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6090</TotalTime>
  <Pages>26</Pages>
  <Words>818</Words>
  <Characters>0</Characters>
  <Application>Microsoft Office PowerPoint</Application>
  <DocSecurity>0</DocSecurity>
  <PresentationFormat>와이드스크린</PresentationFormat>
  <Lines>0</Lines>
  <Paragraphs>287</Paragraphs>
  <Slides>20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KoPubWorld돋움체 Bold</vt:lpstr>
      <vt:lpstr>KoPubWorld돋움체 Light</vt:lpstr>
      <vt:lpstr>맑은 고딕</vt:lpstr>
      <vt:lpstr>휴먼매직체</vt:lpstr>
      <vt:lpstr>Arial</vt:lpstr>
      <vt:lpstr>Cambria Math</vt:lpstr>
      <vt:lpstr>Univers</vt:lpstr>
      <vt:lpstr>Wingdings</vt:lpstr>
      <vt:lpstr>GradientUnivers</vt:lpstr>
      <vt:lpstr>콩밥천국</vt:lpstr>
      <vt:lpstr>콩밥천국은</vt:lpstr>
      <vt:lpstr>2020년을 되돌아보자</vt:lpstr>
      <vt:lpstr>영상 콘텐츠와 게임 인기도의 관계</vt:lpstr>
      <vt:lpstr>연구 목적</vt:lpstr>
      <vt:lpstr>기술적 요소</vt:lpstr>
      <vt:lpstr>기술적 요소</vt:lpstr>
      <vt:lpstr>기술적 요소</vt:lpstr>
      <vt:lpstr>기술적 요소</vt:lpstr>
      <vt:lpstr>기술적 요소</vt:lpstr>
      <vt:lpstr>타 게임과의 차별성</vt:lpstr>
      <vt:lpstr>게임소개 – 게임 컨셉</vt:lpstr>
      <vt:lpstr>게임소개</vt:lpstr>
      <vt:lpstr>게임소개</vt:lpstr>
      <vt:lpstr>게임방법</vt:lpstr>
      <vt:lpstr>개인별 준비 현황</vt:lpstr>
      <vt:lpstr>개발환경</vt:lpstr>
      <vt:lpstr>PowerPoint 프레젠테이션</vt:lpstr>
      <vt:lpstr>PowerPoint 프레젠테이션</vt:lpstr>
      <vt:lpstr>감사합니다.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Steal beans</dc:title>
  <dc:creator>이향운(2018184023)</dc:creator>
  <cp:lastModifiedBy>이동규(2018180030)</cp:lastModifiedBy>
  <cp:revision>106</cp:revision>
  <dcterms:modified xsi:type="dcterms:W3CDTF">2021-01-17T18:26:49Z</dcterms:modified>
  <cp:version>9.101.23.39576</cp:version>
</cp:coreProperties>
</file>