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4"/>
  </p:sldMasterIdLst>
  <p:notesMasterIdLst>
    <p:notesMasterId r:id="rId21"/>
  </p:notesMasterIdLst>
  <p:handoutMasterIdLst>
    <p:handoutMasterId r:id="rId22"/>
  </p:handoutMasterIdLst>
  <p:sldIdLst>
    <p:sldId id="309" r:id="rId5"/>
    <p:sldId id="314" r:id="rId6"/>
    <p:sldId id="358" r:id="rId7"/>
    <p:sldId id="359" r:id="rId8"/>
    <p:sldId id="356" r:id="rId9"/>
    <p:sldId id="354" r:id="rId10"/>
    <p:sldId id="348" r:id="rId11"/>
    <p:sldId id="362" r:id="rId12"/>
    <p:sldId id="361" r:id="rId13"/>
    <p:sldId id="364" r:id="rId14"/>
    <p:sldId id="363" r:id="rId15"/>
    <p:sldId id="351" r:id="rId16"/>
    <p:sldId id="347" r:id="rId17"/>
    <p:sldId id="360" r:id="rId18"/>
    <p:sldId id="355" r:id="rId19"/>
    <p:sldId id="345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91F260C-0384-42BB-BF39-4C2D378DA97B}">
          <p14:sldIdLst>
            <p14:sldId id="309"/>
          </p14:sldIdLst>
        </p14:section>
        <p14:section name="제목 없는 구역" id="{2799B785-2613-43DC-987A-9742519CB3F8}">
          <p14:sldIdLst>
            <p14:sldId id="314"/>
            <p14:sldId id="358"/>
            <p14:sldId id="359"/>
            <p14:sldId id="356"/>
            <p14:sldId id="354"/>
            <p14:sldId id="348"/>
            <p14:sldId id="362"/>
            <p14:sldId id="361"/>
            <p14:sldId id="364"/>
            <p14:sldId id="363"/>
            <p14:sldId id="351"/>
            <p14:sldId id="347"/>
            <p14:sldId id="360"/>
            <p14:sldId id="355"/>
          </p14:sldIdLst>
        </p14:section>
        <p14:section name="제목 없는 구역" id="{8E2EB4E8-49F6-4A55-8ADF-0BFA93D56BB4}">
          <p14:sldIdLst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70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89">
          <p15:clr>
            <a:srgbClr val="A4A3A4"/>
          </p15:clr>
        </p15:guide>
        <p15:guide id="2" pos="7053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CE4D6"/>
    <a:srgbClr val="FFCC99"/>
    <a:srgbClr val="76C1FF"/>
    <a:srgbClr val="FF79B6"/>
    <a:srgbClr val="29ADFF"/>
    <a:srgbClr val="57FF29"/>
    <a:srgbClr val="FFE029"/>
    <a:srgbClr val="FF2929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2" autoAdjust="0"/>
    <p:restoredTop sz="84967" autoAdjust="0"/>
  </p:normalViewPr>
  <p:slideViewPr>
    <p:cSldViewPr snapToGrid="0" snapToObjects="1">
      <p:cViewPr varScale="1">
        <p:scale>
          <a:sx n="92" d="100"/>
          <a:sy n="92" d="100"/>
        </p:scale>
        <p:origin x="90" y="1644"/>
      </p:cViewPr>
      <p:guideLst>
        <p:guide orient="horz" pos="1389"/>
        <p:guide pos="70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3552" y="72"/>
      </p:cViewPr>
      <p:guideLst>
        <p:guide orient="horz" pos="1389"/>
        <p:guide pos="70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2021-05-10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2021-05-10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2456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8337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0472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6890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187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1052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6767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01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228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948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79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002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200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0814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584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743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1371"/>
            <a:ext cx="9144000" cy="2340864"/>
          </a:xfrm>
        </p:spPr>
        <p:txBody>
          <a:bodyPr rtlCol="0"/>
          <a:lstStyle/>
          <a:p>
            <a:pPr rtl="0"/>
            <a:r>
              <a:rPr lang="ko-KR" altLang="en-US" b="1" cap="all" spc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콩밥천국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552235"/>
            <a:ext cx="9144000" cy="1325880"/>
          </a:xfrm>
        </p:spPr>
        <p:txBody>
          <a:bodyPr rtlCol="0"/>
          <a:lstStyle/>
          <a:p>
            <a:pPr rtl="0"/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년도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종합설계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중간발표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0AC32A5-A00D-4EC6-8D93-1C0BFFB1094A}"/>
              </a:ext>
            </a:extLst>
          </p:cNvPr>
          <p:cNvSpPr txBox="1">
            <a:spLocks/>
          </p:cNvSpPr>
          <p:nvPr/>
        </p:nvSpPr>
        <p:spPr>
          <a:xfrm>
            <a:off x="6379785" y="4697835"/>
            <a:ext cx="5093208" cy="1684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지도교수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김경철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2018180029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이관민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2018180030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이동규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2018184023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이향운</a:t>
            </a:r>
          </a:p>
          <a:p>
            <a:pPr algn="r">
              <a:lnSpc>
                <a:spcPct val="100000"/>
              </a:lnSpc>
            </a:pP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7">
            <a:extLst>
              <a:ext uri="{FF2B5EF4-FFF2-40B4-BE49-F238E27FC236}">
                <a16:creationId xmlns:a16="http://schemas.microsoft.com/office/drawing/2014/main" id="{AD4B849C-CD0C-4639-9A39-0E589513E0C3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5. </a:t>
            </a:r>
            <a:r>
              <a:rPr lang="ko-KR" altLang="en-US" sz="4400" b="1" dirty="0"/>
              <a:t>개발내용 </a:t>
            </a:r>
            <a:r>
              <a:rPr lang="en-US" altLang="ko-KR" sz="4400" b="1" dirty="0"/>
              <a:t>- </a:t>
            </a:r>
            <a:r>
              <a:rPr lang="ko-KR" altLang="en-US" sz="4400" b="1" dirty="0"/>
              <a:t>이향운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34D101-BC6C-4A1E-9B44-869E49ED8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72" y="4129442"/>
            <a:ext cx="5409599" cy="25934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9D43EE-071C-455F-BE75-2B701C87C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349" y="4129441"/>
            <a:ext cx="5454200" cy="2593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B14737-A99C-4DB5-AB60-E62489F3D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349" y="1207745"/>
            <a:ext cx="5454200" cy="27888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53188F-30D9-45DD-8E9C-BEDEF2BFB5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829"/>
          <a:stretch/>
        </p:blipFill>
        <p:spPr>
          <a:xfrm>
            <a:off x="970872" y="1207746"/>
            <a:ext cx="5409599" cy="27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3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7">
            <a:extLst>
              <a:ext uri="{FF2B5EF4-FFF2-40B4-BE49-F238E27FC236}">
                <a16:creationId xmlns:a16="http://schemas.microsoft.com/office/drawing/2014/main" id="{AD4B849C-CD0C-4639-9A39-0E589513E0C3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5. </a:t>
            </a:r>
            <a:r>
              <a:rPr lang="ko-KR" altLang="en-US" sz="4400" b="1" dirty="0"/>
              <a:t>개발내용 </a:t>
            </a:r>
            <a:r>
              <a:rPr lang="en-US" altLang="ko-KR" sz="4400" b="1" dirty="0"/>
              <a:t>- </a:t>
            </a:r>
            <a:r>
              <a:rPr lang="ko-KR" altLang="en-US" sz="4400" b="1" dirty="0"/>
              <a:t>이향운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0C7800-A1E3-41F2-870F-84C02E0BD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74" y="2930235"/>
            <a:ext cx="5312131" cy="2675857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836195BC-950A-4DE3-8565-C3F48FA3EB25}"/>
              </a:ext>
            </a:extLst>
          </p:cNvPr>
          <p:cNvSpPr txBox="1">
            <a:spLocks/>
          </p:cNvSpPr>
          <p:nvPr/>
        </p:nvSpPr>
        <p:spPr>
          <a:xfrm>
            <a:off x="839788" y="1548235"/>
            <a:ext cx="6350721" cy="2047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457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모델링 완료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uv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텍스쳐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미완료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오브젝트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42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완성 오브젝트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15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54AC35-C02C-47D2-8EC6-563CDBBDD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26" y="2930235"/>
            <a:ext cx="5561378" cy="267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3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3F48F2-BD18-43B4-BA3E-136CEED5642A}"/>
              </a:ext>
            </a:extLst>
          </p:cNvPr>
          <p:cNvSpPr txBox="1"/>
          <p:nvPr/>
        </p:nvSpPr>
        <p:spPr>
          <a:xfrm>
            <a:off x="990600" y="611568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맵 채워가는 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B819E5-3E84-4B21-AA55-1DBE4A1D3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91" y="1350989"/>
            <a:ext cx="7969207" cy="4482678"/>
          </a:xfrm>
          <a:prstGeom prst="rect">
            <a:avLst/>
          </a:prstGeom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E2644785-DF6D-4678-BC75-A3DA7C569FA2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5. </a:t>
            </a:r>
            <a:r>
              <a:rPr lang="ko-KR" altLang="en-US" sz="4400" b="1" dirty="0"/>
              <a:t>개발내용 </a:t>
            </a:r>
            <a:r>
              <a:rPr lang="en-US" altLang="ko-KR" sz="4400" b="1" dirty="0"/>
              <a:t>- </a:t>
            </a:r>
            <a:r>
              <a:rPr lang="ko-KR" altLang="en-US" sz="4400" b="1" dirty="0" err="1"/>
              <a:t>이관민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1363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80B11-9514-457F-B8F2-F60E6DEEC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630" y="1493921"/>
            <a:ext cx="2857500" cy="4991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5DE4D4-CE39-4CD4-A573-C3F635B52E3F}"/>
              </a:ext>
            </a:extLst>
          </p:cNvPr>
          <p:cNvSpPr txBox="1"/>
          <p:nvPr/>
        </p:nvSpPr>
        <p:spPr>
          <a:xfrm>
            <a:off x="4977509" y="917673"/>
            <a:ext cx="792914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Discord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구현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플레이 중인 게임 정보 출력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예정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초대 메시지 전송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수락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인원 정보 출력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중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Discord Rich Presence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 예정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PUN2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연결 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(3~5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7">
            <a:extLst>
              <a:ext uri="{FF2B5EF4-FFF2-40B4-BE49-F238E27FC236}">
                <a16:creationId xmlns:a16="http://schemas.microsoft.com/office/drawing/2014/main" id="{F4C317AD-2D6C-400A-ACDE-3BEAF34DCA25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5. </a:t>
            </a:r>
            <a:r>
              <a:rPr lang="ko-KR" altLang="en-US" sz="4400" b="1" dirty="0"/>
              <a:t>개발내용 </a:t>
            </a:r>
            <a:r>
              <a:rPr lang="en-US" altLang="ko-KR" sz="4400" b="1" dirty="0"/>
              <a:t>- </a:t>
            </a:r>
            <a:r>
              <a:rPr lang="ko-KR" altLang="en-US" sz="4400" b="1" dirty="0"/>
              <a:t>이동규</a:t>
            </a:r>
          </a:p>
        </p:txBody>
      </p:sp>
    </p:spTree>
    <p:extLst>
      <p:ext uri="{BB962C8B-B14F-4D97-AF65-F5344CB8AC3E}">
        <p14:creationId xmlns:p14="http://schemas.microsoft.com/office/powerpoint/2010/main" val="267646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>
            <a:extLst>
              <a:ext uri="{FF2B5EF4-FFF2-40B4-BE49-F238E27FC236}">
                <a16:creationId xmlns:a16="http://schemas.microsoft.com/office/drawing/2014/main" id="{F4C317AD-2D6C-400A-ACDE-3BEAF34DCA25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6. </a:t>
            </a:r>
            <a:r>
              <a:rPr lang="ko-KR" altLang="en-US" sz="4400" b="1" dirty="0"/>
              <a:t>문제점 및 보완책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02972-1A47-477A-96F8-1A0DBBD84702}"/>
              </a:ext>
            </a:extLst>
          </p:cNvPr>
          <p:cNvSpPr txBox="1"/>
          <p:nvPr/>
        </p:nvSpPr>
        <p:spPr>
          <a:xfrm>
            <a:off x="1332921" y="1549909"/>
            <a:ext cx="102151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이관민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오브젝트 구현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 최적화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이동규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파티 초대 메시지 전송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수락 기능 구현 예정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PUN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구현 예정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모의 환경 테스트 수행 지속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이향운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캐릭터가 유니티에서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폴리곤이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뒤집히는 현상이 발생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해결책을 아직 못 찾음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재제작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맵 모델링을 전체적으로 수정하여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UV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작업도 다시 진행되고 있음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곧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완료됌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26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>
            <a:extLst>
              <a:ext uri="{FF2B5EF4-FFF2-40B4-BE49-F238E27FC236}">
                <a16:creationId xmlns:a16="http://schemas.microsoft.com/office/drawing/2014/main" id="{3D8CFA37-AAE3-4698-AF7F-16339C9C5F4D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7. </a:t>
            </a:r>
            <a:r>
              <a:rPr lang="ko-KR" altLang="en-US" sz="4400" b="1" dirty="0"/>
              <a:t>향후 개발 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167E5-1B10-410B-A110-3C3C5D14FCD6}"/>
              </a:ext>
            </a:extLst>
          </p:cNvPr>
          <p:cNvSpPr txBox="1"/>
          <p:nvPr/>
        </p:nvSpPr>
        <p:spPr>
          <a:xfrm>
            <a:off x="1332921" y="1549909"/>
            <a:ext cx="102151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이관민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오브젝트 구현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 최적화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이동규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파티 초대 메시지 전송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수락 기능 구현 예정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PUN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구현 예정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모의 환경 테스트 수행 지속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이향운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개발 이어서 진행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맵 본관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별관 모델링 마무리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오류 고치기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제작 진행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유니티 내 오브젝트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조명 배치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75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콩밥천국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850392"/>
            <a:ext cx="5276088" cy="2276856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33C258D-380F-47D6-98E9-926DF1BEF4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THREE LEE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13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>
            <a:extLst>
              <a:ext uri="{FF2B5EF4-FFF2-40B4-BE49-F238E27FC236}">
                <a16:creationId xmlns:a16="http://schemas.microsoft.com/office/drawing/2014/main" id="{3D8CFA37-AAE3-4698-AF7F-16339C9C5F4D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400" b="1" dirty="0"/>
              <a:t>목차</a:t>
            </a:r>
          </a:p>
        </p:txBody>
      </p:sp>
      <p:sp>
        <p:nvSpPr>
          <p:cNvPr id="14" name="부제목 178">
            <a:extLst>
              <a:ext uri="{FF2B5EF4-FFF2-40B4-BE49-F238E27FC236}">
                <a16:creationId xmlns:a16="http://schemas.microsoft.com/office/drawing/2014/main" id="{C398B969-1DAB-4CE3-A7A6-6E5C5E40854D}"/>
              </a:ext>
            </a:extLst>
          </p:cNvPr>
          <p:cNvSpPr txBox="1">
            <a:spLocks/>
          </p:cNvSpPr>
          <p:nvPr/>
        </p:nvSpPr>
        <p:spPr>
          <a:xfrm>
            <a:off x="1014180" y="2216909"/>
            <a:ext cx="8566484" cy="2850606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latinLnBrk="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게임 개요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514350" indent="-514350" latinLnBrk="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게임 조작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514350" indent="-514350" latinLnBrk="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기술요소와 중점연구 분야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514350" indent="-514350" latinLnBrk="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구성원 역할 분담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514350" indent="-514350" latinLnBrk="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개발 내용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514350" indent="-514350" latinLnBrk="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문제점 및 보완책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514350" indent="-514350" latinLnBrk="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향후 개발 일정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514350" indent="-514350" latinLnBrk="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183524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>
            <a:extLst>
              <a:ext uri="{FF2B5EF4-FFF2-40B4-BE49-F238E27FC236}">
                <a16:creationId xmlns:a16="http://schemas.microsoft.com/office/drawing/2014/main" id="{3D8CFA37-AAE3-4698-AF7F-16339C9C5F4D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1. </a:t>
            </a:r>
            <a:r>
              <a:rPr lang="ko-KR" altLang="en-US" sz="4400" b="1" dirty="0"/>
              <a:t>게임 개요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게임 컨셉</a:t>
            </a:r>
            <a:endParaRPr lang="ko-KR" altLang="en-US" sz="4400" b="1" dirty="0"/>
          </a:p>
        </p:txBody>
      </p:sp>
      <p:sp>
        <p:nvSpPr>
          <p:cNvPr id="14" name="부제목 178">
            <a:extLst>
              <a:ext uri="{FF2B5EF4-FFF2-40B4-BE49-F238E27FC236}">
                <a16:creationId xmlns:a16="http://schemas.microsoft.com/office/drawing/2014/main" id="{C398B969-1DAB-4CE3-A7A6-6E5C5E40854D}"/>
              </a:ext>
            </a:extLst>
          </p:cNvPr>
          <p:cNvSpPr txBox="1">
            <a:spLocks/>
          </p:cNvSpPr>
          <p:nvPr/>
        </p:nvSpPr>
        <p:spPr>
          <a:xfrm>
            <a:off x="6369627" y="1669911"/>
            <a:ext cx="5221339" cy="204376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Tx/>
              <a:buNone/>
            </a:pP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cs typeface="맑은 고딕 Semilight" panose="020B0502040204020203" pitchFamily="50" charset="-127"/>
              </a:rPr>
              <a:t>세계 최고의 대도둑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이 되기 위하여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0" indent="0" algn="ctr" latinLnBrk="0">
              <a:buFontTx/>
              <a:buNone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맵 안을 지키는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cs typeface="맑은 고딕 Semilight" panose="020B0502040204020203" pitchFamily="50" charset="-127"/>
              </a:rPr>
              <a:t>경비병들과 함정들을 피해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  <a:cs typeface="맑은 고딕 Semilight" panose="020B0502040204020203" pitchFamily="50" charset="-127"/>
            </a:endParaRPr>
          </a:p>
          <a:p>
            <a:pPr marL="0" indent="0" algn="ctr" latinLnBrk="0">
              <a:buFontTx/>
              <a:buNone/>
            </a:pP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cs typeface="맑은 고딕 Semilight" panose="020B0502040204020203" pitchFamily="50" charset="-127"/>
              </a:rPr>
              <a:t>숨겨져 있는 보물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을 가지고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cs typeface="맑은 고딕 Semilight" panose="020B0502040204020203" pitchFamily="50" charset="-127"/>
            </a:endParaRPr>
          </a:p>
          <a:p>
            <a:pPr marL="0" indent="0" algn="ctr" latinLnBrk="0">
              <a:buFontTx/>
              <a:buNone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맵 밖으로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cs typeface="맑은 고딕 Semilight" panose="020B0502040204020203" pitchFamily="50" charset="-127"/>
              </a:rPr>
              <a:t>탈출해야 하는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맑은 고딕 Semilight" panose="020B0502040204020203" pitchFamily="50" charset="-127"/>
              </a:rPr>
              <a:t> 게임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F0E286-0585-43D3-B820-0F1FD19678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180" y="1435768"/>
            <a:ext cx="4931820" cy="277414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부제목 178">
            <a:extLst>
              <a:ext uri="{FF2B5EF4-FFF2-40B4-BE49-F238E27FC236}">
                <a16:creationId xmlns:a16="http://schemas.microsoft.com/office/drawing/2014/main" id="{D17582ED-1DED-4811-B41F-AEE972148C34}"/>
              </a:ext>
            </a:extLst>
          </p:cNvPr>
          <p:cNvSpPr txBox="1">
            <a:spLocks/>
          </p:cNvSpPr>
          <p:nvPr/>
        </p:nvSpPr>
        <p:spPr>
          <a:xfrm>
            <a:off x="1148288" y="4523947"/>
            <a:ext cx="10219367" cy="204376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2400" b="1" dirty="0">
                <a:cs typeface="맑은 고딕 Semilight" panose="020B0502040204020203" pitchFamily="50" charset="-127"/>
              </a:rPr>
              <a:t>- 4</a:t>
            </a:r>
            <a:r>
              <a:rPr lang="ko-KR" altLang="en-US" sz="2400" b="1" dirty="0">
                <a:cs typeface="맑은 고딕 Semilight" panose="020B0502040204020203" pitchFamily="50" charset="-127"/>
              </a:rPr>
              <a:t>인 대전 플레이</a:t>
            </a:r>
            <a:endParaRPr lang="en-US" altLang="ko-KR" sz="2400" b="1" dirty="0">
              <a:cs typeface="맑은 고딕 Semilight" panose="020B0502040204020203" pitchFamily="50" charset="-127"/>
            </a:endParaRPr>
          </a:p>
          <a:p>
            <a:pPr latinLnBrk="0">
              <a:buFontTx/>
              <a:buChar char="-"/>
            </a:pPr>
            <a:r>
              <a:rPr lang="en-US" altLang="ko-KR" sz="2400" b="1" dirty="0">
                <a:cs typeface="맑은 고딕 Semilight" panose="020B0502040204020203" pitchFamily="50" charset="-127"/>
              </a:rPr>
              <a:t>3</a:t>
            </a:r>
            <a:r>
              <a:rPr lang="ko-KR" altLang="en-US" sz="2400" b="1" dirty="0">
                <a:cs typeface="맑은 고딕 Semilight" panose="020B0502040204020203" pitchFamily="50" charset="-127"/>
              </a:rPr>
              <a:t>인칭 시점</a:t>
            </a:r>
            <a:endParaRPr lang="en-US" altLang="ko-KR" sz="2400" b="1" dirty="0">
              <a:cs typeface="맑은 고딕 Semilight" panose="020B0502040204020203" pitchFamily="50" charset="-127"/>
            </a:endParaRPr>
          </a:p>
          <a:p>
            <a:pPr latinLnBrk="0">
              <a:buFontTx/>
              <a:buChar char="-"/>
            </a:pPr>
            <a:r>
              <a:rPr lang="ko-KR" altLang="en-US" sz="2400" b="1" dirty="0">
                <a:cs typeface="맑은 고딕 Semilight" panose="020B0502040204020203" pitchFamily="50" charset="-127"/>
              </a:rPr>
              <a:t>잠입 </a:t>
            </a:r>
            <a:r>
              <a:rPr lang="en-US" altLang="ko-KR" sz="2400" b="1" dirty="0">
                <a:cs typeface="맑은 고딕 Semilight" panose="020B0502040204020203" pitchFamily="50" charset="-127"/>
              </a:rPr>
              <a:t>/ </a:t>
            </a:r>
            <a:r>
              <a:rPr lang="ko-KR" altLang="en-US" sz="2400" b="1" dirty="0">
                <a:cs typeface="맑은 고딕 Semilight" panose="020B0502040204020203" pitchFamily="50" charset="-127"/>
              </a:rPr>
              <a:t>협동</a:t>
            </a:r>
            <a:r>
              <a:rPr lang="en-US" altLang="ko-KR" sz="2400" b="1" dirty="0">
                <a:cs typeface="맑은 고딕 Semilight" panose="020B0502040204020203" pitchFamily="50" charset="-127"/>
              </a:rPr>
              <a:t> / </a:t>
            </a:r>
            <a:r>
              <a:rPr lang="ko-KR" altLang="en-US" sz="2400" b="1" dirty="0">
                <a:cs typeface="맑은 고딕 Semilight" panose="020B0502040204020203" pitchFamily="50" charset="-127"/>
              </a:rPr>
              <a:t>액션</a:t>
            </a:r>
            <a:endParaRPr lang="en-US" altLang="ko-KR" sz="2400" b="1" dirty="0"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25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>
            <a:extLst>
              <a:ext uri="{FF2B5EF4-FFF2-40B4-BE49-F238E27FC236}">
                <a16:creationId xmlns:a16="http://schemas.microsoft.com/office/drawing/2014/main" id="{3D8CFA37-AAE3-4698-AF7F-16339C9C5F4D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8221085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2. </a:t>
            </a:r>
            <a:r>
              <a:rPr lang="ko-KR" altLang="en-US" sz="4400" b="1" dirty="0"/>
              <a:t>기술적 요소 및 중점 연구 분야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AA3CFAD8-C38D-4653-8427-772A0319A07D}"/>
              </a:ext>
            </a:extLst>
          </p:cNvPr>
          <p:cNvSpPr txBox="1">
            <a:spLocks/>
          </p:cNvSpPr>
          <p:nvPr/>
        </p:nvSpPr>
        <p:spPr>
          <a:xfrm>
            <a:off x="1101436" y="2815934"/>
            <a:ext cx="4083628" cy="1062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457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800" b="1" dirty="0"/>
              <a:t>강화학습</a:t>
            </a:r>
            <a:endParaRPr lang="en-US" altLang="ko-KR" sz="2800" b="1" dirty="0"/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최적의 정책을 학습하게 함</a:t>
            </a:r>
            <a:endParaRPr lang="en-US" altLang="ko-KR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7D098F9F-98A6-479B-BFD7-1D7CDD7E9664}"/>
              </a:ext>
            </a:extLst>
          </p:cNvPr>
          <p:cNvSpPr txBox="1">
            <a:spLocks/>
          </p:cNvSpPr>
          <p:nvPr/>
        </p:nvSpPr>
        <p:spPr>
          <a:xfrm>
            <a:off x="5714999" y="2815931"/>
            <a:ext cx="5798127" cy="1062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457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800" b="1" dirty="0"/>
              <a:t>Discord Rich Presence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참가요청 전송을 통한 파티플레이 가능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플레이 상태 공개 기능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0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>
            <a:extLst>
              <a:ext uri="{FF2B5EF4-FFF2-40B4-BE49-F238E27FC236}">
                <a16:creationId xmlns:a16="http://schemas.microsoft.com/office/drawing/2014/main" id="{3D8CFA37-AAE3-4698-AF7F-16339C9C5F4D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3. </a:t>
            </a:r>
            <a:r>
              <a:rPr lang="ko-KR" altLang="en-US" sz="4400" b="1" dirty="0"/>
              <a:t>역할분담 및 일정</a:t>
            </a:r>
            <a:r>
              <a:rPr lang="en-US" altLang="ko-KR" sz="4400" b="1" dirty="0"/>
              <a:t>(</a:t>
            </a:r>
            <a:r>
              <a:rPr lang="ko-KR" altLang="en-US" sz="4400" b="1" dirty="0"/>
              <a:t>수정</a:t>
            </a:r>
            <a:r>
              <a:rPr lang="en-US" altLang="ko-KR" sz="4400" b="1" dirty="0"/>
              <a:t>)</a:t>
            </a:r>
            <a:endParaRPr lang="ko-KR" altLang="en-US" sz="4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8B78AE-A340-485C-831B-C83016358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42986"/>
              </p:ext>
            </p:extLst>
          </p:nvPr>
        </p:nvGraphicFramePr>
        <p:xfrm>
          <a:off x="2216360" y="1356645"/>
          <a:ext cx="9691619" cy="5128377"/>
        </p:xfrm>
        <a:graphic>
          <a:graphicData uri="http://schemas.openxmlformats.org/drawingml/2006/table">
            <a:tbl>
              <a:tblPr/>
              <a:tblGrid>
                <a:gridCol w="2040341">
                  <a:extLst>
                    <a:ext uri="{9D8B030D-6E8A-4147-A177-3AD203B41FA5}">
                      <a16:colId xmlns:a16="http://schemas.microsoft.com/office/drawing/2014/main" val="3363043345"/>
                    </a:ext>
                  </a:extLst>
                </a:gridCol>
                <a:gridCol w="765128">
                  <a:extLst>
                    <a:ext uri="{9D8B030D-6E8A-4147-A177-3AD203B41FA5}">
                      <a16:colId xmlns:a16="http://schemas.microsoft.com/office/drawing/2014/main" val="3727580258"/>
                    </a:ext>
                  </a:extLst>
                </a:gridCol>
                <a:gridCol w="765128">
                  <a:extLst>
                    <a:ext uri="{9D8B030D-6E8A-4147-A177-3AD203B41FA5}">
                      <a16:colId xmlns:a16="http://schemas.microsoft.com/office/drawing/2014/main" val="1628226262"/>
                    </a:ext>
                  </a:extLst>
                </a:gridCol>
                <a:gridCol w="765128">
                  <a:extLst>
                    <a:ext uri="{9D8B030D-6E8A-4147-A177-3AD203B41FA5}">
                      <a16:colId xmlns:a16="http://schemas.microsoft.com/office/drawing/2014/main" val="3274307701"/>
                    </a:ext>
                  </a:extLst>
                </a:gridCol>
                <a:gridCol w="765128">
                  <a:extLst>
                    <a:ext uri="{9D8B030D-6E8A-4147-A177-3AD203B41FA5}">
                      <a16:colId xmlns:a16="http://schemas.microsoft.com/office/drawing/2014/main" val="2924093011"/>
                    </a:ext>
                  </a:extLst>
                </a:gridCol>
                <a:gridCol w="765128">
                  <a:extLst>
                    <a:ext uri="{9D8B030D-6E8A-4147-A177-3AD203B41FA5}">
                      <a16:colId xmlns:a16="http://schemas.microsoft.com/office/drawing/2014/main" val="3047883009"/>
                    </a:ext>
                  </a:extLst>
                </a:gridCol>
                <a:gridCol w="765128">
                  <a:extLst>
                    <a:ext uri="{9D8B030D-6E8A-4147-A177-3AD203B41FA5}">
                      <a16:colId xmlns:a16="http://schemas.microsoft.com/office/drawing/2014/main" val="4169564794"/>
                    </a:ext>
                  </a:extLst>
                </a:gridCol>
                <a:gridCol w="765128">
                  <a:extLst>
                    <a:ext uri="{9D8B030D-6E8A-4147-A177-3AD203B41FA5}">
                      <a16:colId xmlns:a16="http://schemas.microsoft.com/office/drawing/2014/main" val="2876448867"/>
                    </a:ext>
                  </a:extLst>
                </a:gridCol>
                <a:gridCol w="765128">
                  <a:extLst>
                    <a:ext uri="{9D8B030D-6E8A-4147-A177-3AD203B41FA5}">
                      <a16:colId xmlns:a16="http://schemas.microsoft.com/office/drawing/2014/main" val="2562844798"/>
                    </a:ext>
                  </a:extLst>
                </a:gridCol>
                <a:gridCol w="907032">
                  <a:extLst>
                    <a:ext uri="{9D8B030D-6E8A-4147-A177-3AD203B41FA5}">
                      <a16:colId xmlns:a16="http://schemas.microsoft.com/office/drawing/2014/main" val="3887461651"/>
                    </a:ext>
                  </a:extLst>
                </a:gridCol>
                <a:gridCol w="623222">
                  <a:extLst>
                    <a:ext uri="{9D8B030D-6E8A-4147-A177-3AD203B41FA5}">
                      <a16:colId xmlns:a16="http://schemas.microsoft.com/office/drawing/2014/main" val="2960205949"/>
                    </a:ext>
                  </a:extLst>
                </a:gridCol>
              </a:tblGrid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내용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393498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디자인 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900" b="1" i="0" u="none" strike="noStrike" dirty="0">
                        <a:solidFill>
                          <a:srgbClr val="44546A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이관민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446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기획 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  <a:endParaRPr lang="ko-KR" altLang="en-US" sz="900" b="1" i="0" u="none" strike="noStrike" dirty="0">
                        <a:solidFill>
                          <a:srgbClr val="44546A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이동규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21263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 모델링 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900" b="1" i="0" u="none" strike="noStrike" dirty="0">
                        <a:solidFill>
                          <a:srgbClr val="44546A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이향운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530556"/>
                  </a:ext>
                </a:extLst>
              </a:tr>
              <a:tr h="4157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모델링 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  <a:endParaRPr lang="ko-KR" altLang="en-US" sz="900" b="1" i="0" u="none" strike="noStrike" dirty="0">
                        <a:solidFill>
                          <a:srgbClr val="44546A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동규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846306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애니메이션 </a:t>
                      </a:r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√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32010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이펙트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587753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529534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강화학습 환경 모의 구현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086240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87242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구현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622718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오브젝트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533654"/>
                  </a:ext>
                </a:extLst>
              </a:tr>
              <a:tr h="392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44546A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78" marR="7278" marT="7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220007"/>
                  </a:ext>
                </a:extLst>
              </a:tr>
            </a:tbl>
          </a:graphicData>
        </a:graphic>
      </p:graphicFrame>
      <p:sp>
        <p:nvSpPr>
          <p:cNvPr id="9" name="제목 7">
            <a:extLst>
              <a:ext uri="{FF2B5EF4-FFF2-40B4-BE49-F238E27FC236}">
                <a16:creationId xmlns:a16="http://schemas.microsoft.com/office/drawing/2014/main" id="{27FB325F-79BA-4FA4-B938-FD1459EC7BDF}"/>
              </a:ext>
            </a:extLst>
          </p:cNvPr>
          <p:cNvSpPr txBox="1">
            <a:spLocks/>
          </p:cNvSpPr>
          <p:nvPr/>
        </p:nvSpPr>
        <p:spPr>
          <a:xfrm>
            <a:off x="829621" y="1361520"/>
            <a:ext cx="1376572" cy="32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600" b="1" dirty="0"/>
              <a:t>[ </a:t>
            </a:r>
            <a:r>
              <a:rPr lang="ko-KR" altLang="en-US" sz="1600" b="1" dirty="0"/>
              <a:t>현재 일정 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1B2EC3-C3C5-41AC-AAE1-461224318D11}"/>
              </a:ext>
            </a:extLst>
          </p:cNvPr>
          <p:cNvSpPr/>
          <p:nvPr/>
        </p:nvSpPr>
        <p:spPr>
          <a:xfrm>
            <a:off x="4148198" y="1221924"/>
            <a:ext cx="3551466" cy="54282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23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7">
            <a:extLst>
              <a:ext uri="{FF2B5EF4-FFF2-40B4-BE49-F238E27FC236}">
                <a16:creationId xmlns:a16="http://schemas.microsoft.com/office/drawing/2014/main" id="{3D8CFA37-AAE3-4698-AF7F-16339C9C5F4D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4. </a:t>
            </a:r>
            <a:r>
              <a:rPr lang="ko-KR" altLang="en-US" sz="4400" b="1" dirty="0"/>
              <a:t>개발내용 </a:t>
            </a:r>
            <a:r>
              <a:rPr lang="en-US" altLang="ko-KR" sz="4400" b="1" dirty="0"/>
              <a:t>- </a:t>
            </a:r>
            <a:r>
              <a:rPr lang="ko-KR" altLang="en-US" sz="4400" b="1" dirty="0"/>
              <a:t>이향운</a:t>
            </a:r>
          </a:p>
        </p:txBody>
      </p:sp>
      <p:sp>
        <p:nvSpPr>
          <p:cNvPr id="16" name="제목 7">
            <a:extLst>
              <a:ext uri="{FF2B5EF4-FFF2-40B4-BE49-F238E27FC236}">
                <a16:creationId xmlns:a16="http://schemas.microsoft.com/office/drawing/2014/main" id="{8D2FAC40-EB5C-42CF-BE32-94EBC8461C0D}"/>
              </a:ext>
            </a:extLst>
          </p:cNvPr>
          <p:cNvSpPr txBox="1">
            <a:spLocks/>
          </p:cNvSpPr>
          <p:nvPr/>
        </p:nvSpPr>
        <p:spPr>
          <a:xfrm>
            <a:off x="991105" y="1435768"/>
            <a:ext cx="4501351" cy="804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600" dirty="0"/>
              <a:t>세부기획서</a:t>
            </a:r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개발을 진행하면서 수정해 갈 예정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AFA4B31-067C-49CC-950E-F2B9FD380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49" y="2314544"/>
            <a:ext cx="3309494" cy="40966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185877-84F2-466F-B923-B78A0D755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328" y="2314544"/>
            <a:ext cx="3742567" cy="4096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95506D-B917-4A2D-9DF5-B3E432D58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849" y="2314544"/>
            <a:ext cx="3742567" cy="4096633"/>
          </a:xfrm>
          <a:prstGeom prst="rect">
            <a:avLst/>
          </a:prstGeom>
        </p:spPr>
      </p:pic>
      <p:sp>
        <p:nvSpPr>
          <p:cNvPr id="20" name="제목 7">
            <a:extLst>
              <a:ext uri="{FF2B5EF4-FFF2-40B4-BE49-F238E27FC236}">
                <a16:creationId xmlns:a16="http://schemas.microsoft.com/office/drawing/2014/main" id="{302B4736-2041-4B53-8139-D86313AD39C6}"/>
              </a:ext>
            </a:extLst>
          </p:cNvPr>
          <p:cNvSpPr txBox="1">
            <a:spLocks/>
          </p:cNvSpPr>
          <p:nvPr/>
        </p:nvSpPr>
        <p:spPr>
          <a:xfrm>
            <a:off x="5720552" y="1511370"/>
            <a:ext cx="4501351" cy="804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600" dirty="0"/>
              <a:t>오브젝트 리스트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원활한 리소스 작업을 위해 리스트 작성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세부기획서와 함께 계속 수정될 예정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778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345591-5E8C-4775-9356-0903A57A5607}"/>
              </a:ext>
            </a:extLst>
          </p:cNvPr>
          <p:cNvGrpSpPr/>
          <p:nvPr/>
        </p:nvGrpSpPr>
        <p:grpSpPr>
          <a:xfrm>
            <a:off x="6824281" y="1841494"/>
            <a:ext cx="2543826" cy="2568821"/>
            <a:chOff x="914399" y="2366871"/>
            <a:chExt cx="2543826" cy="256882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A476ED2-98D5-427A-BB1A-8DB6293A0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646" r="31337"/>
            <a:stretch/>
          </p:blipFill>
          <p:spPr>
            <a:xfrm>
              <a:off x="914399" y="2366871"/>
              <a:ext cx="1344305" cy="256882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96B919F-4DC8-4B73-B1A5-F9AF69DB8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8704" y="2366871"/>
              <a:ext cx="1199521" cy="2568821"/>
            </a:xfrm>
            <a:prstGeom prst="rect">
              <a:avLst/>
            </a:prstGeom>
          </p:spPr>
        </p:pic>
      </p:grpSp>
      <p:sp>
        <p:nvSpPr>
          <p:cNvPr id="16" name="제목 7">
            <a:extLst>
              <a:ext uri="{FF2B5EF4-FFF2-40B4-BE49-F238E27FC236}">
                <a16:creationId xmlns:a16="http://schemas.microsoft.com/office/drawing/2014/main" id="{8D2FAC40-EB5C-42CF-BE32-94EBC8461C0D}"/>
              </a:ext>
            </a:extLst>
          </p:cNvPr>
          <p:cNvSpPr txBox="1">
            <a:spLocks/>
          </p:cNvSpPr>
          <p:nvPr/>
        </p:nvSpPr>
        <p:spPr>
          <a:xfrm>
            <a:off x="6824281" y="4506518"/>
            <a:ext cx="2914701" cy="1978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600" dirty="0"/>
              <a:t>캐릭터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400" dirty="0"/>
              <a:t>1) </a:t>
            </a:r>
            <a:r>
              <a:rPr lang="ko-KR" altLang="en-US" sz="1400" dirty="0"/>
              <a:t>모델링 </a:t>
            </a:r>
            <a:r>
              <a:rPr lang="en-US" altLang="ko-KR" sz="1400" dirty="0"/>
              <a:t>- O</a:t>
            </a:r>
          </a:p>
          <a:p>
            <a:r>
              <a:rPr lang="en-US" altLang="ko-KR" sz="1400" dirty="0"/>
              <a:t>2) UV - O</a:t>
            </a:r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텍스처 </a:t>
            </a:r>
            <a:r>
              <a:rPr lang="en-US" altLang="ko-KR" sz="1400" dirty="0"/>
              <a:t>- O</a:t>
            </a:r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애니메이션 </a:t>
            </a:r>
            <a:r>
              <a:rPr lang="en-US" altLang="ko-KR" sz="1400" dirty="0"/>
              <a:t>- </a:t>
            </a:r>
            <a:r>
              <a:rPr lang="ko-KR" altLang="en-US" sz="1400" dirty="0"/>
              <a:t>약 </a:t>
            </a:r>
            <a:r>
              <a:rPr lang="en-US" altLang="ko-KR" sz="1400" dirty="0"/>
              <a:t>550</a:t>
            </a:r>
            <a:r>
              <a:rPr lang="ko-KR" altLang="en-US" sz="1400" dirty="0"/>
              <a:t>프레임의</a:t>
            </a:r>
            <a:endParaRPr lang="en-US" altLang="ko-KR" sz="1400" dirty="0"/>
          </a:p>
          <a:p>
            <a:r>
              <a:rPr lang="ko-KR" altLang="en-US" sz="1400" dirty="0"/>
              <a:t>기본 </a:t>
            </a:r>
            <a:r>
              <a:rPr lang="en-US" altLang="ko-KR" sz="1400" dirty="0"/>
              <a:t>16</a:t>
            </a:r>
            <a:r>
              <a:rPr lang="ko-KR" altLang="en-US" sz="1400" dirty="0"/>
              <a:t>가지 애니메이션 진행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추가 애니메이션 작업 중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커스텀 제작 계획에 있음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4C68EDF-98F8-424C-BA89-8EA5544A4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201" y="1892461"/>
            <a:ext cx="2461415" cy="2466885"/>
          </a:xfrm>
          <a:prstGeom prst="rect">
            <a:avLst/>
          </a:prstGeom>
        </p:spPr>
      </p:pic>
      <p:sp>
        <p:nvSpPr>
          <p:cNvPr id="14" name="제목 7">
            <a:extLst>
              <a:ext uri="{FF2B5EF4-FFF2-40B4-BE49-F238E27FC236}">
                <a16:creationId xmlns:a16="http://schemas.microsoft.com/office/drawing/2014/main" id="{AD4B849C-CD0C-4639-9A39-0E589513E0C3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5. </a:t>
            </a:r>
            <a:r>
              <a:rPr lang="ko-KR" altLang="en-US" sz="4400" b="1" dirty="0"/>
              <a:t>개발내용 </a:t>
            </a:r>
            <a:r>
              <a:rPr lang="en-US" altLang="ko-KR" sz="4400" b="1" dirty="0"/>
              <a:t>- </a:t>
            </a:r>
            <a:r>
              <a:rPr lang="ko-KR" altLang="en-US" sz="4400" b="1" dirty="0"/>
              <a:t>이향운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5D09525-A550-4E3D-8601-1BAD5F3AE2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22" r="47586"/>
          <a:stretch/>
        </p:blipFill>
        <p:spPr>
          <a:xfrm>
            <a:off x="1714085" y="1262612"/>
            <a:ext cx="3605986" cy="4724742"/>
          </a:xfrm>
          <a:prstGeom prst="rect">
            <a:avLst/>
          </a:prstGeom>
        </p:spPr>
      </p:pic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E4D0FF6B-38FE-47ED-B2B8-6C934B2A0080}"/>
              </a:ext>
            </a:extLst>
          </p:cNvPr>
          <p:cNvSpPr txBox="1">
            <a:spLocks/>
          </p:cNvSpPr>
          <p:nvPr/>
        </p:nvSpPr>
        <p:spPr>
          <a:xfrm>
            <a:off x="2117754" y="5914509"/>
            <a:ext cx="2798649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캐릭터 컨셉 디자인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476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6651E7-8B4B-42D9-9642-BFE94BC219E5}"/>
              </a:ext>
            </a:extLst>
          </p:cNvPr>
          <p:cNvGrpSpPr/>
          <p:nvPr/>
        </p:nvGrpSpPr>
        <p:grpSpPr>
          <a:xfrm>
            <a:off x="6491403" y="1841494"/>
            <a:ext cx="2922633" cy="2568821"/>
            <a:chOff x="6805025" y="2243514"/>
            <a:chExt cx="2922633" cy="256882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393E61-2D39-4E62-955E-95301AAB2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5025" y="2243514"/>
              <a:ext cx="1536870" cy="256882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C217319-68C3-4795-BB08-630C5B135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1895" y="2243514"/>
              <a:ext cx="1385763" cy="2568821"/>
            </a:xfrm>
            <a:prstGeom prst="rect">
              <a:avLst/>
            </a:prstGeom>
          </p:spPr>
        </p:pic>
      </p:grpSp>
      <p:sp>
        <p:nvSpPr>
          <p:cNvPr id="19" name="제목 7">
            <a:extLst>
              <a:ext uri="{FF2B5EF4-FFF2-40B4-BE49-F238E27FC236}">
                <a16:creationId xmlns:a16="http://schemas.microsoft.com/office/drawing/2014/main" id="{76DDEDD9-8EDC-4D8F-AC87-E959048A505B}"/>
              </a:ext>
            </a:extLst>
          </p:cNvPr>
          <p:cNvSpPr txBox="1">
            <a:spLocks/>
          </p:cNvSpPr>
          <p:nvPr/>
        </p:nvSpPr>
        <p:spPr>
          <a:xfrm>
            <a:off x="6491403" y="4271943"/>
            <a:ext cx="2914701" cy="1976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600" dirty="0"/>
              <a:t>경비병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400" dirty="0"/>
              <a:t>1) </a:t>
            </a:r>
            <a:r>
              <a:rPr lang="ko-KR" altLang="en-US" sz="1400" dirty="0"/>
              <a:t>모델링 </a:t>
            </a:r>
            <a:r>
              <a:rPr lang="en-US" altLang="ko-KR" sz="1400" dirty="0"/>
              <a:t>– O</a:t>
            </a:r>
          </a:p>
          <a:p>
            <a:r>
              <a:rPr lang="en-US" altLang="ko-KR" sz="1400" dirty="0"/>
              <a:t>2) UV – O</a:t>
            </a:r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텍스처 </a:t>
            </a:r>
            <a:r>
              <a:rPr lang="en-US" altLang="ko-KR" sz="1400" dirty="0"/>
              <a:t>– O</a:t>
            </a:r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애니메이션 </a:t>
            </a:r>
            <a:r>
              <a:rPr lang="en-US" altLang="ko-KR" sz="1400" dirty="0"/>
              <a:t>– </a:t>
            </a:r>
            <a:r>
              <a:rPr lang="ko-KR" altLang="en-US" sz="1400" dirty="0"/>
              <a:t>약 </a:t>
            </a:r>
            <a:r>
              <a:rPr lang="en-US" altLang="ko-KR" sz="1400" dirty="0"/>
              <a:t>150</a:t>
            </a:r>
            <a:r>
              <a:rPr lang="ko-KR" altLang="en-US" sz="1400" dirty="0"/>
              <a:t>프레임의</a:t>
            </a:r>
            <a:endParaRPr lang="en-US" altLang="ko-KR" sz="1400" dirty="0"/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가지 애니메이션 진행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8A3C16E-36ED-4936-BD77-A92F4CED5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199" y="1895210"/>
            <a:ext cx="2461416" cy="2464136"/>
          </a:xfrm>
          <a:prstGeom prst="rect">
            <a:avLst/>
          </a:prstGeom>
        </p:spPr>
      </p:pic>
      <p:sp>
        <p:nvSpPr>
          <p:cNvPr id="14" name="제목 7">
            <a:extLst>
              <a:ext uri="{FF2B5EF4-FFF2-40B4-BE49-F238E27FC236}">
                <a16:creationId xmlns:a16="http://schemas.microsoft.com/office/drawing/2014/main" id="{AD4B849C-CD0C-4639-9A39-0E589513E0C3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5. </a:t>
            </a:r>
            <a:r>
              <a:rPr lang="ko-KR" altLang="en-US" sz="4400" b="1" dirty="0"/>
              <a:t>개발내용 </a:t>
            </a:r>
            <a:r>
              <a:rPr lang="en-US" altLang="ko-KR" sz="4400" b="1" dirty="0"/>
              <a:t>- </a:t>
            </a:r>
            <a:r>
              <a:rPr lang="ko-KR" altLang="en-US" sz="4400" b="1" dirty="0"/>
              <a:t>이향운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BB6A054-905E-4DD8-B31E-D8EB5D327E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742" t="29995" r="3732"/>
          <a:stretch/>
        </p:blipFill>
        <p:spPr>
          <a:xfrm>
            <a:off x="1781601" y="2358830"/>
            <a:ext cx="3621135" cy="3244290"/>
          </a:xfrm>
          <a:prstGeom prst="rect">
            <a:avLst/>
          </a:prstGeom>
        </p:spPr>
      </p:pic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E3E9135B-1FD6-4A29-89AB-B6EA4229026B}"/>
              </a:ext>
            </a:extLst>
          </p:cNvPr>
          <p:cNvSpPr txBox="1">
            <a:spLocks/>
          </p:cNvSpPr>
          <p:nvPr/>
        </p:nvSpPr>
        <p:spPr>
          <a:xfrm>
            <a:off x="2117754" y="4926306"/>
            <a:ext cx="2798649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경비병 컨셉 디자인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958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7">
            <a:extLst>
              <a:ext uri="{FF2B5EF4-FFF2-40B4-BE49-F238E27FC236}">
                <a16:creationId xmlns:a16="http://schemas.microsoft.com/office/drawing/2014/main" id="{AD4B849C-CD0C-4639-9A39-0E589513E0C3}"/>
              </a:ext>
            </a:extLst>
          </p:cNvPr>
          <p:cNvSpPr txBox="1">
            <a:spLocks/>
          </p:cNvSpPr>
          <p:nvPr/>
        </p:nvSpPr>
        <p:spPr>
          <a:xfrm>
            <a:off x="839788" y="372979"/>
            <a:ext cx="7502107" cy="1062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400" b="1" dirty="0"/>
              <a:t>5. </a:t>
            </a:r>
            <a:r>
              <a:rPr lang="ko-KR" altLang="en-US" sz="4400" b="1" dirty="0"/>
              <a:t>개발내용 </a:t>
            </a:r>
            <a:r>
              <a:rPr lang="en-US" altLang="ko-KR" sz="4400" b="1" dirty="0"/>
              <a:t>- </a:t>
            </a:r>
            <a:r>
              <a:rPr lang="ko-KR" altLang="en-US" sz="4400" b="1" dirty="0"/>
              <a:t>이향운</a:t>
            </a:r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5FD978C0-EE61-46B5-B7EF-BB810F93E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64" r="13078"/>
          <a:stretch/>
        </p:blipFill>
        <p:spPr>
          <a:xfrm>
            <a:off x="1305387" y="1924430"/>
            <a:ext cx="3551020" cy="278885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5793040-3168-418D-B760-A4AC9687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079" y="1554061"/>
            <a:ext cx="6400801" cy="4284201"/>
          </a:xfrm>
          <a:prstGeom prst="rect">
            <a:avLst/>
          </a:prstGeom>
        </p:spPr>
      </p:pic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C49EF8A4-6C9A-4AD0-AF8C-019C121CC57F}"/>
              </a:ext>
            </a:extLst>
          </p:cNvPr>
          <p:cNvSpPr txBox="1">
            <a:spLocks/>
          </p:cNvSpPr>
          <p:nvPr/>
        </p:nvSpPr>
        <p:spPr>
          <a:xfrm>
            <a:off x="1493298" y="4842976"/>
            <a:ext cx="3175198" cy="473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/>
              <a:t>&lt;</a:t>
            </a:r>
            <a:r>
              <a:rPr lang="ko-KR" altLang="en-US" sz="2000" dirty="0"/>
              <a:t>방 내부 컨셉 디자인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68607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purl.org/dc/terms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6214</TotalTime>
  <Pages>26</Pages>
  <Words>641</Words>
  <Characters>0</Characters>
  <Application>Microsoft Office PowerPoint</Application>
  <DocSecurity>0</DocSecurity>
  <PresentationFormat>와이드스크린</PresentationFormat>
  <Lines>0</Lines>
  <Paragraphs>250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Univers</vt:lpstr>
      <vt:lpstr>GradientUnivers</vt:lpstr>
      <vt:lpstr>콩밥천국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Steal beans</dc:title>
  <dc:creator>이향운(2018184023)</dc:creator>
  <cp:lastModifiedBy>이향운(2018184023)</cp:lastModifiedBy>
  <cp:revision>190</cp:revision>
  <dcterms:modified xsi:type="dcterms:W3CDTF">2021-05-10T13:21:02Z</dcterms:modified>
  <cp:version>9.101.23.39576</cp:version>
</cp:coreProperties>
</file>