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684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9" r:id="rId21"/>
    <p:sldId id="267" r:id="rId23"/>
    <p:sldId id="274" r:id="rId25"/>
    <p:sldId id="277" r:id="rId26"/>
    <p:sldId id="284" r:id="rId28"/>
    <p:sldId id="275" r:id="rId30"/>
    <p:sldId id="276" r:id="rId32"/>
    <p:sldId id="278" r:id="rId34"/>
    <p:sldId id="279" r:id="rId36"/>
    <p:sldId id="281" r:id="rId38"/>
    <p:sldId id="280" r:id="rId40"/>
    <p:sldId id="282" r:id="rId42"/>
    <p:sldId id="283" r:id="rId44"/>
    <p:sldId id="285" r:id="rId45"/>
    <p:sldId id="286" r:id="rId47"/>
    <p:sldId id="27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4" Type="http://schemas.openxmlformats.org/officeDocument/2006/relationships/slide" Target="slides/slide9.xml"></Relationship><Relationship Id="rId36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40" Type="http://schemas.openxmlformats.org/officeDocument/2006/relationships/slide" Target="slides/slide12.xml"></Relationship><Relationship Id="rId42" Type="http://schemas.openxmlformats.org/officeDocument/2006/relationships/slide" Target="slides/slide13.xml"></Relationship><Relationship Id="rId44" Type="http://schemas.openxmlformats.org/officeDocument/2006/relationships/slide" Target="slides/slide14.xml"></Relationship><Relationship Id="rId45" Type="http://schemas.openxmlformats.org/officeDocument/2006/relationships/slide" Target="slides/slide15.xml"></Relationship><Relationship Id="rId47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41991731.png"></Relationship><Relationship Id="rId13" Type="http://schemas.openxmlformats.org/officeDocument/2006/relationships/image" Target="../media/fImage66423554813.png"></Relationship><Relationship Id="rId14" Type="http://schemas.openxmlformats.org/officeDocument/2006/relationships/image" Target="../media/fImage37253609065.png"></Relationship><Relationship Id="rId15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DE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122"/>
          <p:cNvSpPr>
            <a:spLocks/>
          </p:cNvSpPr>
          <p:nvPr/>
        </p:nvSpPr>
        <p:spPr>
          <a:xfrm rot="0">
            <a:off x="-158115" y="-297180"/>
            <a:ext cx="12483465" cy="941070"/>
          </a:xfrm>
          <a:prstGeom prst="flowChartProcess"/>
          <a:blipFill rotWithShape="1">
            <a:blip r:embed="rId13" cstate="print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2"/>
          <p:cNvSpPr>
            <a:spLocks/>
          </p:cNvSpPr>
          <p:nvPr/>
        </p:nvSpPr>
        <p:spPr>
          <a:xfrm rot="0">
            <a:off x="1897380" y="915670"/>
            <a:ext cx="9966960" cy="5478780"/>
          </a:xfrm>
          <a:prstGeom prst="flowChartProcess"/>
          <a:blipFill rotWithShape="1"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672"/>
          <p:cNvCxnSpPr/>
          <p:nvPr/>
        </p:nvCxnSpPr>
        <p:spPr>
          <a:xfrm rot="0">
            <a:off x="-158115" y="6658610"/>
            <a:ext cx="12511405" cy="635"/>
          </a:xfrm>
          <a:prstGeom prst="line"/>
          <a:ln w="6350" cap="flat" cmpd="sng">
            <a:solidFill>
              <a:srgbClr val="E80074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2"/>
          <p:cNvSpPr>
            <a:spLocks/>
          </p:cNvSpPr>
          <p:nvPr/>
        </p:nvSpPr>
        <p:spPr>
          <a:xfrm rot="0">
            <a:off x="-279400" y="937895"/>
            <a:ext cx="1981200" cy="495935"/>
          </a:xfrm>
          <a:prstGeom prst="roundRect"/>
          <a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8"/>
          <p:cNvSpPr>
            <a:spLocks/>
          </p:cNvSpPr>
          <p:nvPr/>
        </p:nvSpPr>
        <p:spPr>
          <a:xfrm rot="0">
            <a:off x="-279400" y="1548765"/>
            <a:ext cx="1981200" cy="495935"/>
          </a:xfrm>
          <a:prstGeom prst="roundRect"/>
          <a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30"/>
          <p:cNvSpPr>
            <a:spLocks/>
          </p:cNvSpPr>
          <p:nvPr/>
        </p:nvSpPr>
        <p:spPr>
          <a:xfrm rot="0">
            <a:off x="-279400" y="2171065"/>
            <a:ext cx="1981200" cy="495935"/>
          </a:xfrm>
          <a:prstGeom prst="roundRect"/>
          <a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31"/>
          <p:cNvSpPr>
            <a:spLocks/>
          </p:cNvSpPr>
          <p:nvPr/>
        </p:nvSpPr>
        <p:spPr>
          <a:xfrm rot="0">
            <a:off x="-279400" y="2781935"/>
            <a:ext cx="1981200" cy="495935"/>
          </a:xfrm>
          <a:prstGeom prst="roundRect"/>
          <a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32"/>
          <p:cNvSpPr>
            <a:spLocks/>
          </p:cNvSpPr>
          <p:nvPr/>
        </p:nvSpPr>
        <p:spPr>
          <a:xfrm rot="0">
            <a:off x="-279400" y="3416300"/>
            <a:ext cx="1981200" cy="495935"/>
          </a:xfrm>
          <a:prstGeom prst="roundRect"/>
          <a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33"/>
          <p:cNvSpPr>
            <a:spLocks/>
          </p:cNvSpPr>
          <p:nvPr/>
        </p:nvSpPr>
        <p:spPr>
          <a:xfrm rot="0">
            <a:off x="-279400" y="4027170"/>
            <a:ext cx="1981200" cy="495935"/>
          </a:xfrm>
          <a:prstGeom prst="roundRect"/>
          <a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4"/>
          <p:cNvSpPr>
            <a:spLocks/>
          </p:cNvSpPr>
          <p:nvPr/>
        </p:nvSpPr>
        <p:spPr>
          <a:xfrm rot="0">
            <a:off x="-279400" y="4649470"/>
            <a:ext cx="1981200" cy="495935"/>
          </a:xfrm>
          <a:prstGeom prst="roundRect"/>
          <a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5"/>
          <p:cNvSpPr>
            <a:spLocks/>
          </p:cNvSpPr>
          <p:nvPr/>
        </p:nvSpPr>
        <p:spPr>
          <a:xfrm rot="0">
            <a:off x="-279400" y="5260340"/>
            <a:ext cx="1981200" cy="495935"/>
          </a:xfrm>
          <a:prstGeom prst="roundRect"/>
          <a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36"/>
          <p:cNvSpPr>
            <a:spLocks/>
          </p:cNvSpPr>
          <p:nvPr/>
        </p:nvSpPr>
        <p:spPr>
          <a:xfrm rot="0">
            <a:off x="-279400" y="5871210"/>
            <a:ext cx="1981200" cy="495935"/>
          </a:xfrm>
          <a:prstGeom prst="roundRect"/>
          <a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10" r:id="rId1"/>
    <p:sldLayoutId id="2147486711" r:id="rId2"/>
    <p:sldLayoutId id="2147486712" r:id="rId3"/>
    <p:sldLayoutId id="2147486713" r:id="rId4"/>
    <p:sldLayoutId id="2147486714" r:id="rId5"/>
    <p:sldLayoutId id="2147486715" r:id="rId6"/>
    <p:sldLayoutId id="2147486716" r:id="rId7"/>
    <p:sldLayoutId id="2147486717" r:id="rId8"/>
    <p:sldLayoutId id="2147486718" r:id="rId9"/>
    <p:sldLayoutId id="2147486719" r:id="rId10"/>
    <p:sldLayoutId id="2147486720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94944570173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9449229722.png"></Relationship><Relationship Id="rId3" Type="http://schemas.openxmlformats.org/officeDocument/2006/relationships/image" Target="../media/fImage85956369835.jpeg"></Relationship><Relationship Id="rId4" Type="http://schemas.openxmlformats.org/officeDocument/2006/relationships/image" Target="../media/fImage95369373461.jpeg"></Relationship><Relationship Id="rId5" Type="http://schemas.openxmlformats.org/officeDocument/2006/relationships/image" Target="../media/fImage820843882064.jpeg"></Relationship><Relationship Id="rId6" Type="http://schemas.openxmlformats.org/officeDocument/2006/relationships/image" Target="../media/fImage994063903699.jpeg"></Relationship><Relationship Id="rId7" Type="http://schemas.openxmlformats.org/officeDocument/2006/relationships/image" Target="../media/fImage915773987088.jpeg"></Relationship><Relationship Id="rId8" Type="http://schemas.openxmlformats.org/officeDocument/2006/relationships/image" Target="../media/fImage78465399442.jpeg"></Relationship><Relationship Id="rId9" Type="http://schemas.openxmlformats.org/officeDocument/2006/relationships/image" Target="../media/fImage835174008233.jpeg"></Relationship><Relationship Id="rId10" Type="http://schemas.openxmlformats.org/officeDocument/2006/relationships/image" Target="../media/fImage827874013512.jpeg"></Relationship><Relationship Id="rId11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9449229722.pn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9449229722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9449229722.png"></Relationship><Relationship Id="rId3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949449229722.png"></Relationship><Relationship Id="rId3" Type="http://schemas.openxmlformats.org/officeDocument/2006/relationships/notesSlide" Target="../notesSlides/notesSlide14.xml"></Relationship><Relationship Id="rId4" Type="http://schemas.openxmlformats.org/officeDocument/2006/relationships/hyperlink" Target="https://www.youtube.com/watch?v=CPgUWGy3-30" TargetMode="External"></Relationship><Relationship Id="rId5" Type="http://schemas.openxmlformats.org/officeDocument/2006/relationships/hyperlink" Target="https://www.youtube.com/watch?v=eaUVzIpBmEE" TargetMode="External"></Relationship><Relationship Id="rId6" Type="http://schemas.openxmlformats.org/officeDocument/2006/relationships/hyperlink" Target="https://www.youtube.com/watch?v=CPgUWGy3-30" TargetMode="External"></Relationship><Relationship Id="rId7" Type="http://schemas.openxmlformats.org/officeDocument/2006/relationships/hyperlink" Target="https://www.youtube.com/watch?v=anhZ824Zcug" TargetMode="External"></Relationship><Relationship Id="rId8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9449229722.png"></Relationship><Relationship Id="rId3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949449229722.png"></Relationship><Relationship Id="rId3" Type="http://schemas.openxmlformats.org/officeDocument/2006/relationships/notesSlide" Target="../notesSlides/notesSlide16.xml"></Relationship><Relationship Id="rId4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9494411329938.png"></Relationship><Relationship Id="rId3" Type="http://schemas.openxmlformats.org/officeDocument/2006/relationships/notesSlide" Target="../notesSlides/notesSlide17.xml"></Relationship><Relationship Id="rId4" Type="http://schemas.openxmlformats.org/officeDocument/2006/relationships/hyperlink" Target="https://www.youtube.com/watch?v=CPgUWGy3-30" TargetMode="External"></Relationship><Relationship Id="rId5" Type="http://schemas.openxmlformats.org/officeDocument/2006/relationships/hyperlink" Target="https://www.youtube.com/watch?v=eaUVzIpBmEE" TargetMode="External"></Relationship><Relationship Id="rId6" Type="http://schemas.openxmlformats.org/officeDocument/2006/relationships/hyperlink" Target="https://www.youtube.com/watch?v=kBitvFeSMAc" TargetMode="External"></Relationship><Relationship Id="rId7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949445894813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949449229722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949449229722.png"></Relationship><Relationship Id="rId3" Type="http://schemas.openxmlformats.org/officeDocument/2006/relationships/image" Target="../media/fImage1445316307774.png"></Relationship><Relationship Id="rId4" Type="http://schemas.openxmlformats.org/officeDocument/2006/relationships/image" Target="../media/fImage492599634503.png"></Relationship><Relationship Id="rId5" Type="http://schemas.openxmlformats.org/officeDocument/2006/relationships/notesSlide" Target="../notesSlides/notesSlide4.xml"></Relationship><Relationship Id="rId6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949449229722.png"></Relationship><Relationship Id="rId3" Type="http://schemas.openxmlformats.org/officeDocument/2006/relationships/image" Target="../media/fImage152026151618.jpe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9449229722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949449229722.png"></Relationship><Relationship Id="rId3" Type="http://schemas.openxmlformats.org/officeDocument/2006/relationships/image" Target="../media/fImage401255399549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949449229722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image" Target="../media/fImage994712459218.jpeg"></Relationship><Relationship Id="rId5" Type="http://schemas.openxmlformats.org/officeDocument/2006/relationships/image" Target="../media/fImage872922498176.jpeg"></Relationship><Relationship Id="rId6" Type="http://schemas.openxmlformats.org/officeDocument/2006/relationships/image" Target="../media/fImage1011612514314.jpeg"></Relationship><Relationship Id="rId7" Type="http://schemas.openxmlformats.org/officeDocument/2006/relationships/image" Target="../media/fImage876382577211.jpeg"></Relationship><Relationship Id="rId8" Type="http://schemas.openxmlformats.org/officeDocument/2006/relationships/image" Target="../media/fImage973232598842.jpeg"></Relationship><Relationship Id="rId9" Type="http://schemas.openxmlformats.org/officeDocument/2006/relationships/image" Target="../media/fImage994142615533.jpeg"></Relationship><Relationship Id="rId10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9449229722.png"></Relationship><Relationship Id="rId3" Type="http://schemas.openxmlformats.org/officeDocument/2006/relationships/image" Target="../media/fImage958643407314.jpeg"></Relationship><Relationship Id="rId4" Type="http://schemas.openxmlformats.org/officeDocument/2006/relationships/image" Target="../media/fImage807633426987.jpeg"></Relationship><Relationship Id="rId5" Type="http://schemas.openxmlformats.org/officeDocument/2006/relationships/image" Target="../media/fImage90582344340.jpeg"></Relationship><Relationship Id="rId6" Type="http://schemas.openxmlformats.org/officeDocument/2006/relationships/image" Target="../media/fImage815403462811.jpeg"></Relationship><Relationship Id="rId7" Type="http://schemas.openxmlformats.org/officeDocument/2006/relationships/image" Target="../media/fImage845673484806.jpeg"></Relationship><Relationship Id="rId8" Type="http://schemas.openxmlformats.org/officeDocument/2006/relationships/image" Target="../media/fImage878813501987.jpeg"></Relationship><Relationship Id="rId9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68"/>
          <p:cNvSpPr txBox="1">
            <a:spLocks/>
          </p:cNvSpPr>
          <p:nvPr>
            <p:ph type="ctrTitle" idx="1"/>
          </p:nvPr>
        </p:nvSpPr>
        <p:spPr>
          <a:xfrm rot="0">
            <a:off x="4345305" y="3104515"/>
            <a:ext cx="4895215" cy="100330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48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60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60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14" name="도형 677"/>
          <p:cNvSpPr>
            <a:spLocks/>
          </p:cNvSpPr>
          <p:nvPr/>
        </p:nvSpPr>
        <p:spPr>
          <a:xfrm rot="0">
            <a:off x="5901690" y="6475730"/>
            <a:ext cx="38417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텍스트 상자 901"/>
          <p:cNvSpPr txBox="1">
            <a:spLocks/>
          </p:cNvSpPr>
          <p:nvPr/>
        </p:nvSpPr>
        <p:spPr>
          <a:xfrm rot="0">
            <a:off x="396240" y="1045210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7" name="그림 91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31335" y="1703070"/>
            <a:ext cx="2219325" cy="2249170"/>
          </a:xfrm>
          <a:prstGeom prst="rect"/>
          <a:noFill/>
          <a:ln w="0">
            <a:noFill/>
            <a:prstDash/>
          </a:ln>
        </p:spPr>
      </p:pic>
      <p:sp>
        <p:nvSpPr>
          <p:cNvPr id="18" name="텍스트 상자 18"/>
          <p:cNvSpPr txBox="1">
            <a:spLocks/>
          </p:cNvSpPr>
          <p:nvPr/>
        </p:nvSpPr>
        <p:spPr>
          <a:xfrm rot="0">
            <a:off x="146685" y="1644015"/>
            <a:ext cx="139700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텍스트 상자 19"/>
          <p:cNvSpPr txBox="1">
            <a:spLocks/>
          </p:cNvSpPr>
          <p:nvPr/>
        </p:nvSpPr>
        <p:spPr>
          <a:xfrm rot="0">
            <a:off x="294005" y="2266950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방법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텍스트 상자 20"/>
          <p:cNvSpPr txBox="1">
            <a:spLocks/>
          </p:cNvSpPr>
          <p:nvPr/>
        </p:nvSpPr>
        <p:spPr>
          <a:xfrm rot="0">
            <a:off x="294005" y="2865755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텍스트 상자 21"/>
          <p:cNvSpPr txBox="1">
            <a:spLocks/>
          </p:cNvSpPr>
          <p:nvPr/>
        </p:nvSpPr>
        <p:spPr>
          <a:xfrm rot="0">
            <a:off x="186690" y="3512185"/>
            <a:ext cx="13163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상자 22"/>
          <p:cNvSpPr txBox="1">
            <a:spLocks/>
          </p:cNvSpPr>
          <p:nvPr/>
        </p:nvSpPr>
        <p:spPr>
          <a:xfrm rot="0">
            <a:off x="79375" y="4110990"/>
            <a:ext cx="15309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텍스트 상자 23"/>
          <p:cNvSpPr txBox="1">
            <a:spLocks/>
          </p:cNvSpPr>
          <p:nvPr/>
        </p:nvSpPr>
        <p:spPr>
          <a:xfrm rot="0">
            <a:off x="47625" y="4733925"/>
            <a:ext cx="15944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텍스트 상자 24"/>
          <p:cNvSpPr txBox="1">
            <a:spLocks/>
          </p:cNvSpPr>
          <p:nvPr/>
        </p:nvSpPr>
        <p:spPr>
          <a:xfrm rot="0">
            <a:off x="-20320" y="5356225"/>
            <a:ext cx="173101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텍스트 상자 37"/>
          <p:cNvSpPr txBox="1">
            <a:spLocks/>
          </p:cNvSpPr>
          <p:nvPr/>
        </p:nvSpPr>
        <p:spPr>
          <a:xfrm rot="0">
            <a:off x="396240" y="5978525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텍스트 상자 70"/>
          <p:cNvSpPr txBox="1">
            <a:spLocks/>
          </p:cNvSpPr>
          <p:nvPr/>
        </p:nvSpPr>
        <p:spPr>
          <a:xfrm rot="0">
            <a:off x="9240520" y="5162550"/>
            <a:ext cx="2271395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2018180029 이관민</a:t>
            </a:r>
            <a:endParaRPr lang="ko-KR" altLang="en-US" sz="18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2018180030 이동규</a:t>
            </a:r>
            <a:endParaRPr lang="ko-KR" altLang="en-US" sz="18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2018184023 이향운</a:t>
            </a:r>
            <a:endParaRPr lang="ko-KR" altLang="en-US" sz="18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텍스트 상자 81"/>
          <p:cNvSpPr txBox="1">
            <a:spLocks/>
          </p:cNvSpPr>
          <p:nvPr/>
        </p:nvSpPr>
        <p:spPr>
          <a:xfrm rot="0">
            <a:off x="3845560" y="113030"/>
            <a:ext cx="448310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THREE Lee Project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5588_9148408/fImage9494492297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1570" cy="114490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715" cy="4191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60909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게임 플레이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63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236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26F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400" b="1">
                <a:solidFill>
                  <a:srgbClr val="FE026F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400" b="1">
                <a:solidFill>
                  <a:srgbClr val="FE026F"/>
                </a:solidFill>
                <a:latin typeface="나눔고딕" charset="0"/>
                <a:ea typeface="나눔고딕" charset="0"/>
              </a:rPr>
              <a:t>방법</a:t>
            </a:r>
            <a:endParaRPr lang="ko-KR" altLang="en-US" sz="1400" b="1">
              <a:solidFill>
                <a:srgbClr val="FE026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236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9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16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51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64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735" cy="4318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게임 방법</a:t>
            </a:r>
            <a:endParaRPr lang="ko-KR" altLang="en-US" sz="2800" b="0">
              <a:solidFill>
                <a:srgbClr val="2A2C35"/>
              </a:solidFill>
              <a:latin typeface="타이포_쌍문동 B" charset="0"/>
              <a:ea typeface="타이포_쌍문동 B" charset="0"/>
            </a:endParaRPr>
          </a:p>
        </p:txBody>
      </p:sp>
      <p:pic>
        <p:nvPicPr>
          <p:cNvPr id="34" name="Picture " descr="C:/Users/roning262/AppData/Roaming/PolarisOffice/ETemp/5588_9148408/fImage85956369835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62505" y="1906905"/>
            <a:ext cx="2883535" cy="1621155"/>
          </a:xfrm>
          <a:prstGeom prst="rect"/>
          <a:noFill/>
        </p:spPr>
      </p:pic>
      <p:sp>
        <p:nvSpPr>
          <p:cNvPr id="35" name="Rect 0"/>
          <p:cNvSpPr txBox="1">
            <a:spLocks/>
          </p:cNvSpPr>
          <p:nvPr/>
        </p:nvSpPr>
        <p:spPr>
          <a:xfrm rot="0">
            <a:off x="2155190" y="1426210"/>
            <a:ext cx="308546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13) 게이지가 채워지기 전 경비병에게 공격을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      받으면 게이지가 초기화됨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8" name="Picture " descr="C:/Users/roning262/AppData/Roaming/PolarisOffice/ETemp/5588_9148408/fImage9536937346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64410" y="4077335"/>
            <a:ext cx="2880995" cy="1621155"/>
          </a:xfrm>
          <a:prstGeom prst="rect"/>
          <a:noFill/>
        </p:spPr>
      </p:pic>
      <p:sp>
        <p:nvSpPr>
          <p:cNvPr id="46" name="텍스트 상자 21"/>
          <p:cNvSpPr txBox="1">
            <a:spLocks/>
          </p:cNvSpPr>
          <p:nvPr/>
        </p:nvSpPr>
        <p:spPr>
          <a:xfrm rot="0">
            <a:off x="2155825" y="3608070"/>
            <a:ext cx="334645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16) 경비병에게 일정시간 노출되지 않거나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      기믹(이벤트,아이템) 사용 시 보안레벨 하락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9" name="그림 24" descr="C:/Users/roning262/AppData/Roaming/PolarisOffice/ETemp/5588_9148408/fImage820843882064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615045" y="1906905"/>
            <a:ext cx="2880995" cy="1621155"/>
          </a:xfrm>
          <a:prstGeom prst="rect"/>
          <a:noFill/>
        </p:spPr>
      </p:pic>
      <p:sp>
        <p:nvSpPr>
          <p:cNvPr id="50" name="텍스트 상자 25"/>
          <p:cNvSpPr txBox="1">
            <a:spLocks/>
          </p:cNvSpPr>
          <p:nvPr/>
        </p:nvSpPr>
        <p:spPr>
          <a:xfrm rot="0">
            <a:off x="8506460" y="1426210"/>
            <a:ext cx="304609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15) 보안레벨이 올라가면 경비병 시야 증가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     경비병 수 증가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51" name="그림 26" descr="C:/Users/roning262/AppData/Roaming/PolarisOffice/ETemp/5588_9148408/fImage994063903699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424805" y="1906905"/>
            <a:ext cx="2883535" cy="1621155"/>
          </a:xfrm>
          <a:prstGeom prst="rect"/>
          <a:noFill/>
        </p:spPr>
      </p:pic>
      <p:sp>
        <p:nvSpPr>
          <p:cNvPr id="52" name="텍스트 상자 27"/>
          <p:cNvSpPr txBox="1">
            <a:spLocks/>
          </p:cNvSpPr>
          <p:nvPr/>
        </p:nvSpPr>
        <p:spPr>
          <a:xfrm rot="0">
            <a:off x="5317490" y="1426210"/>
            <a:ext cx="300736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14) 경비병이나 보안 오브젝트에 노출 시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     보안 레벨수치가 올라감(레벨이벤트)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3" name="텍스트 상자 31"/>
          <p:cNvSpPr txBox="1">
            <a:spLocks/>
          </p:cNvSpPr>
          <p:nvPr/>
        </p:nvSpPr>
        <p:spPr>
          <a:xfrm rot="0">
            <a:off x="5526405" y="3686810"/>
            <a:ext cx="30460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17) 오브젝트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54" name="그림 33" descr="C:/Users/roning262/AppData/Roaming/PolarisOffice/ETemp/5588_9148408/fImage915773987088.jpe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661025" y="4075430"/>
            <a:ext cx="1325880" cy="727710"/>
          </a:xfrm>
          <a:prstGeom prst="rect"/>
          <a:noFill/>
        </p:spPr>
      </p:pic>
      <p:pic>
        <p:nvPicPr>
          <p:cNvPr id="55" name="그림 34" descr="C:/Users/roning262/AppData/Roaming/PolarisOffice/ETemp/5588_9148408/fImage78465399442.jpe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75040" y="4069080"/>
            <a:ext cx="1325880" cy="727710"/>
          </a:xfrm>
          <a:prstGeom prst="rect"/>
          <a:noFill/>
        </p:spPr>
      </p:pic>
      <p:pic>
        <p:nvPicPr>
          <p:cNvPr id="56" name="그림 35" descr="C:/Users/roning262/AppData/Roaming/PolarisOffice/ETemp/5588_9148408/fImage835174008233.jpe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117080" y="4075430"/>
            <a:ext cx="1325880" cy="727710"/>
          </a:xfrm>
          <a:prstGeom prst="rect"/>
          <a:noFill/>
        </p:spPr>
      </p:pic>
      <p:pic>
        <p:nvPicPr>
          <p:cNvPr id="57" name="그림 36" descr="C:/Users/roning262/AppData/Roaming/PolarisOffice/ETemp/5588_9148408/fImage827874013512.jpe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29825" y="4069080"/>
            <a:ext cx="1325880" cy="727710"/>
          </a:xfrm>
          <a:prstGeom prst="rect"/>
          <a:noFill/>
        </p:spPr>
      </p:pic>
      <p:sp>
        <p:nvSpPr>
          <p:cNvPr id="58" name="텍스트 상자 37"/>
          <p:cNvSpPr txBox="1">
            <a:spLocks/>
          </p:cNvSpPr>
          <p:nvPr/>
        </p:nvSpPr>
        <p:spPr>
          <a:xfrm rot="0">
            <a:off x="5669915" y="4889500"/>
            <a:ext cx="13214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ctr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배달의민족 한나는 열한살" charset="0"/>
                <a:ea typeface="배달의민족 한나는 열한살" charset="0"/>
              </a:rPr>
              <a:t>시야 차단 오브젝트</a:t>
            </a:r>
            <a:endParaRPr lang="ko-KR" altLang="en-US" sz="1200" b="0">
              <a:solidFill>
                <a:srgbClr val="403E4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59" name="텍스트 상자 38"/>
          <p:cNvSpPr txBox="1">
            <a:spLocks/>
          </p:cNvSpPr>
          <p:nvPr/>
        </p:nvSpPr>
        <p:spPr>
          <a:xfrm rot="0">
            <a:off x="7120890" y="4889500"/>
            <a:ext cx="13214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ctr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배달의민족 한나는 열한살" charset="0"/>
                <a:ea typeface="배달의민족 한나는 열한살" charset="0"/>
              </a:rPr>
              <a:t>방해 아이템</a:t>
            </a:r>
            <a:endParaRPr lang="ko-KR" altLang="en-US" sz="1200" b="0">
              <a:solidFill>
                <a:srgbClr val="403E4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60" name="텍스트 상자 39"/>
          <p:cNvSpPr txBox="1">
            <a:spLocks/>
          </p:cNvSpPr>
          <p:nvPr/>
        </p:nvSpPr>
        <p:spPr>
          <a:xfrm rot="0">
            <a:off x="8571230" y="4889500"/>
            <a:ext cx="13214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ctr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배달의민족 한나는 열한살" charset="0"/>
                <a:ea typeface="배달의민족 한나는 열한살" charset="0"/>
              </a:rPr>
              <a:t>치료 아이템</a:t>
            </a:r>
            <a:endParaRPr lang="ko-KR" altLang="en-US" sz="1200" b="0">
              <a:solidFill>
                <a:srgbClr val="403E4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61" name="텍스트 상자 40"/>
          <p:cNvSpPr txBox="1">
            <a:spLocks/>
          </p:cNvSpPr>
          <p:nvPr/>
        </p:nvSpPr>
        <p:spPr>
          <a:xfrm rot="0">
            <a:off x="10034905" y="4889500"/>
            <a:ext cx="13214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ctr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배달의민족 한나는 열한살" charset="0"/>
                <a:ea typeface="배달의민족 한나는 열한살" charset="0"/>
              </a:rPr>
              <a:t>목표 아이템</a:t>
            </a:r>
            <a:endParaRPr lang="ko-KR" altLang="en-US" sz="1200" b="0">
              <a:solidFill>
                <a:srgbClr val="403E4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5588_9148408/fImage9494492297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1570" cy="114490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715" cy="4191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63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방법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88C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FE088C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9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16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51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64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735" cy="4318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개발 환경</a:t>
            </a:r>
            <a:endParaRPr lang="ko-KR" altLang="en-US" sz="2800" b="0">
              <a:solidFill>
                <a:srgbClr val="2A2C35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34" name="텍스트 상자 41"/>
          <p:cNvSpPr txBox="1">
            <a:spLocks/>
          </p:cNvSpPr>
          <p:nvPr/>
        </p:nvSpPr>
        <p:spPr>
          <a:xfrm rot="0">
            <a:off x="1982470" y="1022985"/>
            <a:ext cx="18288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유니티(Unity)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5588_9148408/fImage9494492297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1570" cy="114490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715" cy="4191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8288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유니티(Unity)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63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방법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99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88C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FE088C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16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51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64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735" cy="4318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기술적 요소</a:t>
            </a:r>
            <a:endParaRPr lang="ko-KR" altLang="en-US" sz="2800" b="0">
              <a:solidFill>
                <a:srgbClr val="2A2C35"/>
              </a:solidFill>
              <a:latin typeface="타이포_쌍문동 B" charset="0"/>
              <a:ea typeface="타이포_쌍문동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5588_9148408/fImage9494492297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1570" cy="114490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715" cy="4191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8288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유니티(Unity)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63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방법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9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162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88C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FE088C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51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64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735" cy="4318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중점 연구분야</a:t>
            </a:r>
            <a:endParaRPr lang="ko-KR" altLang="en-US" sz="2800" b="0">
              <a:solidFill>
                <a:srgbClr val="2A2C35"/>
              </a:solidFill>
              <a:latin typeface="타이포_쌍문동 B" charset="0"/>
              <a:ea typeface="타이포_쌍문동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1570" cy="114490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14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715" cy="4191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46488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히트맨 &lt;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  <a:hlinkClick r:id="rId4"/>
              </a:rPr>
              <a:t>관련영상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&gt; | 장르 : 3인칭 잠입 액션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63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방법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9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16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512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88C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FE088C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64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735" cy="4318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타 게임과 비교</a:t>
            </a:r>
            <a:endParaRPr lang="ko-KR" altLang="en-US" sz="2800" b="0">
              <a:solidFill>
                <a:srgbClr val="2A2C35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34" name="텍스트 상자 1"/>
          <p:cNvSpPr txBox="1">
            <a:spLocks/>
          </p:cNvSpPr>
          <p:nvPr/>
        </p:nvSpPr>
        <p:spPr>
          <a:xfrm rot="0">
            <a:off x="2128520" y="1402715"/>
            <a:ext cx="940117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IO 인터랙티브	- 배급 : IO 인터랙티브	- 등급 : 청소년 이용불가</a:t>
            </a:r>
            <a:endParaRPr lang="ko-KR" altLang="en-US" sz="12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2016. 3. 11	- 가격 : 64,900원	- 플랫폼 : Windows, Mac, Linux, PS4,</a:t>
            </a:r>
            <a:r>
              <a:rPr lang="ko-KR" sz="1200" b="0">
                <a:solidFill>
                  <a:srgbClr val="FF00AB"/>
                </a:solidFill>
                <a:latin typeface="나눔고딕" charset="0"/>
                <a:ea typeface="나눔고딕" charset="0"/>
              </a:rPr>
              <a:t> </a:t>
            </a: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XBO, Stadia</a:t>
            </a:r>
            <a:endParaRPr lang="ko-KR" altLang="en-US" sz="12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2"/>
          <p:cNvSpPr txBox="1">
            <a:spLocks/>
          </p:cNvSpPr>
          <p:nvPr/>
        </p:nvSpPr>
        <p:spPr>
          <a:xfrm rot="0">
            <a:off x="2070735" y="1868805"/>
            <a:ext cx="96564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-</a:t>
            </a:r>
            <a:r>
              <a:rPr lang="ko-KR"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&gt;</a:t>
            </a:r>
            <a:endParaRPr lang="ko-KR" altLang="en-US" sz="12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12"/>
          <p:cNvSpPr txBox="1">
            <a:spLocks/>
          </p:cNvSpPr>
          <p:nvPr/>
        </p:nvSpPr>
        <p:spPr>
          <a:xfrm rot="0">
            <a:off x="1982470" y="2239645"/>
            <a:ext cx="479996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페이데이 &lt;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  <a:hlinkClick r:id="rId5"/>
              </a:rPr>
              <a:t>관련영상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&gt; | 장르 : 1인칭 슈팅게임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텍스트 상자 13"/>
          <p:cNvSpPr txBox="1">
            <a:spLocks/>
          </p:cNvSpPr>
          <p:nvPr/>
        </p:nvSpPr>
        <p:spPr>
          <a:xfrm rot="0">
            <a:off x="2128520" y="2619375"/>
            <a:ext cx="940117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lang="ko-KR"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- 제작 : 오버킬 소프트웨어	- 배급 : SONY Online	- 등급 : 청소년 이용불가</a:t>
            </a:r>
            <a:endParaRPr lang="ko-KR" altLang="en-US" sz="12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2011. 10. 21	- 가격 : 8,900원	- 플랫폼 : 마이크로소프트 윈도우,</a:t>
            </a:r>
            <a:r>
              <a:rPr lang="ko-KR"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플레이스테이션3	</a:t>
            </a:r>
            <a:endParaRPr lang="ko-KR" altLang="en-US" sz="12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텍스트 상자 14"/>
          <p:cNvSpPr txBox="1">
            <a:spLocks/>
          </p:cNvSpPr>
          <p:nvPr/>
        </p:nvSpPr>
        <p:spPr>
          <a:xfrm rot="0">
            <a:off x="2070735" y="3085465"/>
            <a:ext cx="96564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-</a:t>
            </a:r>
            <a:r>
              <a:rPr lang="ko-KR"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&gt;</a:t>
            </a:r>
            <a:endParaRPr lang="ko-KR" altLang="en-US" sz="12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텍스트 상자 15"/>
          <p:cNvSpPr txBox="1">
            <a:spLocks/>
          </p:cNvSpPr>
          <p:nvPr/>
        </p:nvSpPr>
        <p:spPr>
          <a:xfrm rot="0">
            <a:off x="1982470" y="3443605"/>
            <a:ext cx="649287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폴가이즈 &lt;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  <a:hlinkClick r:id="rId6"/>
              </a:rPr>
              <a:t>관련영상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&gt; | 장르 : 레이싱, 라스트 맨 스탠딩, 플랫폼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16"/>
          <p:cNvSpPr txBox="1">
            <a:spLocks/>
          </p:cNvSpPr>
          <p:nvPr/>
        </p:nvSpPr>
        <p:spPr>
          <a:xfrm rot="0">
            <a:off x="2128520" y="3823335"/>
            <a:ext cx="940117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Mediatonic	- 배급 : 디볼버 디지털	- 등급 : 미분류</a:t>
            </a:r>
            <a:endParaRPr lang="ko-KR" altLang="en-US" sz="12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2020. 8. 4	- 가격 : 20,500원	- 플랫폼 : Windows, PS4</a:t>
            </a:r>
            <a:endParaRPr lang="ko-KR" altLang="en-US" sz="10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텍스트 상자 17"/>
          <p:cNvSpPr txBox="1">
            <a:spLocks/>
          </p:cNvSpPr>
          <p:nvPr/>
        </p:nvSpPr>
        <p:spPr>
          <a:xfrm rot="0">
            <a:off x="2070735" y="4289425"/>
            <a:ext cx="96564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-</a:t>
            </a:r>
            <a:r>
              <a:rPr lang="ko-KR"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&gt;</a:t>
            </a:r>
            <a:endParaRPr lang="ko-KR" altLang="en-US" sz="12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텍스트 상자 18"/>
          <p:cNvSpPr txBox="1">
            <a:spLocks/>
          </p:cNvSpPr>
          <p:nvPr/>
        </p:nvSpPr>
        <p:spPr>
          <a:xfrm rot="0">
            <a:off x="1982470" y="4660265"/>
            <a:ext cx="52927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파스모포비아 &lt;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  <a:hlinkClick r:id="rId7"/>
              </a:rPr>
              <a:t>관련영상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&gt; | 장르 : 3인칭 잠입 액션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3" name="텍스트 상자 19"/>
          <p:cNvSpPr txBox="1">
            <a:spLocks/>
          </p:cNvSpPr>
          <p:nvPr/>
        </p:nvSpPr>
        <p:spPr>
          <a:xfrm rot="0">
            <a:off x="2128520" y="5039995"/>
            <a:ext cx="940117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IO 인터랙티브	- 배급 : </a:t>
            </a:r>
            <a:r>
              <a:rPr lang="ko-KR"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Kinetic Games</a:t>
            </a: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	- 등급 : </a:t>
            </a:r>
            <a:r>
              <a:rPr lang="ko-KR"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미분류</a:t>
            </a:r>
            <a:endParaRPr lang="ko-KR" altLang="en-US" sz="12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</a:t>
            </a:r>
            <a:r>
              <a:rPr lang="ko-KR"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2020. 9. 19</a:t>
            </a: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	- 가격 : </a:t>
            </a:r>
            <a:r>
              <a:rPr lang="ko-KR"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14,500</a:t>
            </a:r>
            <a:r>
              <a:rPr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원	- 플랫폼 : </a:t>
            </a:r>
            <a:r>
              <a:rPr lang="ko-KR" sz="12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Windows, Steam VR</a:t>
            </a:r>
            <a:endParaRPr lang="ko-KR" altLang="en-US" sz="12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텍스트 상자 20"/>
          <p:cNvSpPr txBox="1">
            <a:spLocks/>
          </p:cNvSpPr>
          <p:nvPr/>
        </p:nvSpPr>
        <p:spPr>
          <a:xfrm rot="0">
            <a:off x="2070735" y="5506085"/>
            <a:ext cx="96564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-</a:t>
            </a:r>
            <a:r>
              <a:rPr lang="ko-KR"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&gt;</a:t>
            </a:r>
            <a:endParaRPr lang="ko-KR" altLang="en-US" sz="12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5588_9148408/fImage9494492297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1570" cy="114490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715" cy="4191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8288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유니티(Unity)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63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방법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9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16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51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64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88C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FE088C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735" cy="4318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개발 일정 / 역할 분담</a:t>
            </a:r>
            <a:endParaRPr lang="ko-KR" altLang="en-US" sz="2800" b="0">
              <a:solidFill>
                <a:srgbClr val="2A2C35"/>
              </a:solidFill>
              <a:latin typeface="타이포_쌍문동 B" charset="0"/>
              <a:ea typeface="타이포_쌍문동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1570" cy="114490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16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715" cy="4191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63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방법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236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9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16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51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64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404E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404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89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88C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FE088C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735" cy="4318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참고 문헌</a:t>
            </a:r>
            <a:endParaRPr lang="ko-KR" altLang="en-US" sz="2800" b="0">
              <a:solidFill>
                <a:srgbClr val="2A2C35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34" name="텍스트 상자 22"/>
          <p:cNvSpPr txBox="1">
            <a:spLocks/>
          </p:cNvSpPr>
          <p:nvPr/>
        </p:nvSpPr>
        <p:spPr>
          <a:xfrm rot="0">
            <a:off x="2031365" y="1076960"/>
            <a:ext cx="9721850" cy="47752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lang="ko-KR" sz="14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[그림1] : 메이플스토리 - </a:t>
            </a:r>
            <a:r>
              <a:rPr sz="1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서울남산체 L" charset="0"/>
                <a:ea typeface="서울남산체 L" charset="0"/>
              </a:rPr>
              <a:t>https://blog.naver.com/7947524/221991975573</a:t>
            </a:r>
            <a:endParaRPr lang="ko-KR" altLang="en-US" sz="1400" b="0">
              <a:solidFill>
                <a:schemeClr val="tx1">
                  <a:lumMod val="85000"/>
                  <a:lumOff val="15000"/>
                </a:schemeClr>
              </a:solidFill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231648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유사 상용게임 소개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072"/>
          <p:cNvSpPr txBox="1">
            <a:spLocks/>
          </p:cNvSpPr>
          <p:nvPr/>
        </p:nvSpPr>
        <p:spPr>
          <a:xfrm rot="0">
            <a:off x="2180590" y="1699895"/>
            <a:ext cx="9400540" cy="11093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히트맨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&lt;관련 영상&gt;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| 장르 : 3인칭 잠입 액션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IO 인터랙티브	- 배급 : IO 인터랙티브	- 등급 : 청소년 이용불가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2016. 3. 11	- 가격 : 64,900원		- 플랫폼 : Windows, Mac, Linux, PS4,</a:t>
            </a:r>
            <a:r>
              <a:rPr lang="ko-KR" sz="1600" b="1">
                <a:solidFill>
                  <a:srgbClr val="FF00AB"/>
                </a:solidFill>
                <a:latin typeface="나눔고딕" charset="0"/>
                <a:ea typeface="나눔고딕" charset="0"/>
              </a:rPr>
              <a:t>					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			XBO, Stadia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50"/>
          <p:cNvSpPr txBox="1">
            <a:spLocks/>
          </p:cNvSpPr>
          <p:nvPr/>
        </p:nvSpPr>
        <p:spPr>
          <a:xfrm rot="0">
            <a:off x="2180590" y="3154680"/>
            <a:ext cx="9400540" cy="11093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페이데이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&lt;관련 영상&gt;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| 장르 : 1인칭 슈팅게임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오버킬 소프트웨어	- 배급 : SONY Online	- 등급 : 청소년 이용불가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2011. 10. 21	- 가격 : 8,900원		- 플랫폼 : 마이크로소프트 윈도우,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							플레이스테이션3	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151"/>
          <p:cNvSpPr txBox="1">
            <a:spLocks/>
          </p:cNvSpPr>
          <p:nvPr/>
        </p:nvSpPr>
        <p:spPr>
          <a:xfrm rot="0">
            <a:off x="2180590" y="4628515"/>
            <a:ext cx="9400540" cy="862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폴가이즈 &lt;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관련 영상&gt;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| 장르 : 레이싱, 라스트 맨 스탠딩, 플랫폼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Mediatonic		- 배급 : 디볼버 디지털	- 등급 : 미분류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2020. 8. 4		- 가격 : 20,500원		- 플랫폼 : Windows, PS4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도형 153"/>
          <p:cNvSpPr>
            <a:spLocks/>
          </p:cNvSpPr>
          <p:nvPr/>
        </p:nvSpPr>
        <p:spPr>
          <a:xfrm rot="0">
            <a:off x="2327910" y="2620645"/>
            <a:ext cx="977265" cy="407035"/>
          </a:xfrm>
          <a:prstGeom prst="round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accent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잠입</a:t>
            </a:r>
            <a:endParaRPr lang="ko-KR" altLang="en-US" sz="1800" b="1">
              <a:solidFill>
                <a:schemeClr val="accent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도형 158"/>
          <p:cNvSpPr>
            <a:spLocks/>
          </p:cNvSpPr>
          <p:nvPr/>
        </p:nvSpPr>
        <p:spPr>
          <a:xfrm rot="0">
            <a:off x="2327910" y="4101465"/>
            <a:ext cx="977265" cy="407035"/>
          </a:xfrm>
          <a:prstGeom prst="round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accent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협동</a:t>
            </a:r>
            <a:endParaRPr lang="ko-KR" altLang="en-US" sz="1800" b="1">
              <a:solidFill>
                <a:schemeClr val="accent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도형 160"/>
          <p:cNvSpPr>
            <a:spLocks/>
          </p:cNvSpPr>
          <p:nvPr/>
        </p:nvSpPr>
        <p:spPr>
          <a:xfrm rot="0">
            <a:off x="2344420" y="5566410"/>
            <a:ext cx="977265" cy="407035"/>
          </a:xfrm>
          <a:prstGeom prst="round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accent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플랫폼</a:t>
            </a:r>
            <a:endParaRPr lang="ko-KR" altLang="en-US" sz="1800" b="1">
              <a:solidFill>
                <a:schemeClr val="accent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901690" y="6475730"/>
            <a:ext cx="38417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4" name="부제목 925"/>
          <p:cNvSpPr txBox="1">
            <a:spLocks/>
          </p:cNvSpPr>
          <p:nvPr>
            <p:ph type="subTitle" idx="5"/>
          </p:nvPr>
        </p:nvSpPr>
        <p:spPr>
          <a:xfrm rot="0">
            <a:off x="2179320" y="1230630"/>
            <a:ext cx="4283075" cy="435610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1. 연구 목적 </a:t>
            </a:r>
            <a:r>
              <a:rPr lang="ko-KR" sz="185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--------------------------</a:t>
            </a:r>
            <a:r>
              <a:rPr lang="ko-KR" sz="185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----</a:t>
            </a:r>
            <a:r>
              <a:rPr lang="ko-KR" sz="185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--</a:t>
            </a:r>
            <a:r>
              <a:rPr lang="ko-KR" sz="185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185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3</a:t>
            </a:r>
            <a:endParaRPr lang="ko-KR" altLang="en-US" sz="16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2. 게임 소개 </a:t>
            </a:r>
            <a:r>
              <a:rPr lang="ko-KR" sz="185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-----------------------</a:t>
            </a:r>
            <a:r>
              <a:rPr lang="ko-KR" sz="185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----</a:t>
            </a:r>
            <a:r>
              <a:rPr lang="ko-KR" sz="185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----- 4</a:t>
            </a:r>
            <a:endParaRPr lang="ko-KR" altLang="en-US" sz="16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서울남산체 L" charset="0"/>
                <a:ea typeface="서울남산체 L" charset="0"/>
              </a:rPr>
              <a:t> - 장르, 플랫폼/사양, </a:t>
            </a:r>
            <a:r>
              <a:rPr lang="ko-KR" sz="1200" b="0">
                <a:solidFill>
                  <a:srgbClr val="403E45"/>
                </a:solidFill>
                <a:latin typeface="서울남산체 L" charset="0"/>
                <a:ea typeface="서울남산체 L" charset="0"/>
              </a:rPr>
              <a:t>타겟유저, 이용가 -------------------------- 5</a:t>
            </a:r>
            <a:endParaRPr lang="ko-KR" altLang="en-US" sz="1200" b="0">
              <a:solidFill>
                <a:srgbClr val="403E45"/>
              </a:solidFill>
              <a:latin typeface="서울남산체 L" charset="0"/>
              <a:ea typeface="서울남산체 L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서울남산체 L" charset="0"/>
                <a:ea typeface="서울남산체 L" charset="0"/>
              </a:rPr>
              <a:t> - 셀링 포인트 -------------------------------------------------- 6</a:t>
            </a:r>
            <a:endParaRPr lang="ko-KR" altLang="en-US" sz="1200" b="0">
              <a:solidFill>
                <a:srgbClr val="403E45"/>
              </a:solidFill>
              <a:latin typeface="서울남산체 L" charset="0"/>
              <a:ea typeface="서울남산체 L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서울남산체 L" charset="0"/>
                <a:ea typeface="서울남산체 L" charset="0"/>
              </a:rPr>
              <a:t> - 조작법</a:t>
            </a:r>
            <a:r>
              <a:rPr lang="ko-KR" sz="1200" b="0">
                <a:solidFill>
                  <a:srgbClr val="403E45"/>
                </a:solidFill>
                <a:latin typeface="서울남산체 L" charset="0"/>
                <a:ea typeface="서울남산체 L" charset="0"/>
              </a:rPr>
              <a:t> ------------------------------------------------------- 7</a:t>
            </a:r>
            <a:endParaRPr lang="ko-KR" altLang="en-US" sz="1200" b="0">
              <a:solidFill>
                <a:srgbClr val="403E45"/>
              </a:solidFill>
              <a:latin typeface="서울남산체 L" charset="0"/>
              <a:ea typeface="서울남산체 L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3. 게임 방법</a:t>
            </a: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 ----------------------------- 8</a:t>
            </a: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4. 개발 환경</a:t>
            </a: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 ---------------------------- 11</a:t>
            </a: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5. 기술적 요소</a:t>
            </a: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 ------------------------- 12</a:t>
            </a: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7" name="텍스트 상자 57"/>
          <p:cNvSpPr txBox="1">
            <a:spLocks/>
          </p:cNvSpPr>
          <p:nvPr/>
        </p:nvSpPr>
        <p:spPr>
          <a:xfrm rot="0">
            <a:off x="146685" y="1644015"/>
            <a:ext cx="139700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텍스트 상자 58"/>
          <p:cNvSpPr txBox="1">
            <a:spLocks/>
          </p:cNvSpPr>
          <p:nvPr/>
        </p:nvSpPr>
        <p:spPr>
          <a:xfrm rot="0">
            <a:off x="294005" y="2266950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방법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텍스트 상자 59"/>
          <p:cNvSpPr txBox="1">
            <a:spLocks/>
          </p:cNvSpPr>
          <p:nvPr/>
        </p:nvSpPr>
        <p:spPr>
          <a:xfrm rot="0">
            <a:off x="294005" y="2865755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텍스트 상자 60"/>
          <p:cNvSpPr txBox="1">
            <a:spLocks/>
          </p:cNvSpPr>
          <p:nvPr/>
        </p:nvSpPr>
        <p:spPr>
          <a:xfrm rot="0">
            <a:off x="186690" y="3512185"/>
            <a:ext cx="13163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텍스트 상자 61"/>
          <p:cNvSpPr txBox="1">
            <a:spLocks/>
          </p:cNvSpPr>
          <p:nvPr/>
        </p:nvSpPr>
        <p:spPr>
          <a:xfrm rot="0">
            <a:off x="79375" y="4110990"/>
            <a:ext cx="15309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62"/>
          <p:cNvSpPr txBox="1">
            <a:spLocks/>
          </p:cNvSpPr>
          <p:nvPr/>
        </p:nvSpPr>
        <p:spPr>
          <a:xfrm rot="0">
            <a:off x="47625" y="4733925"/>
            <a:ext cx="15944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63"/>
          <p:cNvSpPr txBox="1">
            <a:spLocks/>
          </p:cNvSpPr>
          <p:nvPr/>
        </p:nvSpPr>
        <p:spPr>
          <a:xfrm rot="0">
            <a:off x="-20320" y="5356225"/>
            <a:ext cx="173101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64"/>
          <p:cNvSpPr txBox="1">
            <a:spLocks/>
          </p:cNvSpPr>
          <p:nvPr/>
        </p:nvSpPr>
        <p:spPr>
          <a:xfrm rot="0">
            <a:off x="396240" y="5978525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67"/>
          <p:cNvSpPr txBox="1">
            <a:spLocks/>
          </p:cNvSpPr>
          <p:nvPr/>
        </p:nvSpPr>
        <p:spPr>
          <a:xfrm rot="0">
            <a:off x="396240" y="1045210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부제목 68"/>
          <p:cNvSpPr txBox="1">
            <a:spLocks/>
          </p:cNvSpPr>
          <p:nvPr/>
        </p:nvSpPr>
        <p:spPr>
          <a:xfrm>
            <a:off x="7253605" y="1230630"/>
            <a:ext cx="4283075" cy="435610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6. 중점 연구 분야</a:t>
            </a: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 ------------------- 13</a:t>
            </a: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7. 타 게임과 비교</a:t>
            </a: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 ------------------- 14</a:t>
            </a: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8. 개발 일정 / 역할 분담</a:t>
            </a: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 b="0">
                <a:solidFill>
                  <a:srgbClr val="403E45"/>
                </a:solidFill>
                <a:latin typeface="제주고딕" charset="0"/>
                <a:ea typeface="제주고딕" charset="0"/>
              </a:rPr>
              <a:t>9. 참고 문헌</a:t>
            </a:r>
            <a:endParaRPr lang="ko-KR" altLang="en-US" sz="2000" b="0">
              <a:solidFill>
                <a:srgbClr val="403E45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7" name="텍스트 상자 83"/>
          <p:cNvSpPr txBox="1">
            <a:spLocks/>
          </p:cNvSpPr>
          <p:nvPr/>
        </p:nvSpPr>
        <p:spPr>
          <a:xfrm rot="0">
            <a:off x="3845560" y="113030"/>
            <a:ext cx="448310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목차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>
            <a:off x="5868670" y="6475730"/>
            <a:ext cx="450850" cy="33401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393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연구 목적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텍스트 상자 71"/>
          <p:cNvSpPr txBox="1">
            <a:spLocks/>
          </p:cNvSpPr>
          <p:nvPr/>
        </p:nvSpPr>
        <p:spPr>
          <a:xfrm rot="0">
            <a:off x="146685" y="1644015"/>
            <a:ext cx="139700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텍스트 상자 72"/>
          <p:cNvSpPr txBox="1">
            <a:spLocks/>
          </p:cNvSpPr>
          <p:nvPr/>
        </p:nvSpPr>
        <p:spPr>
          <a:xfrm rot="0">
            <a:off x="294005" y="2266950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방법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텍스트 상자 73"/>
          <p:cNvSpPr txBox="1">
            <a:spLocks/>
          </p:cNvSpPr>
          <p:nvPr/>
        </p:nvSpPr>
        <p:spPr>
          <a:xfrm rot="0">
            <a:off x="294005" y="2865755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텍스트 상자 74"/>
          <p:cNvSpPr txBox="1">
            <a:spLocks/>
          </p:cNvSpPr>
          <p:nvPr/>
        </p:nvSpPr>
        <p:spPr>
          <a:xfrm rot="0">
            <a:off x="186690" y="3512185"/>
            <a:ext cx="13163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텍스트 상자 75"/>
          <p:cNvSpPr txBox="1">
            <a:spLocks/>
          </p:cNvSpPr>
          <p:nvPr/>
        </p:nvSpPr>
        <p:spPr>
          <a:xfrm rot="0">
            <a:off x="79375" y="4110990"/>
            <a:ext cx="15309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텍스트 상자 76"/>
          <p:cNvSpPr txBox="1">
            <a:spLocks/>
          </p:cNvSpPr>
          <p:nvPr/>
        </p:nvSpPr>
        <p:spPr>
          <a:xfrm rot="0">
            <a:off x="47625" y="4733925"/>
            <a:ext cx="15944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텍스트 상자 77"/>
          <p:cNvSpPr txBox="1">
            <a:spLocks/>
          </p:cNvSpPr>
          <p:nvPr/>
        </p:nvSpPr>
        <p:spPr>
          <a:xfrm rot="0">
            <a:off x="-20320" y="5356225"/>
            <a:ext cx="173101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텍스트 상자 78"/>
          <p:cNvSpPr txBox="1">
            <a:spLocks/>
          </p:cNvSpPr>
          <p:nvPr/>
        </p:nvSpPr>
        <p:spPr>
          <a:xfrm rot="0">
            <a:off x="396240" y="5978525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79"/>
          <p:cNvSpPr txBox="1">
            <a:spLocks/>
          </p:cNvSpPr>
          <p:nvPr/>
        </p:nvSpPr>
        <p:spPr>
          <a:xfrm rot="0">
            <a:off x="396240" y="1045210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166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FE016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84"/>
          <p:cNvSpPr txBox="1">
            <a:spLocks/>
          </p:cNvSpPr>
          <p:nvPr/>
        </p:nvSpPr>
        <p:spPr>
          <a:xfrm rot="0">
            <a:off x="3845560" y="113030"/>
            <a:ext cx="448310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연구 목적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85"/>
          <p:cNvSpPr txBox="1">
            <a:spLocks/>
          </p:cNvSpPr>
          <p:nvPr/>
        </p:nvSpPr>
        <p:spPr>
          <a:xfrm>
            <a:off x="2213610" y="1802130"/>
            <a:ext cx="9402445" cy="3233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20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Unity를</a:t>
            </a:r>
            <a:r>
              <a:rPr lang="ko-KR" sz="20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20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통한</a:t>
            </a:r>
            <a:r>
              <a:rPr lang="ko-KR" sz="20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20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20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20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</a:t>
            </a:r>
            <a:endParaRPr lang="ko-KR" altLang="en-US" sz="20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-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Unity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엔진에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대한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이해도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향상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및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개발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경험을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기르기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위함</a:t>
            </a:r>
            <a:endParaRPr lang="ko-KR" altLang="en-US" sz="16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6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6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6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•"/>
            </a:pPr>
            <a:r>
              <a:rPr lang="ko-KR" sz="20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팀으로 진행하는 게임 개발</a:t>
            </a:r>
            <a:endParaRPr lang="ko-KR" altLang="en-US" sz="20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- 팀 단위의 장기 프로젝트 수행을 통한 경험을 얻기 위함</a:t>
            </a:r>
            <a:endParaRPr lang="ko-KR" altLang="en-US" sz="16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6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6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6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20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IOCP / Client</a:t>
            </a:r>
            <a:endParaRPr lang="ko-KR" altLang="en-US" sz="20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- IOCP 소켓 모델 Server와 Client 구현을 통해 네트워크 구현 경험을 얻기 위함</a:t>
            </a:r>
            <a:endParaRPr lang="ko-KR" altLang="en-US" sz="16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935" cy="1144270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850" cy="33401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080" cy="4184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393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소개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00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166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FE016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방법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3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09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44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01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10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게임 소개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175"/>
          <p:cNvSpPr txBox="1">
            <a:spLocks/>
          </p:cNvSpPr>
          <p:nvPr/>
        </p:nvSpPr>
        <p:spPr>
          <a:xfrm rot="0">
            <a:off x="2141855" y="1478280"/>
            <a:ext cx="426720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6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컨셉</a:t>
            </a:r>
            <a:endParaRPr lang="ko-KR" altLang="en-US" sz="16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5" name="그림 17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727" t="26897" r="17445" b="28929"/>
          <a:stretch>
            <a:fillRect/>
          </a:stretch>
        </p:blipFill>
        <p:spPr>
          <a:xfrm rot="0">
            <a:off x="3373120" y="2127250"/>
            <a:ext cx="2223135" cy="1791335"/>
          </a:xfrm>
          <a:prstGeom prst="rect"/>
          <a:noFill/>
          <a:ln w="0">
            <a:noFill/>
            <a:prstDash/>
          </a:ln>
        </p:spPr>
      </p:pic>
      <p:sp>
        <p:nvSpPr>
          <p:cNvPr id="36" name="부제목 178"/>
          <p:cNvSpPr txBox="1">
            <a:spLocks/>
          </p:cNvSpPr>
          <p:nvPr>
            <p:ph type="subTitle" idx="4"/>
          </p:nvPr>
        </p:nvSpPr>
        <p:spPr>
          <a:xfrm rot="0">
            <a:off x="2493645" y="4107815"/>
            <a:ext cx="3910330" cy="113284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100" b="0">
                <a:solidFill>
                  <a:srgbClr val="FF0097"/>
                </a:solidFill>
                <a:latin typeface="제주고딕" charset="0"/>
                <a:ea typeface="제주고딕" charset="0"/>
              </a:rPr>
              <a:t>세계 최고의 대도둑</a:t>
            </a:r>
            <a:r>
              <a:rPr sz="11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이 되기 위하여 맵 안을 지키는</a:t>
            </a:r>
            <a:endParaRPr lang="ko-KR" altLang="en-US" sz="11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 b="0">
                <a:solidFill>
                  <a:srgbClr val="FC6600"/>
                </a:solidFill>
                <a:latin typeface="제주고딕" charset="0"/>
                <a:ea typeface="제주고딕" charset="0"/>
              </a:rPr>
              <a:t>경비병들과 함정들을 피해</a:t>
            </a:r>
            <a:r>
              <a:rPr sz="11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숨겨져 있는 </a:t>
            </a:r>
            <a:r>
              <a:rPr sz="1100" b="0">
                <a:solidFill>
                  <a:srgbClr val="FCCC00"/>
                </a:solidFill>
                <a:latin typeface="제주고딕" charset="0"/>
                <a:ea typeface="제주고딕" charset="0"/>
              </a:rPr>
              <a:t>보물을 가지고</a:t>
            </a:r>
            <a:endParaRPr lang="ko-KR" altLang="en-US" sz="1100" b="0">
              <a:solidFill>
                <a:srgbClr val="FCCC00"/>
              </a:solidFill>
              <a:latin typeface="제주고딕" charset="0"/>
              <a:ea typeface="제주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 b="0">
                <a:solidFill>
                  <a:srgbClr val="FCCC00"/>
                </a:solidFill>
                <a:latin typeface="제주고딕" charset="0"/>
                <a:ea typeface="제주고딕" charset="0"/>
              </a:rPr>
              <a:t>맵 밖으로 탈출</a:t>
            </a:r>
            <a:r>
              <a:rPr sz="11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해야 하는 게임</a:t>
            </a:r>
            <a:endParaRPr lang="ko-KR" altLang="en-US" sz="11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</p:txBody>
      </p:sp>
      <p:pic>
        <p:nvPicPr>
          <p:cNvPr id="37" name="그림 18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09510" y="2101850"/>
            <a:ext cx="3648075" cy="1834515"/>
          </a:xfrm>
          <a:prstGeom prst="rect"/>
          <a:noFill/>
        </p:spPr>
      </p:pic>
      <p:sp>
        <p:nvSpPr>
          <p:cNvPr id="38" name="텍스트 상자 181"/>
          <p:cNvSpPr txBox="1">
            <a:spLocks/>
          </p:cNvSpPr>
          <p:nvPr/>
        </p:nvSpPr>
        <p:spPr>
          <a:xfrm rot="0">
            <a:off x="7204075" y="4067175"/>
            <a:ext cx="4255135" cy="16503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85000" lnSpcReduction="20000"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이 세상의 ‘도둑질’이라고 하면 떠오를 수 밖에 없는</a:t>
            </a:r>
            <a:endParaRPr lang="ko-KR" altLang="en-US" sz="1200" b="0">
              <a:solidFill>
                <a:schemeClr val="tx1">
                  <a:lumMod val="85000"/>
                  <a:lumOff val="15000"/>
                </a:schemeClr>
              </a:solidFill>
              <a:latin typeface="서울남산체 L" charset="0"/>
              <a:ea typeface="서울남산체 L" charset="0"/>
            </a:endParaRPr>
          </a:p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전문 절도단체 &lt; StealBEANS &gt;,</a:t>
            </a:r>
            <a:endParaRPr lang="ko-KR" altLang="en-US" sz="1200" b="0">
              <a:solidFill>
                <a:schemeClr val="tx1">
                  <a:lumMod val="85000"/>
                  <a:lumOff val="15000"/>
                </a:schemeClr>
              </a:solidFill>
              <a:latin typeface="서울남산체 L" charset="0"/>
              <a:ea typeface="서울남산체 L" charset="0"/>
            </a:endParaRPr>
          </a:p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당신은 대도둑을 꿈꾸고 이 곳에</a:t>
            </a:r>
            <a:r>
              <a:rPr lang="ko-KR" sz="12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 </a:t>
            </a:r>
            <a:r>
              <a:rPr sz="1200" b="0">
                <a:solidFill>
                  <a:srgbClr val="FE0166"/>
                </a:solidFill>
                <a:latin typeface="서울남산체 L" charset="0"/>
                <a:ea typeface="서울남산체 L" charset="0"/>
              </a:rPr>
              <a:t>새로 들어온 신입 도둑</a:t>
            </a:r>
            <a:r>
              <a: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입니다.</a:t>
            </a:r>
            <a:endParaRPr lang="ko-KR" altLang="en-US" sz="1200" b="0">
              <a:solidFill>
                <a:schemeClr val="tx1">
                  <a:lumMod val="85000"/>
                  <a:lumOff val="15000"/>
                </a:schemeClr>
              </a:solidFill>
              <a:latin typeface="서울남산체 L" charset="0"/>
              <a:ea typeface="서울남산체 L" charset="0"/>
            </a:endParaRPr>
          </a:p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대도둑이 되기 위해선 당연히 </a:t>
            </a:r>
            <a:r>
              <a:rPr sz="1200" b="0">
                <a:solidFill>
                  <a:srgbClr val="FA5D00"/>
                </a:solidFill>
                <a:latin typeface="서울남산체 L" charset="0"/>
                <a:ea typeface="서울남산체 L" charset="0"/>
              </a:rPr>
              <a:t>도둑질을 성공</a:t>
            </a:r>
            <a:r>
              <a: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하고,</a:t>
            </a:r>
            <a:endParaRPr lang="ko-KR" altLang="en-US" sz="1200" b="0">
              <a:solidFill>
                <a:schemeClr val="tx1">
                  <a:lumMod val="85000"/>
                  <a:lumOff val="15000"/>
                </a:schemeClr>
              </a:solidFill>
              <a:latin typeface="서울남산체 L" charset="0"/>
              <a:ea typeface="서울남산체 L" charset="0"/>
            </a:endParaRPr>
          </a:p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1200" b="0">
                <a:solidFill>
                  <a:srgbClr val="FA5D00"/>
                </a:solidFill>
                <a:latin typeface="서울남산체 L" charset="0"/>
                <a:ea typeface="서울남산체 L" charset="0"/>
              </a:rPr>
              <a:t>이에 따른 명성</a:t>
            </a:r>
            <a:r>
              <a: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을 얻어야 합니다.</a:t>
            </a:r>
            <a:endParaRPr lang="ko-KR" altLang="en-US" sz="1200" b="0">
              <a:solidFill>
                <a:schemeClr val="tx1">
                  <a:lumMod val="85000"/>
                  <a:lumOff val="15000"/>
                </a:schemeClr>
              </a:solidFill>
              <a:latin typeface="서울남산체 L" charset="0"/>
              <a:ea typeface="서울남산체 L" charset="0"/>
            </a:endParaRPr>
          </a:p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당신은 과연 대도둑이 될 수 있을까요? </a:t>
            </a:r>
            <a:endParaRPr lang="ko-KR" altLang="en-US" sz="1200" b="0">
              <a:solidFill>
                <a:schemeClr val="tx1">
                  <a:lumMod val="85000"/>
                  <a:lumOff val="15000"/>
                </a:schemeClr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9" name="텍스트 상자 1"/>
          <p:cNvSpPr txBox="1">
            <a:spLocks/>
          </p:cNvSpPr>
          <p:nvPr/>
        </p:nvSpPr>
        <p:spPr>
          <a:xfrm rot="0">
            <a:off x="7141210" y="1478280"/>
            <a:ext cx="4267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6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스토리</a:t>
            </a:r>
            <a:endParaRPr lang="ko-KR" altLang="en-US" sz="16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21"/>
          <p:cNvSpPr txBox="1">
            <a:spLocks/>
          </p:cNvSpPr>
          <p:nvPr/>
        </p:nvSpPr>
        <p:spPr>
          <a:xfrm rot="0">
            <a:off x="10548620" y="1776095"/>
            <a:ext cx="815975" cy="43815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0" indent="0" rtl="0" algn="ctr" defTabSz="914400" eaLnBrk="1" latinLnBrk="0" hangingPunct="1">
              <a:lnSpc>
                <a:spcPct val="150000"/>
              </a:lnSpc>
              <a:buFontTx/>
              <a:buNone/>
            </a:pPr>
            <a:r>
              <a:rPr lang="ko-KR" sz="1200" b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L" charset="0"/>
                <a:ea typeface="서울남산체 L" charset="0"/>
              </a:rPr>
              <a:t>[그림1]</a:t>
            </a:r>
            <a:endParaRPr lang="ko-KR" altLang="en-US" sz="1200" b="0">
              <a:solidFill>
                <a:schemeClr val="tx1">
                  <a:lumMod val="85000"/>
                  <a:lumOff val="15000"/>
                </a:schemeClr>
              </a:solidFill>
              <a:latin typeface="서울남산체 L" charset="0"/>
              <a:ea typeface="서울남산체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935" cy="1144270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>
            <a:off x="5868670" y="6475730"/>
            <a:ext cx="451485" cy="33464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080" cy="4184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393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소개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00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166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FE016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방법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3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09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44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01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10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게임 소개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10086340" y="2010410"/>
            <a:ext cx="894715" cy="841375"/>
          </a:xfrm>
          <a:prstGeom prst="roundRect"/>
          <a:noFill/>
          <a:ln w="28575" cap="flat" cmpd="sng">
            <a:solidFill>
              <a:srgbClr val="33C033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rgbClr val="403E45"/>
                </a:solidFill>
                <a:latin typeface="맑은 고딕" charset="0"/>
                <a:ea typeface="맑은 고딕" charset="0"/>
              </a:rPr>
              <a:t>액션</a:t>
            </a:r>
            <a:endParaRPr lang="ko-KR" altLang="en-US" sz="1600" b="1">
              <a:solidFill>
                <a:srgbClr val="403E45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8757285" y="2015490"/>
            <a:ext cx="901065" cy="835660"/>
          </a:xfrm>
          <a:prstGeom prst="roundRect"/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rgbClr val="403E45"/>
                </a:solidFill>
                <a:latin typeface="맑은 고딕" charset="0"/>
                <a:ea typeface="맑은 고딕" charset="0"/>
              </a:rPr>
              <a:t>잠입</a:t>
            </a:r>
            <a:endParaRPr lang="ko-KR" altLang="en-US" sz="1600" b="1">
              <a:solidFill>
                <a:srgbClr val="403E45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415530" y="2015490"/>
            <a:ext cx="901065" cy="835660"/>
          </a:xfrm>
          <a:prstGeom prst="roundRect"/>
          <a:noFill/>
          <a:ln w="28575" cap="flat" cmpd="sng">
            <a:solidFill>
              <a:srgbClr val="FF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rgbClr val="403E45"/>
                </a:solidFill>
                <a:latin typeface="맑은 고딕" charset="0"/>
                <a:ea typeface="맑은 고딕" charset="0"/>
              </a:rPr>
              <a:t>레이싱</a:t>
            </a:r>
            <a:endParaRPr lang="ko-KR" altLang="en-US" sz="1600" b="1">
              <a:solidFill>
                <a:srgbClr val="403E45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989445" y="2964180"/>
            <a:ext cx="459803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통통튀며 부드럽게 밀리는 코믹스러운 액션</a:t>
            </a:r>
            <a:r>
              <a:rPr sz="12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으로</a:t>
            </a:r>
            <a:endParaRPr lang="ko-KR" altLang="en-US" sz="12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solidFill>
                  <a:srgbClr val="FFC000"/>
                </a:solidFill>
                <a:latin typeface="나눔고딕" charset="0"/>
                <a:ea typeface="나눔고딕" charset="0"/>
              </a:rPr>
              <a:t>맵을 몰래 돌아다녀</a:t>
            </a:r>
            <a:r>
              <a:rPr sz="12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 목적을 달성하고 </a:t>
            </a:r>
            <a:r>
              <a:rPr sz="1200" b="1">
                <a:solidFill>
                  <a:srgbClr val="FF8080"/>
                </a:solidFill>
                <a:latin typeface="나눔고딕" charset="0"/>
                <a:ea typeface="나눔고딕" charset="0"/>
              </a:rPr>
              <a:t>남들보다 먼저 탈출</a:t>
            </a:r>
            <a:r>
              <a:rPr sz="12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해야 하는</a:t>
            </a:r>
            <a:endParaRPr lang="ko-KR" altLang="en-US" sz="12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레이싱 잠입 액션게임</a:t>
            </a:r>
            <a:endParaRPr lang="ko-KR" altLang="en-US" sz="12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 0"/>
          <p:cNvSpPr txBox="1">
            <a:spLocks/>
          </p:cNvSpPr>
          <p:nvPr/>
        </p:nvSpPr>
        <p:spPr>
          <a:xfrm rot="0">
            <a:off x="7296785" y="1478280"/>
            <a:ext cx="426656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•"/>
            </a:pPr>
            <a:r>
              <a:rPr lang="ko-KR" sz="16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장르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419465" y="2336165"/>
            <a:ext cx="250190" cy="249555"/>
          </a:xfrm>
          <a:prstGeom prst="plus">
            <a:avLst>
              <a:gd name="adj" fmla="val 34745"/>
            </a:avLst>
          </a:prstGeom>
          <a:solidFill>
            <a:schemeClr val="accent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9749790" y="2336165"/>
            <a:ext cx="250190" cy="249555"/>
          </a:xfrm>
          <a:prstGeom prst="plus">
            <a:avLst>
              <a:gd name="adj" fmla="val 34745"/>
            </a:avLst>
          </a:prstGeom>
          <a:solidFill>
            <a:schemeClr val="accent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 txBox="1">
            <a:spLocks/>
          </p:cNvSpPr>
          <p:nvPr/>
        </p:nvSpPr>
        <p:spPr>
          <a:xfrm rot="0">
            <a:off x="2243455" y="4279265"/>
            <a:ext cx="798195" cy="3390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PC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 txBox="1">
            <a:spLocks/>
          </p:cNvSpPr>
          <p:nvPr/>
        </p:nvSpPr>
        <p:spPr>
          <a:xfrm rot="0">
            <a:off x="2225040" y="4799330"/>
            <a:ext cx="3348355" cy="76898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10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운영체제 : Windows 10 64 bit</a:t>
            </a:r>
            <a:endParaRPr lang="ko-KR" altLang="en-US" sz="10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0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프로세서 : Intel Core i5 or AMD equivalent</a:t>
            </a:r>
            <a:endParaRPr lang="ko-KR" altLang="en-US" sz="10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0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메모리 : 8G RAM</a:t>
            </a:r>
            <a:endParaRPr lang="ko-KR" altLang="en-US" sz="10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0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그래픽 : NVIDIA GTX 660 or AMD Radeon HD 7950</a:t>
            </a:r>
            <a:endParaRPr lang="ko-KR" altLang="en-US" sz="10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0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저장공간 : 2GB 사용 가능 공간</a:t>
            </a:r>
            <a:endParaRPr lang="ko-KR" altLang="en-US" sz="1000" b="0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9965690" y="3851910"/>
            <a:ext cx="172720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•"/>
            </a:pPr>
            <a:r>
              <a:rPr lang="ko-KR" sz="16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이용가능 연령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5545455" y="3851910"/>
            <a:ext cx="421005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•"/>
            </a:pPr>
            <a:r>
              <a:rPr lang="ko-KR" sz="16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타겟 유저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233660" y="4288790"/>
            <a:ext cx="1134745" cy="1312545"/>
          </a:xfrm>
          <a:prstGeom prst="rect"/>
          <a:noFill/>
          <a:ln w="0">
            <a:noFill/>
            <a:prstDash/>
          </a:ln>
        </p:spPr>
      </p:pic>
      <p:sp>
        <p:nvSpPr>
          <p:cNvPr id="47" name="Rect 0"/>
          <p:cNvSpPr txBox="1">
            <a:spLocks/>
          </p:cNvSpPr>
          <p:nvPr/>
        </p:nvSpPr>
        <p:spPr>
          <a:xfrm rot="0">
            <a:off x="5526405" y="4228465"/>
            <a:ext cx="446024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2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10대~20대</a:t>
            </a:r>
            <a:r>
              <a:rPr lang="ko-KR" sz="2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캐주얼 액션게임 선호자</a:t>
            </a:r>
            <a:endParaRPr lang="ko-KR" altLang="en-US" sz="22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텍스트 상자 170"/>
          <p:cNvSpPr txBox="1">
            <a:spLocks/>
          </p:cNvSpPr>
          <p:nvPr/>
        </p:nvSpPr>
        <p:spPr>
          <a:xfrm rot="0">
            <a:off x="2149475" y="3851910"/>
            <a:ext cx="172720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•"/>
            </a:pPr>
            <a:r>
              <a:rPr lang="ko-KR" sz="16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플랫폼 / 사양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0" name="텍스트 상자 171"/>
          <p:cNvSpPr txBox="1">
            <a:spLocks/>
          </p:cNvSpPr>
          <p:nvPr/>
        </p:nvSpPr>
        <p:spPr>
          <a:xfrm rot="0">
            <a:off x="2141855" y="1478280"/>
            <a:ext cx="426656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•"/>
            </a:pPr>
            <a:r>
              <a:rPr lang="ko-KR" sz="16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제목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1" name="텍스트 개체 틀 172"/>
          <p:cNvSpPr txBox="1">
            <a:spLocks/>
          </p:cNvSpPr>
          <p:nvPr/>
        </p:nvSpPr>
        <p:spPr>
          <a:xfrm rot="0">
            <a:off x="2336800" y="2010410"/>
            <a:ext cx="4141470" cy="100393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48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60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60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52" name="텍스트 상자 173"/>
          <p:cNvSpPr txBox="1">
            <a:spLocks/>
          </p:cNvSpPr>
          <p:nvPr/>
        </p:nvSpPr>
        <p:spPr>
          <a:xfrm rot="0">
            <a:off x="5646420" y="4799330"/>
            <a:ext cx="3348355" cy="76898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just" defTabSz="914400" eaLnBrk="1" latinLnBrk="0" hangingPunct="1">
              <a:buFontTx/>
              <a:buNone/>
            </a:pPr>
            <a:r>
              <a:rPr sz="10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운영체제 : Windows 10 64 bit</a:t>
            </a:r>
            <a:endParaRPr lang="ko-KR" altLang="en-US" sz="10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0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프로세서 : Intel Core i5 or AMD equivalent</a:t>
            </a:r>
            <a:endParaRPr lang="ko-KR" altLang="en-US" sz="10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0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메모리 : 8G RAM</a:t>
            </a:r>
            <a:endParaRPr lang="ko-KR" altLang="en-US" sz="10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0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그래픽 : NVIDIA GTX 660 or AMD Radeon HD 7950</a:t>
            </a:r>
            <a:endParaRPr lang="ko-KR" altLang="en-US" sz="10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rtl="0" algn="just" defTabSz="914400" eaLnBrk="1" latinLnBrk="0" hangingPunct="1">
              <a:buFontTx/>
              <a:buNone/>
            </a:pPr>
            <a:r>
              <a:rPr sz="10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저장공간 : 2GB 사용 가능 공간</a:t>
            </a:r>
            <a:endParaRPr lang="ko-KR" altLang="en-US" sz="10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5588_9148408/fImage9494492297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1570" cy="114490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715" cy="4191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63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166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FE016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236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방법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236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9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16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51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64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735" cy="4318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게임 소개</a:t>
            </a:r>
            <a:endParaRPr lang="ko-KR" altLang="en-US" sz="2800" b="0">
              <a:solidFill>
                <a:srgbClr val="2A2C35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34" name="텍스트 상자 42"/>
          <p:cNvSpPr txBox="1">
            <a:spLocks/>
          </p:cNvSpPr>
          <p:nvPr/>
        </p:nvSpPr>
        <p:spPr>
          <a:xfrm rot="0">
            <a:off x="1982470" y="1022985"/>
            <a:ext cx="160972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셀링 포인트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43"/>
          <p:cNvSpPr txBox="1">
            <a:spLocks/>
          </p:cNvSpPr>
          <p:nvPr/>
        </p:nvSpPr>
        <p:spPr>
          <a:xfrm rot="0">
            <a:off x="2213610" y="1699895"/>
            <a:ext cx="9402445" cy="10788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거리두기에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지친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이들을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위한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활동적인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게임</a:t>
            </a:r>
            <a:endParaRPr lang="ko-KR" altLang="en-US" sz="1800" b="1">
              <a:solidFill>
                <a:srgbClr val="FF0066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현재 많은 이들이 코로나19에 의한 거리두기로 인해 활동적인 생활을 그리워하고 있다.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이러한 상황에서 소비자들을 대리만족 해줄 수 있는 통통튀고 경쾌한 액션을 통해 소비자를 만족시킬 것이다.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44"/>
          <p:cNvSpPr txBox="1">
            <a:spLocks/>
          </p:cNvSpPr>
          <p:nvPr/>
        </p:nvSpPr>
        <p:spPr>
          <a:xfrm rot="0">
            <a:off x="2213610" y="3070860"/>
            <a:ext cx="9401810" cy="1324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"/>
            </a:pP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혼자서도,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둘이서도,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여럿이서도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즐기기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좋은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게임</a:t>
            </a:r>
            <a:endParaRPr lang="ko-KR" altLang="en-US" sz="1800" b="1">
              <a:solidFill>
                <a:srgbClr val="FF9933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"/>
            </a:pPr>
            <a:endParaRPr lang="ko-KR" altLang="en-US" sz="1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플레이어들마다 각자의 플레이스타일이 각기 다르다.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혼자서 내 맘대로 즐기거나, 여럿이서 다같이 왁자지껄 즐기거나 다양한 소비자들이 있다.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이러한 이들 골고루 만족시킬 수 있게 할 것이다.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텍스트 상자 45"/>
          <p:cNvSpPr txBox="1">
            <a:spLocks/>
          </p:cNvSpPr>
          <p:nvPr/>
        </p:nvSpPr>
        <p:spPr>
          <a:xfrm rot="0">
            <a:off x="2213610" y="4656455"/>
            <a:ext cx="9352280" cy="1324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"/>
            </a:pP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승부는</a:t>
            </a: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실력,</a:t>
            </a: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코디는</a:t>
            </a: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노력!</a:t>
            </a:r>
            <a:endParaRPr lang="ko-KR" altLang="en-US" sz="1800" b="1">
              <a:solidFill>
                <a:srgbClr val="33C033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"/>
            </a:pPr>
            <a:endParaRPr lang="ko-KR" altLang="en-US" sz="1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게임을 언제 접하든 부담없이 스릴있게 즐길 수 있는 실력 게임,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하지만 게임을 꾸준히 한다면 코디는 마음껏 할 수 있도록 게임코인 &amp; 경험치로 코디를 모두 즐길 수 있도록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할 것이다.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935" cy="1144270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080" cy="4184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393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소개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00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166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FE016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방법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3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09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44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01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10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게임 소개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 txBox="1">
            <a:spLocks/>
          </p:cNvSpPr>
          <p:nvPr/>
        </p:nvSpPr>
        <p:spPr>
          <a:xfrm rot="0">
            <a:off x="2223135" y="1478280"/>
            <a:ext cx="460248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•"/>
            </a:pPr>
            <a:r>
              <a:rPr lang="ko-KR" sz="16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조작법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9" name="그림 14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2950" y="1856740"/>
            <a:ext cx="7829550" cy="2503805"/>
          </a:xfrm>
          <a:prstGeom prst="rect"/>
          <a:noFill/>
          <a:ln w="0">
            <a:noFill/>
            <a:prstDash/>
          </a:ln>
        </p:spPr>
      </p:pic>
      <p:sp>
        <p:nvSpPr>
          <p:cNvPr id="40" name="도형 149"/>
          <p:cNvSpPr>
            <a:spLocks/>
          </p:cNvSpPr>
          <p:nvPr/>
        </p:nvSpPr>
        <p:spPr>
          <a:xfrm rot="0">
            <a:off x="3119755" y="2689860"/>
            <a:ext cx="407670" cy="407670"/>
          </a:xfrm>
          <a:prstGeom prst="roundRect"/>
          <a:solidFill>
            <a:srgbClr val="FF8080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150"/>
          <p:cNvSpPr>
            <a:spLocks/>
          </p:cNvSpPr>
          <p:nvPr/>
        </p:nvSpPr>
        <p:spPr>
          <a:xfrm rot="0">
            <a:off x="2897505" y="3096260"/>
            <a:ext cx="407670" cy="407670"/>
          </a:xfrm>
          <a:prstGeom prst="roundRect"/>
          <a:solidFill>
            <a:srgbClr val="FF8080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151"/>
          <p:cNvSpPr>
            <a:spLocks/>
          </p:cNvSpPr>
          <p:nvPr/>
        </p:nvSpPr>
        <p:spPr>
          <a:xfrm rot="0">
            <a:off x="3292475" y="3096260"/>
            <a:ext cx="407670" cy="407670"/>
          </a:xfrm>
          <a:prstGeom prst="roundRect"/>
          <a:solidFill>
            <a:srgbClr val="FF8080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52"/>
          <p:cNvSpPr>
            <a:spLocks/>
          </p:cNvSpPr>
          <p:nvPr/>
        </p:nvSpPr>
        <p:spPr>
          <a:xfrm rot="0">
            <a:off x="3688080" y="3096260"/>
            <a:ext cx="407670" cy="407670"/>
          </a:xfrm>
          <a:prstGeom prst="roundRect"/>
          <a:solidFill>
            <a:srgbClr val="FF8080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53"/>
          <p:cNvSpPr txBox="1">
            <a:spLocks/>
          </p:cNvSpPr>
          <p:nvPr/>
        </p:nvSpPr>
        <p:spPr>
          <a:xfrm rot="0">
            <a:off x="2180590" y="4580255"/>
            <a:ext cx="675132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rtl="0" algn="just" defTabSz="914400" eaLnBrk="1" latinLnBrk="0" hangingPunct="1">
              <a:buClr>
                <a:srgbClr val="FF8080"/>
              </a:buClr>
              <a:buFont typeface="Wingdings"/>
              <a:buChar char="l"/>
            </a:pPr>
            <a:r>
              <a:rPr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플레이어 이동 - W : 앞으로 이동 / A : 왼쪽으로 이동 / S : 뒷쪽으로 이동 / D : 오른쪽으로 이동</a:t>
            </a:r>
            <a:endParaRPr lang="ko-KR" altLang="en-US" sz="12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텍스트 상자 154"/>
          <p:cNvSpPr txBox="1">
            <a:spLocks/>
          </p:cNvSpPr>
          <p:nvPr/>
        </p:nvSpPr>
        <p:spPr>
          <a:xfrm rot="0">
            <a:off x="8979535" y="4558030"/>
            <a:ext cx="22364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rtl="0" algn="just" defTabSz="914400" eaLnBrk="1" latinLnBrk="0" hangingPunct="1">
              <a:buClr>
                <a:srgbClr val="FFC066"/>
              </a:buClr>
              <a:buFont typeface="Wingdings"/>
              <a:buChar char="•"/>
            </a:pPr>
            <a:r>
              <a:rPr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플레이어 점프 : Space bar</a:t>
            </a:r>
            <a:endParaRPr lang="ko-KR" altLang="en-US" sz="12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도형 155"/>
          <p:cNvSpPr>
            <a:spLocks/>
          </p:cNvSpPr>
          <p:nvPr/>
        </p:nvSpPr>
        <p:spPr>
          <a:xfrm rot="0">
            <a:off x="10039350" y="2041525"/>
            <a:ext cx="1461770" cy="2219960"/>
          </a:xfrm>
          <a:prstGeom prst="round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156"/>
          <p:cNvSpPr>
            <a:spLocks/>
          </p:cNvSpPr>
          <p:nvPr/>
        </p:nvSpPr>
        <p:spPr>
          <a:xfrm rot="0">
            <a:off x="10039350" y="2030730"/>
            <a:ext cx="1461770" cy="781050"/>
          </a:xfrm>
          <a:prstGeom prst="round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157"/>
          <p:cNvCxnSpPr/>
          <p:nvPr/>
        </p:nvCxnSpPr>
        <p:spPr>
          <a:xfrm rot="0">
            <a:off x="10769600" y="2030730"/>
            <a:ext cx="1270" cy="781050"/>
          </a:xfrm>
          <a:prstGeom prst="line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도형 158"/>
          <p:cNvSpPr>
            <a:spLocks/>
          </p:cNvSpPr>
          <p:nvPr/>
        </p:nvSpPr>
        <p:spPr>
          <a:xfrm rot="0">
            <a:off x="10026015" y="2019935"/>
            <a:ext cx="739140" cy="781050"/>
          </a:xfrm>
          <a:prstGeom prst="roundRect"/>
          <a:solidFill>
            <a:srgbClr val="FFFF66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159"/>
          <p:cNvSpPr>
            <a:spLocks/>
          </p:cNvSpPr>
          <p:nvPr/>
        </p:nvSpPr>
        <p:spPr>
          <a:xfrm rot="0">
            <a:off x="10772775" y="2019935"/>
            <a:ext cx="739140" cy="781050"/>
          </a:xfrm>
          <a:prstGeom prst="roundRect"/>
          <a:solidFill>
            <a:srgbClr val="FFFF66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160"/>
          <p:cNvSpPr>
            <a:spLocks/>
          </p:cNvSpPr>
          <p:nvPr/>
        </p:nvSpPr>
        <p:spPr>
          <a:xfrm rot="0">
            <a:off x="4105910" y="3907155"/>
            <a:ext cx="1827530" cy="374650"/>
          </a:xfrm>
          <a:prstGeom prst="roundRect"/>
          <a:solidFill>
            <a:srgbClr val="FFC066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61"/>
          <p:cNvSpPr txBox="1">
            <a:spLocks/>
          </p:cNvSpPr>
          <p:nvPr/>
        </p:nvSpPr>
        <p:spPr>
          <a:xfrm rot="0">
            <a:off x="2191385" y="4953635"/>
            <a:ext cx="3049905" cy="6165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rtl="0" algn="just" defTabSz="914400" eaLnBrk="1" latinLnBrk="0" hangingPunct="1">
              <a:buClr>
                <a:srgbClr val="FFFF66"/>
              </a:buClr>
              <a:buFont typeface="Wingdings"/>
              <a:buChar char="l"/>
            </a:pPr>
            <a:r>
              <a:rPr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상호작용 : Mouse Left, Mouse Right</a:t>
            </a:r>
            <a:endParaRPr lang="ko-KR" altLang="en-US" sz="12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254000" indent="-254000" rtl="0" algn="just" defTabSz="914400" eaLnBrk="1" latinLnBrk="0" hangingPunct="1">
              <a:buFontTx/>
              <a:buNone/>
            </a:pPr>
            <a:r>
              <a:rPr sz="11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-&gt; 누른다 : 무언가를 든다 / 내려놓는다</a:t>
            </a:r>
            <a:endParaRPr lang="ko-KR" altLang="en-US" sz="11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254000" indent="-254000" rtl="0" algn="just" defTabSz="914400" eaLnBrk="1" latinLnBrk="0" hangingPunct="1">
              <a:buFontTx/>
              <a:buNone/>
            </a:pPr>
            <a:r>
              <a:rPr sz="11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-&gt; 홀드 : 특수 액션 (특정 오브젝트)</a:t>
            </a:r>
            <a:endParaRPr lang="ko-KR" altLang="en-US" sz="11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3" name="텍스트 상자 162"/>
          <p:cNvSpPr txBox="1">
            <a:spLocks/>
          </p:cNvSpPr>
          <p:nvPr/>
        </p:nvSpPr>
        <p:spPr>
          <a:xfrm rot="0">
            <a:off x="5387975" y="4954270"/>
            <a:ext cx="22364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rtl="0" algn="just" defTabSz="914400" eaLnBrk="1" latinLnBrk="0" hangingPunct="1">
              <a:buClr>
                <a:srgbClr val="C0FF66"/>
              </a:buClr>
              <a:buFont typeface="Wingdings"/>
              <a:buChar char="l"/>
            </a:pPr>
            <a:r>
              <a:rPr sz="1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일시정지 : Esc</a:t>
            </a:r>
            <a:endParaRPr lang="ko-KR" altLang="en-US" sz="12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4" name="도형 163"/>
          <p:cNvSpPr>
            <a:spLocks/>
          </p:cNvSpPr>
          <p:nvPr/>
        </p:nvSpPr>
        <p:spPr>
          <a:xfrm rot="0">
            <a:off x="2172970" y="2019935"/>
            <a:ext cx="332740" cy="264795"/>
          </a:xfrm>
          <a:prstGeom prst="roundRect"/>
          <a:solidFill>
            <a:srgbClr val="C0FF66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935" cy="1144270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080" cy="4184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1982470" y="1022985"/>
            <a:ext cx="16084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게임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플레이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00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26F"/>
                </a:solidFill>
                <a:latin typeface="나눔고딕" charset="0"/>
                <a:ea typeface="나눔고딕" charset="0"/>
              </a:rPr>
              <a:t>게임 방법</a:t>
            </a:r>
            <a:endParaRPr lang="ko-KR" altLang="en-US" sz="1400" b="1">
              <a:solidFill>
                <a:srgbClr val="FE026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172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3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09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44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01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2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10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게임 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2" descr="C:/Users/roning262/AppData/Roaming/PolarisOffice/ETemp/5588_9148408/fImage994712459218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62505" y="1906270"/>
            <a:ext cx="2883535" cy="1622425"/>
          </a:xfrm>
          <a:prstGeom prst="rect"/>
          <a:noFill/>
        </p:spPr>
      </p:pic>
      <p:sp>
        <p:nvSpPr>
          <p:cNvPr id="35" name="텍스트 상자 3"/>
          <p:cNvSpPr txBox="1">
            <a:spLocks/>
          </p:cNvSpPr>
          <p:nvPr/>
        </p:nvSpPr>
        <p:spPr>
          <a:xfrm rot="0">
            <a:off x="2155190" y="1504315"/>
            <a:ext cx="300736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1) 게임은 2~4인으로 시작 가능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6" name="그림 6" descr="C:/Users/roning262/AppData/Roaming/PolarisOffice/ETemp/5588_9148408/fImage872922498176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438140" y="1906270"/>
            <a:ext cx="2883535" cy="1622425"/>
          </a:xfrm>
          <a:prstGeom prst="rect"/>
          <a:noFill/>
        </p:spPr>
      </p:pic>
      <p:sp>
        <p:nvSpPr>
          <p:cNvPr id="37" name="텍스트 상자 7"/>
          <p:cNvSpPr txBox="1">
            <a:spLocks/>
          </p:cNvSpPr>
          <p:nvPr/>
        </p:nvSpPr>
        <p:spPr>
          <a:xfrm rot="0">
            <a:off x="5330825" y="1504315"/>
            <a:ext cx="30460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2) 플레이어 다같이 맵 내부에 랜덤스폰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8" name="그림 8" descr="C:/Users/roning262/AppData/Roaming/PolarisOffice/ETemp/5588_9148408/fImage1011612514314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613775" y="1906270"/>
            <a:ext cx="2883535" cy="1622425"/>
          </a:xfrm>
          <a:prstGeom prst="rect"/>
          <a:noFill/>
        </p:spPr>
      </p:pic>
      <p:pic>
        <p:nvPicPr>
          <p:cNvPr id="40" name="그림 14" descr="C:/Users/roning262/AppData/Roaming/PolarisOffice/ETemp/5588_9148408/fImage876382577211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62505" y="4062730"/>
            <a:ext cx="2883535" cy="1622425"/>
          </a:xfrm>
          <a:prstGeom prst="rect"/>
          <a:noFill/>
        </p:spPr>
      </p:pic>
      <p:sp>
        <p:nvSpPr>
          <p:cNvPr id="41" name="텍스트 상자 15"/>
          <p:cNvSpPr txBox="1">
            <a:spLocks/>
          </p:cNvSpPr>
          <p:nvPr/>
        </p:nvSpPr>
        <p:spPr>
          <a:xfrm rot="0">
            <a:off x="2155190" y="3582670"/>
            <a:ext cx="300736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4) 숨겨져 있는 보물과 어떤 출구로든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    탈출하면 승리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2" name="그림 16" descr="C:/Users/roning262/AppData/Roaming/PolarisOffice/ETemp/5588_9148408/fImage973232598842.jpe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438140" y="4063365"/>
            <a:ext cx="2883535" cy="1621155"/>
          </a:xfrm>
          <a:prstGeom prst="rect"/>
          <a:noFill/>
        </p:spPr>
      </p:pic>
      <p:sp>
        <p:nvSpPr>
          <p:cNvPr id="43" name="텍스트 상자 17"/>
          <p:cNvSpPr txBox="1">
            <a:spLocks/>
          </p:cNvSpPr>
          <p:nvPr/>
        </p:nvSpPr>
        <p:spPr>
          <a:xfrm rot="0">
            <a:off x="5330825" y="3582670"/>
            <a:ext cx="304609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5) 제한시간 내 아무도 탈출 못하면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   전원 패배로 처리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4" name="그림 18" descr="C:/Users/roning262/AppData/Roaming/PolarisOffice/ETemp/5588_9148408/fImage994142615533.jpe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613775" y="4063365"/>
            <a:ext cx="2883535" cy="1621155"/>
          </a:xfrm>
          <a:prstGeom prst="rect"/>
          <a:noFill/>
        </p:spPr>
      </p:pic>
      <p:sp>
        <p:nvSpPr>
          <p:cNvPr id="45" name="텍스트 상자 29"/>
          <p:cNvSpPr txBox="1">
            <a:spLocks/>
          </p:cNvSpPr>
          <p:nvPr/>
        </p:nvSpPr>
        <p:spPr>
          <a:xfrm rot="0">
            <a:off x="8506460" y="3582035"/>
            <a:ext cx="300672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6) 누군가 탈출했다면 카운트다운 시작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   그 안에 탈출하면 승리 / 못하면 패배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텍스트 상자 30"/>
          <p:cNvSpPr txBox="1">
            <a:spLocks/>
          </p:cNvSpPr>
          <p:nvPr/>
        </p:nvSpPr>
        <p:spPr>
          <a:xfrm rot="0">
            <a:off x="8519160" y="1504315"/>
            <a:ext cx="30460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3) 건물 내부에 랜덤으로 탈출구(미션) 존재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5588_9148408/fImage9494492297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1570" cy="114490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2120" cy="33528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2715" cy="4191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196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60909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게임 플레이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46685" y="1644015"/>
            <a:ext cx="139763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게임 소개 / 특징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294005" y="2266950"/>
            <a:ext cx="110236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FE026F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400" b="1">
                <a:solidFill>
                  <a:srgbClr val="FE026F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400" b="1">
                <a:solidFill>
                  <a:srgbClr val="FE026F"/>
                </a:solidFill>
                <a:latin typeface="나눔고딕" charset="0"/>
                <a:ea typeface="나눔고딕" charset="0"/>
              </a:rPr>
              <a:t>방법</a:t>
            </a:r>
            <a:endParaRPr lang="ko-KR" altLang="en-US" sz="1400" b="1">
              <a:solidFill>
                <a:srgbClr val="FE026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4005" y="2865755"/>
            <a:ext cx="110236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환경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86690" y="3512185"/>
            <a:ext cx="13169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기술적 요소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9375" y="4110990"/>
            <a:ext cx="15316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중점 연구분야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7625" y="4733925"/>
            <a:ext cx="159512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타 게임과 비교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-20320" y="5356225"/>
            <a:ext cx="1731645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개발 일정 / 역할분담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96240" y="5978525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396240" y="1045210"/>
            <a:ext cx="897890" cy="3092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solidFill>
                  <a:srgbClr val="403E45"/>
                </a:solidFill>
                <a:latin typeface="나눔고딕" charset="0"/>
                <a:ea typeface="나눔고딕" charset="0"/>
              </a:rPr>
              <a:t>연구 목적</a:t>
            </a:r>
            <a:endParaRPr lang="ko-KR" altLang="en-US" sz="1400" b="1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3845560" y="113030"/>
            <a:ext cx="4483735" cy="4318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800" b="0">
                <a:solidFill>
                  <a:srgbClr val="2A2C35"/>
                </a:solidFill>
                <a:latin typeface="타이포_쌍문동 B" charset="0"/>
                <a:ea typeface="타이포_쌍문동 B" charset="0"/>
              </a:rPr>
              <a:t>게임 방법</a:t>
            </a:r>
            <a:endParaRPr lang="ko-KR" altLang="en-US" sz="2800" b="0">
              <a:solidFill>
                <a:srgbClr val="2A2C35"/>
              </a:solidFill>
              <a:latin typeface="타이포_쌍문동 B" charset="0"/>
              <a:ea typeface="타이포_쌍문동 B" charset="0"/>
            </a:endParaRPr>
          </a:p>
        </p:txBody>
      </p:sp>
      <p:pic>
        <p:nvPicPr>
          <p:cNvPr id="34" name="Picture " descr="C:/Users/roning262/AppData/Roaming/PolarisOffice/ETemp/5588_9148408/fImage95864340731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62505" y="1906270"/>
            <a:ext cx="2883535" cy="1622425"/>
          </a:xfrm>
          <a:prstGeom prst="rect"/>
          <a:noFill/>
        </p:spPr>
      </p:pic>
      <p:sp>
        <p:nvSpPr>
          <p:cNvPr id="35" name="Rect 0"/>
          <p:cNvSpPr txBox="1">
            <a:spLocks/>
          </p:cNvSpPr>
          <p:nvPr/>
        </p:nvSpPr>
        <p:spPr>
          <a:xfrm rot="0">
            <a:off x="2155190" y="1504950"/>
            <a:ext cx="300736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7) 탈출에 도움이 되는 아이템들이 존재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6" name="Picture " descr="C:/Users/roning262/AppData/Roaming/PolarisOffice/ETemp/5588_9148408/fImage80763342698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438140" y="1906905"/>
            <a:ext cx="2883535" cy="1621155"/>
          </a:xfrm>
          <a:prstGeom prst="rect"/>
          <a:noFill/>
        </p:spPr>
      </p:pic>
      <p:sp>
        <p:nvSpPr>
          <p:cNvPr id="37" name="Rect 0"/>
          <p:cNvSpPr txBox="1">
            <a:spLocks/>
          </p:cNvSpPr>
          <p:nvPr/>
        </p:nvSpPr>
        <p:spPr>
          <a:xfrm rot="0">
            <a:off x="5330825" y="1426210"/>
            <a:ext cx="304609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8) 경비병에게 공격받으면 넉다운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   이동키를 제외한 모든 키 조작 불가능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8" name="Picture " descr="C:/Users/roning262/AppData/Roaming/PolarisOffice/ETemp/5588_9148408/fImage90582344340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613775" y="1906905"/>
            <a:ext cx="2883535" cy="1621155"/>
          </a:xfrm>
          <a:prstGeom prst="rect"/>
          <a:noFill/>
        </p:spPr>
      </p:pic>
      <p:pic>
        <p:nvPicPr>
          <p:cNvPr id="40" name="Picture " descr="C:/Users/roning262/AppData/Roaming/PolarisOffice/ETemp/5588_9148408/fImage815403462811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62505" y="4063365"/>
            <a:ext cx="2883535" cy="1621155"/>
          </a:xfrm>
          <a:prstGeom prst="rect"/>
          <a:noFill/>
        </p:spPr>
      </p:pic>
      <p:sp>
        <p:nvSpPr>
          <p:cNvPr id="41" name="Rect 0"/>
          <p:cNvSpPr txBox="1">
            <a:spLocks/>
          </p:cNvSpPr>
          <p:nvPr/>
        </p:nvSpPr>
        <p:spPr>
          <a:xfrm rot="0">
            <a:off x="2155190" y="3686810"/>
            <a:ext cx="30988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10) 넉다운 된 플레이어를 옮길 수 있음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2" name="Picture " descr="C:/Users/roning262/AppData/Roaming/PolarisOffice/ETemp/5588_9148408/fImage845673484806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439410" y="4063365"/>
            <a:ext cx="2880995" cy="1621155"/>
          </a:xfrm>
          <a:prstGeom prst="rect"/>
          <a:noFill/>
        </p:spPr>
      </p:pic>
      <p:sp>
        <p:nvSpPr>
          <p:cNvPr id="43" name="Rect 0"/>
          <p:cNvSpPr txBox="1">
            <a:spLocks/>
          </p:cNvSpPr>
          <p:nvPr/>
        </p:nvSpPr>
        <p:spPr>
          <a:xfrm rot="0">
            <a:off x="5330825" y="3686810"/>
            <a:ext cx="30460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11) 오브젝트처럼 취급 (들기/옮기기/던지기)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4" name="Picture " descr="C:/Users/roning262/AppData/Roaming/PolarisOffice/ETemp/5588_9148408/fImage878813501987.jpe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615045" y="4063365"/>
            <a:ext cx="2880995" cy="1621155"/>
          </a:xfrm>
          <a:prstGeom prst="rect"/>
          <a:noFill/>
        </p:spPr>
      </p:pic>
      <p:sp>
        <p:nvSpPr>
          <p:cNvPr id="45" name="Rect 0"/>
          <p:cNvSpPr txBox="1">
            <a:spLocks/>
          </p:cNvSpPr>
          <p:nvPr/>
        </p:nvSpPr>
        <p:spPr>
          <a:xfrm rot="0">
            <a:off x="8506460" y="3582670"/>
            <a:ext cx="31115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12) 넉다운 된 플레이어는 일정시간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     상호작용을 통해 살릴 수 있음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텍스트 상자 28"/>
          <p:cNvSpPr txBox="1">
            <a:spLocks/>
          </p:cNvSpPr>
          <p:nvPr/>
        </p:nvSpPr>
        <p:spPr>
          <a:xfrm rot="0">
            <a:off x="8506460" y="1426210"/>
            <a:ext cx="304609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9) 넉다운된 플레이어 주변으로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  <a:p>
            <a:pPr marL="254000" indent="-254000" algn="just" latinLnBrk="0" hangingPunct="1">
              <a:buFontTx/>
              <a:buNone/>
            </a:pPr>
            <a:r>
              <a:rPr lang="ko-KR" sz="1200" b="0">
                <a:solidFill>
                  <a:srgbClr val="403E45"/>
                </a:solidFill>
                <a:latin typeface="나눔고딕" charset="0"/>
                <a:ea typeface="나눔고딕" charset="0"/>
              </a:rPr>
              <a:t>    경비병 이동루트 변경</a:t>
            </a:r>
            <a:endParaRPr lang="ko-KR" altLang="en-US" sz="1200" b="0">
              <a:solidFill>
                <a:srgbClr val="403E4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춘향</dc:creator>
  <cp:lastModifiedBy>춘향</cp:lastModifiedBy>
  <dc:title>PowerPoint 프레젠테이션</dc:title>
  <cp:version>9.102.58.42146</cp:version>
</cp:coreProperties>
</file>