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0" r:id="rId4"/>
  </p:sldMasterIdLst>
  <p:notesMasterIdLst>
    <p:notesMasterId r:id="rId23"/>
  </p:notesMasterIdLst>
  <p:sldIdLst>
    <p:sldId id="256" r:id="rId5"/>
    <p:sldId id="320" r:id="rId6"/>
    <p:sldId id="287" r:id="rId7"/>
    <p:sldId id="308" r:id="rId8"/>
    <p:sldId id="315" r:id="rId9"/>
    <p:sldId id="316" r:id="rId10"/>
    <p:sldId id="317" r:id="rId11"/>
    <p:sldId id="319" r:id="rId12"/>
    <p:sldId id="322" r:id="rId13"/>
    <p:sldId id="321" r:id="rId14"/>
    <p:sldId id="326" r:id="rId15"/>
    <p:sldId id="325" r:id="rId16"/>
    <p:sldId id="323" r:id="rId17"/>
    <p:sldId id="324" r:id="rId18"/>
    <p:sldId id="328" r:id="rId19"/>
    <p:sldId id="329" r:id="rId20"/>
    <p:sldId id="318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outlineViewPr>
    <p:cViewPr>
      <p:scale>
        <a:sx n="33" d="100"/>
        <a:sy n="33" d="100"/>
      </p:scale>
      <p:origin x="0" y="-29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45928-FBBA-7845-A2F0-CB1C82D573A0}" type="datetimeFigureOut">
              <a:rPr lang="en-US" smtClean="0"/>
              <a:t>11/1/23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921BA-B8B8-504E-98FF-2D6CF55A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25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921BA-B8B8-504E-98FF-2D6CF55A5F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30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2AE6-AF42-F346-AA7B-A366E5D831CD}" type="datetime1"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kumimoji="0" lang="en-US" sz="4400" b="1" i="0" u="none" strike="noStrike" kern="1200" cap="none" spc="0" normalizeH="0" baseline="0" noProof="0" dirty="0">
                <a:ln w="12700">
                  <a:solidFill>
                    <a:srgbClr val="44546A">
                      <a:satMod val="155000"/>
                    </a:srgbClr>
                  </a:solidFill>
                  <a:prstDash val="solid"/>
                </a:ln>
                <a:solidFill>
                  <a:srgbClr val="E7E6E6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5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C2F4-F2C6-7848-8CAC-6EC5F8BCE8E3}" type="datetime1"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485C-6EFC-754B-A556-C082C27C6436}" type="datetime1"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3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2914-2015-4644-8D45-5067EEA03B5E}" type="datetime1"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/>
            </a:lvl1pPr>
          </a:lstStyle>
          <a:p>
            <a:r>
              <a:rPr kumimoji="0" lang="en-US" sz="4400" b="1" i="0" u="none" strike="noStrike" kern="1200" cap="none" spc="0" normalizeH="0" baseline="0" noProof="0" dirty="0">
                <a:ln w="12700">
                  <a:solidFill>
                    <a:srgbClr val="44546A">
                      <a:satMod val="155000"/>
                    </a:srgbClr>
                  </a:solidFill>
                  <a:prstDash val="solid"/>
                </a:ln>
                <a:solidFill>
                  <a:srgbClr val="E7E6E6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1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0B67-30EA-E349-8ED9-6B99F60E966C}" type="datetime1"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kumimoji="0" lang="en-US" sz="4400" b="1" i="0" u="none" strike="noStrike" kern="1200" cap="none" spc="0" normalizeH="0" baseline="0" noProof="0" dirty="0">
                <a:ln w="12700">
                  <a:solidFill>
                    <a:srgbClr val="44546A">
                      <a:satMod val="155000"/>
                    </a:srgbClr>
                  </a:solidFill>
                  <a:prstDash val="solid"/>
                </a:ln>
                <a:solidFill>
                  <a:srgbClr val="E7E6E6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29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5E68-F347-8342-9BAC-E8AE6C8385FD}" type="datetime1">
              <a:t>11/1/23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kumimoji="0" lang="en-US" sz="4400" b="1" i="0" u="none" strike="noStrike" kern="1200" cap="none" spc="0" normalizeH="0" baseline="0" noProof="0" dirty="0">
                <a:ln w="12700">
                  <a:solidFill>
                    <a:srgbClr val="44546A">
                      <a:satMod val="155000"/>
                    </a:srgbClr>
                  </a:solidFill>
                  <a:prstDash val="solid"/>
                </a:ln>
                <a:solidFill>
                  <a:srgbClr val="E7E6E6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1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A4D5-62AC-B945-931E-B1D45E5A90F6}" type="datetime1">
              <a:t>11/1/23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kumimoji="0" lang="en-US" sz="4400" b="1" i="0" u="none" strike="noStrike" kern="1200" cap="none" spc="0" normalizeH="0" baseline="0" noProof="0" dirty="0">
                <a:ln w="12700">
                  <a:solidFill>
                    <a:srgbClr val="44546A">
                      <a:satMod val="155000"/>
                    </a:srgbClr>
                  </a:solidFill>
                  <a:prstDash val="solid"/>
                </a:ln>
                <a:solidFill>
                  <a:srgbClr val="E7E6E6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7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A243-C7F3-5341-B937-047E1EEA8D93}" type="datetime1">
              <a:t>11/1/23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kumimoji="0" lang="en-US" sz="4400" b="1" i="0" u="none" strike="noStrike" kern="1200" cap="none" spc="0" normalizeH="0" baseline="0" noProof="0" dirty="0">
                <a:ln w="12700">
                  <a:solidFill>
                    <a:srgbClr val="44546A">
                      <a:satMod val="155000"/>
                    </a:srgbClr>
                  </a:solidFill>
                  <a:prstDash val="solid"/>
                </a:ln>
                <a:solidFill>
                  <a:srgbClr val="E7E6E6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628D-E256-C649-B54A-BAC876DDB8CF}" type="datetime1">
              <a:t>11/1/23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kumimoji="0" lang="en-US" sz="4400" b="1" i="0" u="none" strike="noStrike" kern="1200" cap="none" spc="0" normalizeH="0" baseline="0" noProof="0" dirty="0">
                <a:ln w="12700">
                  <a:solidFill>
                    <a:srgbClr val="44546A">
                      <a:satMod val="155000"/>
                    </a:srgbClr>
                  </a:solidFill>
                  <a:prstDash val="solid"/>
                </a:ln>
                <a:solidFill>
                  <a:srgbClr val="E7E6E6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4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06A6-43A1-7049-AF70-55E7044ADB45}" type="datetime1">
              <a:t>11/1/23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kumimoji="0" lang="en-US" sz="4400" b="1" i="0" u="none" strike="noStrike" kern="1200" cap="none" spc="0" normalizeH="0" baseline="0" noProof="0" dirty="0">
                <a:ln w="12700">
                  <a:solidFill>
                    <a:srgbClr val="44546A">
                      <a:satMod val="155000"/>
                    </a:srgbClr>
                  </a:solidFill>
                  <a:prstDash val="solid"/>
                </a:ln>
                <a:solidFill>
                  <a:srgbClr val="E7E6E6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7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65E9-3051-114A-83E5-068334891A35}" type="datetime1">
              <a:t>11/1/23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kumimoji="0" lang="en-US" sz="4400" b="1" i="0" u="none" strike="noStrike" kern="1200" cap="none" spc="0" normalizeH="0" baseline="0" noProof="0" dirty="0">
                <a:ln w="12700">
                  <a:solidFill>
                    <a:srgbClr val="44546A">
                      <a:satMod val="155000"/>
                    </a:srgbClr>
                  </a:solidFill>
                  <a:prstDash val="solid"/>
                </a:ln>
                <a:solidFill>
                  <a:srgbClr val="E7E6E6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53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C4366-CD3E-B744-A88C-14E1BD5D20D8}" type="datetime1"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E5ABE-DDFB-6F46-8795-3E4688C8AB0C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3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bNConsulting/iptfs-linux" TargetMode="External"/><Relationship Id="rId7" Type="http://schemas.openxmlformats.org/officeDocument/2006/relationships/hyperlink" Target="https://github.com/choppsv1/cov/commits/chopps/add-bg-overlay-tint" TargetMode="External"/><Relationship Id="rId2" Type="http://schemas.openxmlformats.org/officeDocument/2006/relationships/hyperlink" Target="https://github.com/LabNConsulting/iptfs-de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LabNConsulting/wireshark" TargetMode="External"/><Relationship Id="rId5" Type="http://schemas.openxmlformats.org/officeDocument/2006/relationships/hyperlink" Target="https://github.com/LabNConsulting/munet" TargetMode="External"/><Relationship Id="rId4" Type="http://schemas.openxmlformats.org/officeDocument/2006/relationships/hyperlink" Target="https://github.com/LabNConsulting/iptfs-iproute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  <a:cs typeface="Calibri Light"/>
              </a:rPr>
              <a:t>“chopps’ dev”</a:t>
            </a:r>
            <a:br>
              <a:rPr lang="en-US" sz="4800" dirty="0">
                <a:solidFill>
                  <a:schemeClr val="bg1"/>
                </a:solidFill>
                <a:cs typeface="Calibri Light"/>
              </a:rPr>
            </a:br>
            <a:r>
              <a:rPr lang="en-US" sz="3200" dirty="0">
                <a:solidFill>
                  <a:schemeClr val="bg1"/>
                </a:solidFill>
                <a:cs typeface="Calibri Light"/>
              </a:rPr>
              <a:t>My Linux Kernel Dev Environment</a:t>
            </a:r>
            <a:br>
              <a:rPr lang="en-US" sz="3200" dirty="0">
                <a:solidFill>
                  <a:schemeClr val="bg1"/>
                </a:solidFill>
                <a:cs typeface="Calibri Light"/>
              </a:rPr>
            </a:br>
            <a:endParaRPr lang="en-US" sz="2800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000">
                <a:solidFill>
                  <a:srgbClr val="FFC000"/>
                </a:solidFill>
              </a:rPr>
              <a:t>Christian Hopps</a:t>
            </a:r>
          </a:p>
          <a:p>
            <a:pPr algn="r"/>
            <a:r>
              <a:rPr lang="en-US" sz="2000">
                <a:solidFill>
                  <a:srgbClr val="FFC000"/>
                </a:solidFill>
              </a:rPr>
              <a:t>LabN Consulting, LLC</a:t>
            </a:r>
          </a:p>
        </p:txBody>
      </p:sp>
      <p:cxnSp>
        <p:nvCxnSpPr>
          <p:cNvPr id="26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A9A6-B96E-9DA9-A07F-EEC7D47F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Setup the Environment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84073-E3AE-9FDB-A5C6-41806FBF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15E0A1-D267-C22F-0666-FFB6093CC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1" y="1325562"/>
            <a:ext cx="11362764" cy="5030787"/>
          </a:xfrm>
          <a:solidFill>
            <a:srgbClr val="00206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git clone git@github.com:LabNConsulting/iptfs-dev.git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cd iptfs-dev/</a:t>
            </a:r>
          </a:p>
          <a:p>
            <a:pPr marL="457200" lvl="1" indent="0">
              <a:buNone/>
            </a:pPr>
            <a:endParaRPr lang="en-US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make setup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[... git clones linux, buildroot, and iproute2]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git clone https://github.com/brendangregg/FlameGraph </a:t>
            </a:r>
          </a:p>
          <a:p>
            <a:pPr marL="457200" lvl="1" indent="0">
              <a:buNone/>
            </a:pPr>
            <a:endParaRPr lang="en-US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# initialize a python virtual environment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python3 -m venv venv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 venv/bin/activate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pip install -r python-requirements.txt</a:t>
            </a:r>
          </a:p>
          <a:p>
            <a:pPr marL="457200" lvl="1" indent="0">
              <a:buNone/>
            </a:pPr>
            <a:endParaRPr lang="en-US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18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A9A6-B96E-9DA9-A07F-EEC7D47F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747"/>
            <a:ext cx="10515600" cy="1325563"/>
          </a:xfrm>
        </p:spPr>
        <p:txBody>
          <a:bodyPr/>
          <a:lstStyle/>
          <a:p>
            <a:r>
              <a:rPr lang="en-US"/>
              <a:t>Run interactive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84073-E3AE-9FDB-A5C6-41806FBF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15E0A1-D267-C22F-0666-FFB6093CC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1" y="1309816"/>
            <a:ext cx="11362764" cy="4955059"/>
          </a:xfrm>
          <a:solidFill>
            <a:srgbClr val="00206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cd iptfs-dev/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sudo venv/bin/pytest tests/simplenet --pause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PAUSING: before step 0: Before test network up ==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PAUSED, "cli" for CLI, "pdb" to debug, "Enter" to continue: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 Munet CLI Starting ---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munet&gt; con r1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154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A9A6-B96E-9DA9-A07F-EEC7D47F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Enable coverage and build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84073-E3AE-9FDB-A5C6-41806FBF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15E0A1-D267-C22F-0666-FFB6093CC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1" y="1325562"/>
            <a:ext cx="11362764" cy="5030787"/>
          </a:xfrm>
          <a:solidFill>
            <a:srgbClr val="00206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cd iptfs-dev/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# change to build coverage kernel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sed -i -e 's/^LINUXCONFIG/# &amp;/;/linux-cov.config/s/^# L/L/' Makefile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# Enable profiling in linux/net/xfrm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echo "GCOV_PROFILE := y" &gt;&gt; linux/net/xfrm/Makefile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make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[... builds kernel, buildroot w/ custom iproute]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385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A9A6-B96E-9DA9-A07F-EEC7D47F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747"/>
            <a:ext cx="10515600" cy="1325563"/>
          </a:xfrm>
        </p:spPr>
        <p:txBody>
          <a:bodyPr/>
          <a:lstStyle/>
          <a:p>
            <a:r>
              <a:rPr lang="en-US"/>
              <a:t>Run test generating coverage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84073-E3AE-9FDB-A5C6-41806FBF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15E0A1-D267-C22F-0666-FFB6093CC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1" y="1309816"/>
            <a:ext cx="11362764" cy="4955059"/>
          </a:xfrm>
          <a:solidFill>
            <a:srgbClr val="00206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cd iptfs-dev/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sudo venv/bin/pytest tests/simplenet --coverage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tests/simplenet/test_simplenet.py::test_policy_tun_up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------------------------------------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2023-11-01 17:05:34,235 INFO: root: STEP 0: first ping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2023-11-01 17:05:34,242 INFO: root: STEP 1: second ping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2023-11-01 17:05:34,247 INFO: root: STEP 2: third ping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PASSED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2023-11-01 16:48:15,865 INFO: munet.l3qemuvm.r1: Saved coverage data in VM at /gcov-data.tgz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2023-11-01 16:48:15,940 INFO: munet.l3qemuvm.r1: Saved coverage data on host at /tmp/unet-test/tests.simplenet.test_simplenet/r1/gcov-data.tgz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457200" lvl="1" indent="0">
              <a:buNone/>
            </a:pPr>
            <a:endParaRPr lang="en-US" sz="1400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1400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400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A9A6-B96E-9DA9-A07F-EEC7D47F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747"/>
            <a:ext cx="10515600" cy="1325563"/>
          </a:xfrm>
        </p:spPr>
        <p:txBody>
          <a:bodyPr/>
          <a:lstStyle/>
          <a:p>
            <a:r>
              <a:rPr lang="en-US"/>
              <a:t>Coverage: Extract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84073-E3AE-9FDB-A5C6-41806FBF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15E0A1-D267-C22F-0666-FFB6093CC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1" y="1309816"/>
            <a:ext cx="11362764" cy="4955059"/>
          </a:xfrm>
          <a:solidFill>
            <a:srgbClr val="00206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cd iptfs-dev/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scripts/extract-cov.sh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extracting resutls from /tmp/unet-test/tests.simplenet.test_simplenet/r1/gcov-data.tgz…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Reading tracefile coverage.info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Extracting /home/chopps/w/demo/iptfs-dev/linux/net/xfrm/xfrm_iptfs.c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Extracted 1 files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Writing data to iptfs.info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Summary coverage rate: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lines......: 31.7% (350 of 1104 lines)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functions..: 43.8% (21 of 48 functions)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branches...: no data found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# used by emacs cov.el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ln -s $(pwd)/iptfs.info linux/net/xfrm/coverage.info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563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A9A6-B96E-9DA9-A07F-EEC7D47F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747"/>
            <a:ext cx="10515600" cy="1325563"/>
          </a:xfrm>
        </p:spPr>
        <p:txBody>
          <a:bodyPr/>
          <a:lstStyle/>
          <a:p>
            <a:r>
              <a:rPr lang="en-US"/>
              <a:t>Profiling: Flamegraphs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84073-E3AE-9FDB-A5C6-41806FBF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15E0A1-D267-C22F-0666-FFB6093CC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1" y="1309816"/>
            <a:ext cx="11362764" cy="4955059"/>
          </a:xfrm>
          <a:solidFill>
            <a:srgbClr val="00206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cd iptfs-dev/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# enable fast config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sed -i -e 's/^LINUXCONFIG/# &amp;/;/linux-fast.config/s/^# L/L/' Makefile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make flame-clean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make flame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runs test, extracts perf data, creates flamegraph and downloads it to my mac ]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774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A9A6-B96E-9DA9-A07F-EEC7D47F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747"/>
            <a:ext cx="10515600" cy="1325563"/>
          </a:xfrm>
        </p:spPr>
        <p:txBody>
          <a:bodyPr/>
          <a:lstStyle/>
          <a:p>
            <a:r>
              <a:rPr lang="en-US"/>
              <a:t>Debugging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84073-E3AE-9FDB-A5C6-41806FBF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15E0A1-D267-C22F-0666-FFB6093CC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1" y="1309816"/>
            <a:ext cx="11362764" cy="4955059"/>
          </a:xfrm>
          <a:solidFill>
            <a:srgbClr val="00206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cd iptfs-dev/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sudo venv/bin/pytest -v tests/simplenet --pause-at-end \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--gdb=r1 --gdb-breakpoints=iptfs_enqueue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launches test, opens window with gdb on r1 kernel and sets a breakpoint ]</a:t>
            </a:r>
          </a:p>
        </p:txBody>
      </p:sp>
    </p:spTree>
    <p:extLst>
      <p:ext uri="{BB962C8B-B14F-4D97-AF65-F5344CB8AC3E}">
        <p14:creationId xmlns:p14="http://schemas.microsoft.com/office/powerpoint/2010/main" val="3398679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AC43B-D607-138C-D322-D8DD7A4A0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pytest</a:t>
            </a:r>
            <a:r>
              <a:rPr lang="en-US" dirty="0"/>
              <a:t> customizations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A7AB2-ADDC-3899-27E2-5C2BFB477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822"/>
            <a:ext cx="10515600" cy="521952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--profile             Enable profiling if supported by test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--tracing             Enable tracing if supported by test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--cli-on-error        CLI on test failure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--coverage            Enable coverage gathering if supported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--gdb=HOST[,HOST...]  Comma-separated list of nodes to launch gdb on, or 'all'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--gdb-breakpoints=BREAKPOINT[,BREAKPOINT...]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Comma-separated list of breakpoints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--gdb-use-emacs       Use emacsclient to run gdb instead of a shell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--pcap=NET[,NET...]   Comma-separated list of networks to capture packets on, or 'all'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--pause               Pause after each test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--pause-at-end        Pause before taking munet down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--shell=NODE[,NODE...]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Comma-separated list of nodes to spawn shell on, or 'all'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--stdout=NODE[,NODE...]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Comma-separated list of nodes to open tail-f stdout window on, or 'all'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--stderr=NODE[,NODE...]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Comma-separated list of nodes to open tail-f stderr window on, or 'all'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1FC66-D48B-EA4B-F4ED-95935568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54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D8AC7-281F-4481-842D-3233F3E6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 and Comments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297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14DC-E7D9-C914-DFEE-3C65F8263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7F932-E503-AFCB-EBA7-39D0A1C64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Automated Virtual (Munet) Topologies and VMs (qemu)</a:t>
            </a:r>
          </a:p>
          <a:p>
            <a:pPr lvl="1"/>
            <a:r>
              <a:rPr lang="en-US" dirty="0"/>
              <a:t>Interactive</a:t>
            </a:r>
          </a:p>
          <a:p>
            <a:pPr lvl="1"/>
            <a:r>
              <a:rPr lang="en-US" dirty="0"/>
              <a:t>Packet Captures</a:t>
            </a:r>
          </a:p>
          <a:p>
            <a:pPr lvl="1"/>
            <a:r>
              <a:rPr lang="en-US" dirty="0"/>
              <a:t>Debugging with GDB</a:t>
            </a:r>
          </a:p>
          <a:p>
            <a:pPr lvl="1"/>
            <a:r>
              <a:rPr lang="en-US" dirty="0"/>
              <a:t>Coverage</a:t>
            </a:r>
          </a:p>
          <a:p>
            <a:pPr lvl="1"/>
            <a:r>
              <a:rPr lang="en-US" dirty="0"/>
              <a:t>Profiling - Flamegraphs</a:t>
            </a:r>
          </a:p>
          <a:p>
            <a:pPr lvl="1"/>
            <a:r>
              <a:rPr lang="en-US" dirty="0"/>
              <a:t>Tracing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25912-A7E9-E169-B7B4-B853FD4B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6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671A0-8D4B-4914-B348-67775A54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The Dev Source Code (IPTFS)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F1AC4-0D5D-4CFD-AA97-2A65322BE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893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24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CONFIG_XFRM_IPTFS=y </a:t>
            </a:r>
            <a:r>
              <a:rPr lang="en-US" sz="24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</a:t>
            </a:r>
            <a:endParaRPr lang="en-US" sz="2400" dirty="0"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net/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xfrm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xfrm_iptfs.c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non-static functions: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xfrm_iptfs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_*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static functions	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iptfs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_*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3 sections:</a:t>
            </a:r>
          </a:p>
          <a:p>
            <a:pPr lvl="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</a:p>
          <a:p>
            <a:pPr lvl="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Ingress (output)</a:t>
            </a:r>
          </a:p>
          <a:p>
            <a:pPr lvl="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Egress (input)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F3B4B-0C35-8369-1415-3F77CAC5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20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D404-C14D-D5E4-3DB7-BC6EB02B9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DBDFA-A233-E649-63E9-9BC6DD65E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Linux:</a:t>
            </a:r>
          </a:p>
          <a:p>
            <a:pPr lvl="1"/>
            <a:r>
              <a:rPr lang="en-US" dirty="0"/>
              <a:t>Dev Env: </a:t>
            </a:r>
            <a:r>
              <a:rPr lang="en-US" dirty="0">
                <a:cs typeface="Calibri"/>
                <a:hlinkClick r:id="rId2"/>
              </a:rPr>
              <a:t>https://github.com/LabNConsulting/iptfs-dev</a:t>
            </a:r>
            <a:endParaRPr lang="en-US" dirty="0">
              <a:cs typeface="Calibri"/>
            </a:endParaRPr>
          </a:p>
          <a:p>
            <a:pPr lvl="2"/>
            <a:r>
              <a:rPr lang="en-US" dirty="0">
                <a:cs typeface="Calibri"/>
              </a:rPr>
              <a:t>kernel: </a:t>
            </a:r>
            <a:r>
              <a:rPr lang="en-US" dirty="0">
                <a:cs typeface="Calibri"/>
                <a:hlinkClick r:id="rId3"/>
              </a:rPr>
              <a:t>https://github.com/LabNConsulting/iptfs-linux</a:t>
            </a:r>
            <a:endParaRPr lang="en-US" dirty="0">
              <a:cs typeface="Calibri"/>
            </a:endParaRPr>
          </a:p>
          <a:p>
            <a:pPr lvl="2"/>
            <a:r>
              <a:rPr lang="en-US" dirty="0">
                <a:cs typeface="Calibri"/>
              </a:rPr>
              <a:t>iproute2: </a:t>
            </a:r>
            <a:r>
              <a:rPr lang="en-US" dirty="0">
                <a:cs typeface="Calibri"/>
                <a:hlinkClick r:id="rId4"/>
              </a:rPr>
              <a:t>https://github.com/LabNConsulting/iptfs-iproute2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Dev Env using </a:t>
            </a:r>
            <a:r>
              <a:rPr lang="en-US" dirty="0" err="1">
                <a:cs typeface="Calibri"/>
              </a:rPr>
              <a:t>github</a:t>
            </a:r>
            <a:r>
              <a:rPr lang="en-US" dirty="0">
                <a:cs typeface="Calibri"/>
              </a:rPr>
              <a:t> actions to run regression/unit tests! </a:t>
            </a:r>
            <a:r>
              <a:rPr lang="en-US" dirty="0">
                <a:cs typeface="Calibri"/>
                <a:sym typeface="Wingdings" pitchFamily="2" charset="2"/>
              </a:rPr>
              <a:t>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Testing/Tools:</a:t>
            </a:r>
          </a:p>
          <a:p>
            <a:pPr lvl="1"/>
            <a:r>
              <a:rPr lang="en-US" dirty="0" err="1">
                <a:cs typeface="Calibri"/>
              </a:rPr>
              <a:t>munet</a:t>
            </a:r>
            <a:r>
              <a:rPr lang="en-US" dirty="0">
                <a:cs typeface="Calibri"/>
              </a:rPr>
              <a:t>: </a:t>
            </a:r>
            <a:r>
              <a:rPr lang="en-US" dirty="0">
                <a:cs typeface="Calibri"/>
                <a:hlinkClick r:id="rId5"/>
              </a:rPr>
              <a:t>https://github.com/LabNConsulting/munet</a:t>
            </a:r>
            <a:endParaRPr lang="en-US" dirty="0">
              <a:cs typeface="Calibri"/>
            </a:endParaRPr>
          </a:p>
          <a:p>
            <a:pPr lvl="1"/>
            <a:r>
              <a:rPr lang="en-US" dirty="0" err="1">
                <a:cs typeface="Calibri"/>
              </a:rPr>
              <a:t>wireshark</a:t>
            </a:r>
            <a:r>
              <a:rPr lang="en-US" dirty="0">
                <a:cs typeface="Calibri"/>
              </a:rPr>
              <a:t>: </a:t>
            </a:r>
            <a:r>
              <a:rPr lang="en-US" dirty="0">
                <a:cs typeface="Calibri"/>
                <a:hlinkClick r:id="rId6"/>
              </a:rPr>
              <a:t>https://github.com/LabNConsulting/wireshark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cov.el: </a:t>
            </a:r>
            <a:r>
              <a:rPr lang="en-US" dirty="0">
                <a:cs typeface="Calibri"/>
                <a:hlinkClick r:id="rId7"/>
              </a:rPr>
              <a:t>https://github.com/choppsv1/cov/commits/chopps/add-bg-overlay-tint</a:t>
            </a:r>
            <a:r>
              <a:rPr lang="en-US" dirty="0">
                <a:cs typeface="Calibri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370F9-4D1A-F16A-0F5E-9DF76BDF1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2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671A0-8D4B-4914-B348-67775A54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F1AC4-0D5D-4CFD-AA97-2A65322BE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893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Hardware/Topology: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munet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Testing Framework: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pytest</a:t>
            </a:r>
          </a:p>
          <a:p>
            <a:pPr lvl="1"/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Used by above</a:t>
            </a:r>
          </a:p>
          <a:p>
            <a:pPr lvl="2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Interactive: tmux (best) or SCREEN or X11</a:t>
            </a:r>
          </a:p>
          <a:p>
            <a:pPr lvl="2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Profiling: perf and FlameGraph</a:t>
            </a:r>
          </a:p>
          <a:p>
            <a:pPr lvl="2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Packet Captures: tshark and wireshark</a:t>
            </a:r>
          </a:p>
          <a:p>
            <a:pPr lvl="2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Debugging: gdb</a:t>
            </a:r>
          </a:p>
          <a:p>
            <a:pPr lvl="2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Coverage: native and cov.el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F3B4B-0C35-8369-1415-3F77CAC5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2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5AC5-A7F3-7346-A2DD-D9EFC0D42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munet – network and hardware emulation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198F0-7F26-6FE1-4D4F-A16B3BE95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Config file defines:</a:t>
            </a:r>
          </a:p>
          <a:p>
            <a:pPr lvl="1"/>
            <a:r>
              <a:rPr lang="en-US" dirty="0"/>
              <a:t>Topology (node and networks)</a:t>
            </a:r>
          </a:p>
          <a:p>
            <a:pPr lvl="1"/>
            <a:r>
              <a:rPr lang="en-US" dirty="0"/>
              <a:t>Kinds (common attributes for nodes)</a:t>
            </a:r>
          </a:p>
          <a:p>
            <a:pPr lvl="1"/>
            <a:r>
              <a:rPr lang="en-US" dirty="0"/>
              <a:t>Additional CLI commands</a:t>
            </a:r>
          </a:p>
          <a:p>
            <a:pPr lvl="1"/>
            <a:r>
              <a:rPr lang="en-US" dirty="0"/>
              <a:t>yaml/toml/json format</a:t>
            </a:r>
          </a:p>
          <a:p>
            <a:r>
              <a:rPr lang="en-US" dirty="0"/>
              <a:t>Launches and configures nodes of the following types:</a:t>
            </a:r>
          </a:p>
          <a:p>
            <a:pPr lvl="1"/>
            <a:r>
              <a:rPr lang="en-US" dirty="0"/>
              <a:t>Linux Namespace</a:t>
            </a:r>
          </a:p>
          <a:p>
            <a:pPr lvl="1"/>
            <a:r>
              <a:rPr lang="en-US" dirty="0"/>
              <a:t>Container (docker/</a:t>
            </a:r>
            <a:r>
              <a:rPr lang="en-US" dirty="0" err="1"/>
              <a:t>podman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QemuVM</a:t>
            </a:r>
            <a:endParaRPr lang="en-US" dirty="0"/>
          </a:p>
          <a:p>
            <a:r>
              <a:rPr lang="en-US" dirty="0"/>
              <a:t>Connects nodes together with LAN or P2P networks</a:t>
            </a:r>
          </a:p>
          <a:p>
            <a:pPr lvl="1"/>
            <a:r>
              <a:rPr lang="en-US" dirty="0"/>
              <a:t>Normally </a:t>
            </a:r>
            <a:r>
              <a:rPr lang="en-US" dirty="0" err="1"/>
              <a:t>veth’s</a:t>
            </a:r>
            <a:r>
              <a:rPr lang="en-US" dirty="0"/>
              <a:t> and bridges </a:t>
            </a:r>
          </a:p>
          <a:p>
            <a:pPr lvl="1"/>
            <a:r>
              <a:rPr lang="en-US" dirty="0"/>
              <a:t>Physical Interfaces also supported</a:t>
            </a:r>
          </a:p>
          <a:p>
            <a:pPr lvl="2"/>
            <a:r>
              <a:rPr lang="en-US" dirty="0"/>
              <a:t>Mapped into namespaces</a:t>
            </a:r>
          </a:p>
          <a:p>
            <a:pPr lvl="2"/>
            <a:r>
              <a:rPr lang="en-US" dirty="0"/>
              <a:t>SRIOV for </a:t>
            </a:r>
            <a:r>
              <a:rPr lang="en-US" dirty="0" err="1"/>
              <a:t>QemuVM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52F57-9E77-6DB4-3F81-A6F81DB4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57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14DC-E7D9-C914-DFEE-3C65F8263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munet</a:t>
            </a:r>
            <a:r>
              <a:rPr lang="en-US" dirty="0"/>
              <a:t>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7F932-E503-AFCB-EBA7-39D0A1C64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TMUX, SCREEN or X11 to open:</a:t>
            </a:r>
          </a:p>
          <a:p>
            <a:pPr lvl="1"/>
            <a:r>
              <a:rPr lang="en-US" dirty="0"/>
              <a:t>Extendible </a:t>
            </a:r>
            <a:r>
              <a:rPr lang="en-US" dirty="0" err="1"/>
              <a:t>Munet</a:t>
            </a:r>
            <a:r>
              <a:rPr lang="en-US" dirty="0"/>
              <a:t> CLI</a:t>
            </a:r>
          </a:p>
          <a:p>
            <a:pPr lvl="1"/>
            <a:r>
              <a:rPr lang="en-US" dirty="0"/>
              <a:t>Shells in the namespace or containers</a:t>
            </a:r>
          </a:p>
          <a:p>
            <a:pPr lvl="1"/>
            <a:r>
              <a:rPr lang="en-US" dirty="0"/>
              <a:t>Consoles to Qemu VMs</a:t>
            </a:r>
          </a:p>
          <a:p>
            <a:pPr lvl="1"/>
            <a:r>
              <a:rPr lang="en-US" dirty="0"/>
              <a:t>Tail –f’s of </a:t>
            </a:r>
            <a:r>
              <a:rPr lang="en-US" dirty="0" err="1"/>
              <a:t>stdout</a:t>
            </a:r>
            <a:r>
              <a:rPr lang="en-US" dirty="0"/>
              <a:t>/stderr for logs</a:t>
            </a:r>
          </a:p>
          <a:p>
            <a:r>
              <a:rPr lang="en-US" dirty="0"/>
              <a:t>Capture packets on any network</a:t>
            </a:r>
          </a:p>
          <a:p>
            <a:r>
              <a:rPr lang="en-US" dirty="0"/>
              <a:t>Profile running code (uses perf)</a:t>
            </a:r>
          </a:p>
          <a:p>
            <a:r>
              <a:rPr lang="en-US" dirty="0"/>
              <a:t>Converage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25912-A7E9-E169-B7B4-B853FD4B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81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C8C2B-6B48-5725-8C70-8FE06346E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942" y="2741660"/>
            <a:ext cx="4823010" cy="34553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topology: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networks-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autonumber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true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networks: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- name: mgmt0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192.168.0.254/24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- name: net0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10.0.0.0/24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- name: net1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10.0.1.0/24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- name: net2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10.0.2.0/24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56BD4-D4E3-8CE3-6D8B-EA84C0599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871BCB-A915-5CEF-0272-E798C1918223}"/>
              </a:ext>
            </a:extLst>
          </p:cNvPr>
          <p:cNvSpPr txBox="1">
            <a:spLocks/>
          </p:cNvSpPr>
          <p:nvPr/>
        </p:nvSpPr>
        <p:spPr>
          <a:xfrm>
            <a:off x="5818094" y="2741660"/>
            <a:ext cx="6373906" cy="410499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nodes: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- name: h1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kind: host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connections: [ mgmt0, net0 ]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-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r1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kind: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linux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connections: [ mgmt0, net0, net1 ]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- name: r2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kind: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linux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connections: [ mgmt0, net2, net1 ]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- name: h2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kind: host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connections: [ mgmt0, net2 ]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803675-FE66-21AC-537F-DC3551123F9A}"/>
              </a:ext>
            </a:extLst>
          </p:cNvPr>
          <p:cNvSpPr txBox="1">
            <a:spLocks/>
          </p:cNvSpPr>
          <p:nvPr/>
        </p:nvSpPr>
        <p:spPr>
          <a:xfrm>
            <a:off x="2034987" y="235444"/>
            <a:ext cx="7637930" cy="199910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                            192.168.0.0/24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  --+-------------------+------ mgmt0 ------+-------------------+---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    | .1                | .2                | .3                | .4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  +----+              +----+              +----+              +----+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  | h1 | --- net0 --- | r1 | --- net1 --- | r2 | --- net2 --- | r1 |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  +----+ .1        .2 +----+ .2        .3 +----+ .3        .4 +----+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#          10.0.0.0/24         10.0.1.0/24         10.0.2.0/24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46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D92C7-C393-A1BF-9080-C5F54CA83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07A7C6-5831-B171-50CC-12F2CF3AB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942" y="1075038"/>
            <a:ext cx="10176636" cy="512200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kinds: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- name: linux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merge: [ "qemu" 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gdb-cmd: "/usr/bin/sudo -E gdb %CONFIGDIR%/../../output-linux/vmlinux"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gdb-target-cmds: ["target remote %RUNDIR%/s/gdbserver"]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gdb-run-cmds: ["c"]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gdb-run-cmd: ["c"]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qemu: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kernel: "%CONFIGDIR%/../../output-linux/arch/x86/boot/bzImage"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initrd: "%CONFIGDIR%/../../output-buildroot/images/rootfs.cpio.gz"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sshkey: "%CONFIGDIR%/../../root-key"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#cmdline-extra: "acpi=off idle=poll nokaslr"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#cmdline-extra: "idle=poll nokaslr trace_buf_size=1024M"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cmdline-extra: "idle=poll nokaslr"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memory: "2048"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kvm: true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ncpu: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console: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timeout: 180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553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76EB741289404497870D12FD81A9F4" ma:contentTypeVersion="9" ma:contentTypeDescription="Create a new document." ma:contentTypeScope="" ma:versionID="ccda40f7923f7d4591502770423bf943">
  <xsd:schema xmlns:xsd="http://www.w3.org/2001/XMLSchema" xmlns:xs="http://www.w3.org/2001/XMLSchema" xmlns:p="http://schemas.microsoft.com/office/2006/metadata/properties" xmlns:ns2="6a4211f0-ece1-48f9-9ec3-609f303131c1" xmlns:ns3="86767aa5-8d8d-4163-9d1b-a3c0187cd14e" targetNamespace="http://schemas.microsoft.com/office/2006/metadata/properties" ma:root="true" ma:fieldsID="72aa0d7f8bf9375061caf47b1b8ac7b3" ns2:_="" ns3:_="">
    <xsd:import namespace="6a4211f0-ece1-48f9-9ec3-609f303131c1"/>
    <xsd:import namespace="86767aa5-8d8d-4163-9d1b-a3c0187cd1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4211f0-ece1-48f9-9ec3-609f303131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c82f4cb6-76d4-4add-bddf-6f636c9ce11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767aa5-8d8d-4163-9d1b-a3c0187cd14e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4b149f70-a427-4430-9efa-7343a18053d8}" ma:internalName="TaxCatchAll" ma:showField="CatchAllData" ma:web="86767aa5-8d8d-4163-9d1b-a3c0187cd14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a4211f0-ece1-48f9-9ec3-609f303131c1">
      <Terms xmlns="http://schemas.microsoft.com/office/infopath/2007/PartnerControls"/>
    </lcf76f155ced4ddcb4097134ff3c332f>
    <TaxCatchAll xmlns="86767aa5-8d8d-4163-9d1b-a3c0187cd14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CC394C-8A9D-4889-84CD-4A9E5C70F6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4211f0-ece1-48f9-9ec3-609f303131c1"/>
    <ds:schemaRef ds:uri="86767aa5-8d8d-4163-9d1b-a3c0187cd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28F7D1-F485-4594-BC7F-6DF5EEB60147}">
  <ds:schemaRefs>
    <ds:schemaRef ds:uri="http://schemas.microsoft.com/office/2006/metadata/properties"/>
    <ds:schemaRef ds:uri="http://schemas.microsoft.com/office/infopath/2007/PartnerControls"/>
    <ds:schemaRef ds:uri="6a4211f0-ece1-48f9-9ec3-609f303131c1"/>
    <ds:schemaRef ds:uri="86767aa5-8d8d-4163-9d1b-a3c0187cd14e"/>
  </ds:schemaRefs>
</ds:datastoreItem>
</file>

<file path=customXml/itemProps3.xml><?xml version="1.0" encoding="utf-8"?>
<ds:datastoreItem xmlns:ds="http://schemas.openxmlformats.org/officeDocument/2006/customXml" ds:itemID="{A164B540-4580-41A4-B027-C8282F254F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1849</TotalTime>
  <Words>1480</Words>
  <Application>Microsoft Macintosh PowerPoint</Application>
  <PresentationFormat>Widescreen</PresentationFormat>
  <Paragraphs>229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“chopps’ dev” My Linux Kernel Dev Environment </vt:lpstr>
      <vt:lpstr>A demo</vt:lpstr>
      <vt:lpstr>The Dev Source Code (IPTFS)</vt:lpstr>
      <vt:lpstr>The Code</vt:lpstr>
      <vt:lpstr>Tools</vt:lpstr>
      <vt:lpstr>munet – network and hardware emulation</vt:lpstr>
      <vt:lpstr>munet cont.</vt:lpstr>
      <vt:lpstr>PowerPoint Presentation</vt:lpstr>
      <vt:lpstr>PowerPoint Presentation</vt:lpstr>
      <vt:lpstr>Setup the Environment</vt:lpstr>
      <vt:lpstr>Run interactive</vt:lpstr>
      <vt:lpstr>Enable coverage and build</vt:lpstr>
      <vt:lpstr>Run test generating coverage</vt:lpstr>
      <vt:lpstr>Coverage: Extract</vt:lpstr>
      <vt:lpstr>Profiling: Flamegraphs</vt:lpstr>
      <vt:lpstr>Debugging</vt:lpstr>
      <vt:lpstr>pytest customizations</vt:lpstr>
      <vt:lpstr>Questions and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IP-TFS</dc:title>
  <dc:creator> </dc:creator>
  <cp:lastModifiedBy>Christian Hopps</cp:lastModifiedBy>
  <cp:revision>99</cp:revision>
  <dcterms:created xsi:type="dcterms:W3CDTF">2015-12-01T21:32:24Z</dcterms:created>
  <dcterms:modified xsi:type="dcterms:W3CDTF">2023-11-01T23:39:23Z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5632">
    <vt:lpwstr>4</vt:lpwstr>
  </property>
  <property fmtid="{D5CDD505-2E9C-101B-9397-08002B2CF9AE}" pid="3" name="AuthorIds_UIVersion_512">
    <vt:lpwstr>4</vt:lpwstr>
  </property>
  <property fmtid="{D5CDD505-2E9C-101B-9397-08002B2CF9AE}" pid="4" name="AuthorIds_UIVersion_1536">
    <vt:lpwstr>4</vt:lpwstr>
  </property>
  <property fmtid="{D5CDD505-2E9C-101B-9397-08002B2CF9AE}" pid="5" name="AuthorIds_UIVersion_2560">
    <vt:lpwstr>4</vt:lpwstr>
  </property>
  <property fmtid="{D5CDD505-2E9C-101B-9397-08002B2CF9AE}" pid="6" name="AuthorIds_UIVersion_2048">
    <vt:lpwstr>4</vt:lpwstr>
  </property>
  <property fmtid="{D5CDD505-2E9C-101B-9397-08002B2CF9AE}" pid="7" name="AuthorIds_UIVersion_3072">
    <vt:lpwstr>4</vt:lpwstr>
  </property>
  <property fmtid="{D5CDD505-2E9C-101B-9397-08002B2CF9AE}" pid="8" name="AuthorIds_UIVersion_3584">
    <vt:lpwstr>4</vt:lpwstr>
  </property>
  <property fmtid="{D5CDD505-2E9C-101B-9397-08002B2CF9AE}" pid="9" name="AuthorIds_UIVersion_4096">
    <vt:lpwstr>4</vt:lpwstr>
  </property>
  <property fmtid="{D5CDD505-2E9C-101B-9397-08002B2CF9AE}" pid="10" name="ContentTypeId">
    <vt:lpwstr>0x0101006B76EB741289404497870D12FD81A9F4</vt:lpwstr>
  </property>
  <property fmtid="{D5CDD505-2E9C-101B-9397-08002B2CF9AE}" pid="11" name="ComplianceAssetId">
    <vt:lpwstr/>
  </property>
  <property fmtid="{D5CDD505-2E9C-101B-9397-08002B2CF9AE}" pid="12" name="AuthorIds_UIVersion_5120">
    <vt:lpwstr>4</vt:lpwstr>
  </property>
  <property fmtid="{D5CDD505-2E9C-101B-9397-08002B2CF9AE}" pid="13" name="AuthorIds_UIVersion_4608">
    <vt:lpwstr>4</vt:lpwstr>
  </property>
  <property fmtid="{D5CDD505-2E9C-101B-9397-08002B2CF9AE}" pid="14" name="AuthorIds_UIVersion_6144">
    <vt:lpwstr>4</vt:lpwstr>
  </property>
  <property fmtid="{D5CDD505-2E9C-101B-9397-08002B2CF9AE}" pid="15" name="AuthorIds_UIVersion_18432">
    <vt:lpwstr>13</vt:lpwstr>
  </property>
  <property fmtid="{D5CDD505-2E9C-101B-9397-08002B2CF9AE}" pid="16" name="MediaServiceImageTags">
    <vt:lpwstr/>
  </property>
</Properties>
</file>