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4"/>
  </p:sldMasterIdLst>
  <p:sldIdLst>
    <p:sldId id="256" r:id="rId5"/>
    <p:sldId id="286" r:id="rId6"/>
    <p:sldId id="287" r:id="rId7"/>
    <p:sldId id="288" r:id="rId8"/>
    <p:sldId id="289" r:id="rId9"/>
    <p:sldId id="257" r:id="rId10"/>
    <p:sldId id="263" r:id="rId11"/>
    <p:sldId id="260" r:id="rId12"/>
    <p:sldId id="259" r:id="rId13"/>
    <p:sldId id="277" r:id="rId14"/>
    <p:sldId id="262" r:id="rId15"/>
    <p:sldId id="261" r:id="rId16"/>
    <p:sldId id="264" r:id="rId17"/>
    <p:sldId id="267" r:id="rId18"/>
    <p:sldId id="276" r:id="rId19"/>
    <p:sldId id="265" r:id="rId20"/>
    <p:sldId id="269" r:id="rId21"/>
    <p:sldId id="270" r:id="rId22"/>
    <p:sldId id="271" r:id="rId23"/>
    <p:sldId id="268" r:id="rId24"/>
    <p:sldId id="275" r:id="rId25"/>
    <p:sldId id="285" r:id="rId26"/>
    <p:sldId id="281" r:id="rId27"/>
    <p:sldId id="282" r:id="rId28"/>
    <p:sldId id="290" r:id="rId29"/>
    <p:sldId id="297" r:id="rId30"/>
    <p:sldId id="291" r:id="rId31"/>
    <p:sldId id="292" r:id="rId32"/>
    <p:sldId id="293" r:id="rId33"/>
    <p:sldId id="273" r:id="rId34"/>
    <p:sldId id="29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5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3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1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9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1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454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4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7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dirty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3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3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ee802.org/1/files/public/docs2019/new-fedyk-traffic-flow-security-0219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bNConsulting/iptf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conference/usenixsecurity17/technical-sessions/presentation/schuster" TargetMode="External"/><Relationship Id="rId2" Type="http://schemas.openxmlformats.org/officeDocument/2006/relationships/hyperlink" Target="https://datatracker.ietf.org/doc/draft-iab-wire-im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cs typeface="Calibri Light"/>
              </a:rPr>
              <a:t>IP Traffic Flow Security</a:t>
            </a:r>
            <a:br>
              <a:rPr lang="en-US" sz="4800">
                <a:solidFill>
                  <a:schemeClr val="bg1"/>
                </a:solidFill>
                <a:cs typeface="Calibri Light"/>
              </a:rPr>
            </a:br>
            <a:r>
              <a:rPr lang="en-US" sz="2800">
                <a:solidFill>
                  <a:schemeClr val="bg1"/>
                </a:solidFill>
                <a:cs typeface="Calibri Light"/>
              </a:rPr>
              <a:t>Improving IPsec Traffic Flow Confidentiality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000">
                <a:solidFill>
                  <a:srgbClr val="FFC000"/>
                </a:solidFill>
              </a:rPr>
              <a:t>Christian Hopps</a:t>
            </a:r>
          </a:p>
          <a:p>
            <a:pPr algn="r"/>
            <a:r>
              <a:rPr lang="en-US" sz="2000">
                <a:solidFill>
                  <a:srgbClr val="FFC000"/>
                </a:solidFill>
              </a:rPr>
              <a:t>LabN Consulting, LLC</a:t>
            </a:r>
          </a:p>
        </p:txBody>
      </p:sp>
      <p:cxnSp>
        <p:nvCxnSpPr>
          <p:cNvPr id="26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18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Variation Fully Allowed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289406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Egress must accept packets at any rate.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r>
              <a:rPr lang="en-US">
                <a:cs typeface="Calibri"/>
              </a:rPr>
              <a:t>Egress must accept packets of any size.</a:t>
            </a:r>
          </a:p>
          <a:p>
            <a:r>
              <a:rPr lang="en-US">
                <a:cs typeface="Calibri"/>
              </a:rPr>
              <a:t>IPSec tunnels can start in normal "IP Mode", transition to IP-TFS.</a:t>
            </a:r>
          </a:p>
          <a:p>
            <a:pPr lvl="1"/>
            <a:r>
              <a:rPr lang="en-US" sz="2000">
                <a:cs typeface="Calibri"/>
              </a:rPr>
              <a:t>SA reset required to leave IP-TFS mode.</a:t>
            </a:r>
          </a:p>
        </p:txBody>
      </p:sp>
    </p:spTree>
    <p:extLst>
      <p:ext uri="{BB962C8B-B14F-4D97-AF65-F5344CB8AC3E}">
        <p14:creationId xmlns:p14="http://schemas.microsoft.com/office/powerpoint/2010/main" val="3689109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283031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Congestion Controlled (CC) Mode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845134"/>
            <a:ext cx="9833548" cy="418967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solidFill>
                  <a:srgbClr val="000000"/>
                </a:solidFill>
                <a:cs typeface="Calibri"/>
              </a:rPr>
              <a:t>Packet send rate adjusted, as packet size fixed.</a:t>
            </a:r>
          </a:p>
          <a:p>
            <a:pPr lvl="1"/>
            <a:r>
              <a:rPr lang="en-US" sz="2000">
                <a:solidFill>
                  <a:srgbClr val="000000"/>
                </a:solidFill>
                <a:cs typeface="Calibri"/>
              </a:rPr>
              <a:t>Congestion causes packet drops not byte drops.</a:t>
            </a:r>
          </a:p>
          <a:p>
            <a:r>
              <a:rPr lang="en-US">
                <a:solidFill>
                  <a:srgbClr val="000000"/>
                </a:solidFill>
              </a:rPr>
              <a:t>CC Info sent from Receiver to Sender using IKEv2.</a:t>
            </a:r>
            <a:endParaRPr lang="en-US">
              <a:cs typeface="Calibri"/>
            </a:endParaRPr>
          </a:p>
          <a:p>
            <a:r>
              <a:rPr lang="en-US">
                <a:solidFill>
                  <a:srgbClr val="000000"/>
                </a:solidFill>
                <a:cs typeface="Calibri"/>
              </a:rPr>
              <a:t>Sender uses CC algorithms to modify packet send rate.</a:t>
            </a:r>
          </a:p>
          <a:p>
            <a:r>
              <a:rPr lang="en-US">
                <a:solidFill>
                  <a:srgbClr val="000000"/>
                </a:solidFill>
                <a:cs typeface="Calibri"/>
              </a:rPr>
              <a:t>CC algorithm a local choice.</a:t>
            </a:r>
          </a:p>
          <a:p>
            <a:pPr lvl="1"/>
            <a:r>
              <a:rPr lang="en-US" sz="2000">
                <a:solidFill>
                  <a:srgbClr val="000000"/>
                </a:solidFill>
                <a:cs typeface="Calibri" panose="020F0502020204030204"/>
              </a:rPr>
              <a:t>No need to standardize.</a:t>
            </a:r>
          </a:p>
          <a:p>
            <a:r>
              <a:rPr lang="en-US">
                <a:solidFill>
                  <a:srgbClr val="000000"/>
                </a:solidFill>
                <a:cs typeface="Calibri" panose="020F0502020204030204"/>
              </a:rPr>
              <a:t>Circuit breaking  supported.</a:t>
            </a:r>
          </a:p>
          <a:p>
            <a:r>
              <a:rPr lang="en-US">
                <a:solidFill>
                  <a:srgbClr val="000000"/>
                </a:solidFill>
                <a:cs typeface="Calibri" panose="020F0502020204030204"/>
              </a:rPr>
              <a:t>ECN supported, but off by default.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3173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09444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Non-Congestion-Controlled Mode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266315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For use when IP path bandwidth can be guaranteed.</a:t>
            </a:r>
          </a:p>
          <a:p>
            <a:r>
              <a:rPr lang="en-US">
                <a:cs typeface="Calibri"/>
              </a:rPr>
              <a:t>Packet loss reported by receiver to admin/operations.</a:t>
            </a:r>
          </a:p>
          <a:p>
            <a:r>
              <a:rPr lang="en-US">
                <a:solidFill>
                  <a:srgbClr val="000000"/>
                </a:solidFill>
              </a:rPr>
              <a:t>Optional CC info can be used to report packet loss from sender.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r>
              <a:rPr lang="en-US">
                <a:solidFill>
                  <a:srgbClr val="000000"/>
                </a:solidFill>
                <a:cs typeface="Calibri"/>
              </a:rPr>
              <a:t>Optional CC info can be used for circuit breaker.</a:t>
            </a:r>
          </a:p>
        </p:txBody>
      </p:sp>
    </p:spTree>
    <p:extLst>
      <p:ext uri="{BB962C8B-B14F-4D97-AF65-F5344CB8AC3E}">
        <p14:creationId xmlns:p14="http://schemas.microsoft.com/office/powerpoint/2010/main" val="25344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18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IKEv2 (CC Info)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169334"/>
            <a:ext cx="9833548" cy="26939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solidFill>
                  <a:srgbClr val="000000"/>
                </a:solidFill>
              </a:rPr>
              <a:t>Use IKEv2 for CC info advertisement.</a:t>
            </a:r>
            <a:endParaRPr lang="en-US">
              <a:cs typeface="Calibri"/>
            </a:endParaRPr>
          </a:p>
          <a:p>
            <a:r>
              <a:rPr lang="en-US">
                <a:solidFill>
                  <a:srgbClr val="000000"/>
                </a:solidFill>
                <a:cs typeface="Calibri"/>
              </a:rPr>
              <a:t>Use INFORMATION "exchange" Notification Data.</a:t>
            </a:r>
          </a:p>
          <a:p>
            <a:r>
              <a:rPr lang="en-US">
                <a:solidFill>
                  <a:srgbClr val="000000"/>
                </a:solidFill>
                <a:cs typeface="Calibri"/>
              </a:rPr>
              <a:t>Periodic send interval (e.g., 1 per second).</a:t>
            </a:r>
            <a:endParaRPr lang="en-US">
              <a:cs typeface="Calibri"/>
            </a:endParaRPr>
          </a:p>
          <a:p>
            <a:r>
              <a:rPr lang="en-US">
                <a:solidFill>
                  <a:srgbClr val="000000"/>
                </a:solidFill>
                <a:cs typeface="Calibri"/>
              </a:rPr>
              <a:t>CFG_REQUEST/CFG_REPSPONSE used to configure interval.</a:t>
            </a:r>
            <a:endParaRPr lang="en-US">
              <a:cs typeface="Calibri"/>
            </a:endParaRPr>
          </a:p>
          <a:p>
            <a:r>
              <a:rPr lang="en-US">
                <a:solidFill>
                  <a:srgbClr val="000000"/>
                </a:solidFill>
                <a:cs typeface="Calibri"/>
              </a:rPr>
              <a:t>0 interval allowed for no send.</a:t>
            </a:r>
          </a:p>
          <a:p>
            <a:r>
              <a:rPr lang="en-US">
                <a:solidFill>
                  <a:srgbClr val="000000"/>
                </a:solidFill>
                <a:cs typeface="Calibri"/>
              </a:rPr>
              <a:t>* Non-reliable transport (*may need to change).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165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2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IP-TFS Packet Format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A2C36-F62A-4980-8E54-63F4421D9149}"/>
              </a:ext>
            </a:extLst>
          </p:cNvPr>
          <p:cNvSpPr txBox="1"/>
          <p:nvPr/>
        </p:nvSpPr>
        <p:spPr>
          <a:xfrm>
            <a:off x="1506692" y="1947786"/>
            <a:ext cx="9173410" cy="34163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   . . . . . . . . . . . . . . . . . . . . . . . . . . . . . . . . . .</a:t>
            </a:r>
          </a:p>
          <a:p>
            <a:r>
              <a:rPr lang="en-US">
                <a:latin typeface="Consolas"/>
              </a:rPr>
              <a:t>   . Outer Encapsulating Header ...                                  .</a:t>
            </a:r>
          </a:p>
          <a:p>
            <a:r>
              <a:rPr lang="en-US">
                <a:latin typeface="Consolas"/>
              </a:rPr>
              <a:t>   . . . . . . . . . . . . . . . . . . . . . . . . . . . . . . . . . .</a:t>
            </a:r>
          </a:p>
          <a:p>
            <a:r>
              <a:rPr lang="en-US">
                <a:latin typeface="Consolas"/>
              </a:rPr>
              <a:t>   . ESP Header...                                                   .</a:t>
            </a:r>
          </a:p>
          <a:p>
            <a:r>
              <a:rPr lang="en-US">
                <a:latin typeface="Consolas"/>
              </a:rPr>
              <a:t>   +-----------------------------------------------------------------+</a:t>
            </a:r>
          </a:p>
          <a:p>
            <a:r>
              <a:rPr lang="en-US">
                <a:latin typeface="Consolas"/>
              </a:rPr>
              <a:t>   |V|          Reserved           |          </a:t>
            </a:r>
            <a:r>
              <a:rPr lang="en-US" err="1">
                <a:latin typeface="Consolas"/>
              </a:rPr>
              <a:t>BlockOffset</a:t>
            </a:r>
            <a:r>
              <a:rPr lang="en-US">
                <a:latin typeface="Consolas"/>
              </a:rPr>
              <a:t>            |</a:t>
            </a:r>
          </a:p>
          <a:p>
            <a:r>
              <a:rPr lang="en-US">
                <a:latin typeface="Consolas"/>
              </a:rPr>
              <a:t>   +-----------------------------------------------------------------+</a:t>
            </a:r>
          </a:p>
          <a:p>
            <a:r>
              <a:rPr lang="en-US">
                <a:latin typeface="Consolas"/>
              </a:rPr>
              <a:t>   |       Data Blocks Payload ...                                   ~</a:t>
            </a:r>
          </a:p>
          <a:p>
            <a:r>
              <a:rPr lang="en-US">
                <a:latin typeface="Consolas"/>
              </a:rPr>
              <a:t>   ~                                                                 |</a:t>
            </a:r>
          </a:p>
          <a:p>
            <a:r>
              <a:rPr lang="en-US">
                <a:latin typeface="Consolas"/>
              </a:rPr>
              <a:t>   +-----------------------------------------------------------------|</a:t>
            </a:r>
          </a:p>
          <a:p>
            <a:r>
              <a:rPr lang="en-US">
                <a:latin typeface="Consolas"/>
              </a:rPr>
              <a:t>   . ESP Trailer...                                                  .</a:t>
            </a:r>
          </a:p>
          <a:p>
            <a:r>
              <a:rPr lang="en-US">
                <a:latin typeface="Consolas"/>
              </a:rPr>
              <a:t>   . . . . . . . . . . . . . . . . . . . . . . . . . . . . . . . . . .</a:t>
            </a:r>
          </a:p>
        </p:txBody>
      </p:sp>
    </p:spTree>
    <p:extLst>
      <p:ext uri="{BB962C8B-B14F-4D97-AF65-F5344CB8AC3E}">
        <p14:creationId xmlns:p14="http://schemas.microsoft.com/office/powerpoint/2010/main" val="3864118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2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ESP Payload Format</a:t>
            </a:r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C90078-A6AC-4881-A4C2-12DADFF04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385" y="3798526"/>
            <a:ext cx="9833548" cy="269397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b="1">
                <a:solidFill>
                  <a:srgbClr val="000000"/>
                </a:solidFill>
                <a:cs typeface="Calibri"/>
              </a:rPr>
              <a:t>V </a:t>
            </a:r>
            <a:r>
              <a:rPr lang="en-US" sz="2000">
                <a:solidFill>
                  <a:srgbClr val="000000"/>
                </a:solidFill>
                <a:cs typeface="Calibri"/>
              </a:rPr>
              <a:t>:: Version, must be set to zero and dropped if set to 1.</a:t>
            </a:r>
            <a:endParaRPr lang="en-US">
              <a:cs typeface="Calibri" panose="020F0502020204030204"/>
            </a:endParaRPr>
          </a:p>
          <a:p>
            <a:r>
              <a:rPr lang="en-US" sz="2000" b="1">
                <a:solidFill>
                  <a:srgbClr val="000000"/>
                </a:solidFill>
                <a:cs typeface="Calibri"/>
              </a:rPr>
              <a:t>Reserved  </a:t>
            </a:r>
            <a:r>
              <a:rPr lang="en-US" sz="2000">
                <a:solidFill>
                  <a:srgbClr val="000000"/>
                </a:solidFill>
                <a:cs typeface="Calibri"/>
              </a:rPr>
              <a:t>:: set to 0 ignored on receipt.</a:t>
            </a:r>
            <a:endParaRPr lang="en-US"/>
          </a:p>
          <a:p>
            <a:r>
              <a:rPr lang="en-US" sz="2000" b="1">
                <a:solidFill>
                  <a:srgbClr val="000000"/>
                </a:solidFill>
                <a:cs typeface="Calibri"/>
              </a:rPr>
              <a:t>Block Offset </a:t>
            </a:r>
            <a:r>
              <a:rPr lang="en-US" sz="2000">
                <a:solidFill>
                  <a:srgbClr val="000000"/>
                </a:solidFill>
                <a:cs typeface="Calibri"/>
              </a:rPr>
              <a:t>:: This is the number of bytes before the next IP/IPv6 data block. It can point past the end of the containing packet in which case this packet is the continuation of a </a:t>
            </a:r>
            <a:r>
              <a:rPr lang="en-US" sz="2000" err="1">
                <a:solidFill>
                  <a:srgbClr val="000000"/>
                </a:solidFill>
                <a:cs typeface="Calibri"/>
              </a:rPr>
              <a:t>preivous</a:t>
            </a:r>
            <a:r>
              <a:rPr lang="en-US" sz="2000">
                <a:solidFill>
                  <a:srgbClr val="000000"/>
                </a:solidFill>
                <a:cs typeface="Calibri"/>
              </a:rPr>
              <a:t> one and possibly padding. NOTE: This can point into the next packet and yet the current packet can end with padding. This will happen if there's not enough bytes to start a new inner packet in the current outer packet.</a:t>
            </a:r>
            <a:endParaRPr lang="en-US">
              <a:cs typeface="Calibri" panose="020F0502020204030204"/>
            </a:endParaRPr>
          </a:p>
          <a:p>
            <a:r>
              <a:rPr lang="en-US" sz="2000" b="1">
                <a:solidFill>
                  <a:srgbClr val="000000"/>
                </a:solidFill>
                <a:cs typeface="Calibri"/>
              </a:rPr>
              <a:t>Data Blocks </a:t>
            </a:r>
            <a:r>
              <a:rPr lang="en-US" sz="2000">
                <a:solidFill>
                  <a:srgbClr val="000000"/>
                </a:solidFill>
                <a:cs typeface="Calibri"/>
              </a:rPr>
              <a:t>:: variable number of bytes that constitute the start or continuation of a previous data block.</a:t>
            </a:r>
            <a:endParaRPr lang="en-US">
              <a:cs typeface="Calibri" panose="020F0502020204030204"/>
            </a:endParaRPr>
          </a:p>
          <a:p>
            <a:endParaRPr lang="en-US"/>
          </a:p>
          <a:p>
            <a:endParaRPr lang="en-US" sz="2000">
              <a:solidFill>
                <a:srgbClr val="000000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A2C36-F62A-4980-8E54-63F4421D9149}"/>
              </a:ext>
            </a:extLst>
          </p:cNvPr>
          <p:cNvSpPr txBox="1"/>
          <p:nvPr/>
        </p:nvSpPr>
        <p:spPr>
          <a:xfrm>
            <a:off x="1531813" y="1361632"/>
            <a:ext cx="9173410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                        1                   2                   3</a:t>
            </a:r>
            <a:endParaRPr lang="en-US"/>
          </a:p>
          <a:p>
            <a:r>
              <a:rPr lang="en-US">
                <a:latin typeface="Consolas"/>
              </a:rPr>
              <a:t>    0 1 2 3 4 5 6 7 8 9 0 1 2 3 4 5 6 7 8 9 0 1 2 3 4 5 6 7 8 9 0 1 2</a:t>
            </a:r>
            <a:endParaRPr lang="en-US"/>
          </a:p>
          <a:p>
            <a:r>
              <a:rPr lang="en-US">
                <a:latin typeface="Consolas"/>
              </a:rPr>
              <a:t>   +-+-+-+-+-+-+-+-+-+-+-+-+-+-+-+-+-+-+-+-+-+-+-+-+-+-+-+-+-+-+-+-+-+</a:t>
            </a:r>
            <a:endParaRPr lang="en-US"/>
          </a:p>
          <a:p>
            <a:r>
              <a:rPr lang="en-US">
                <a:latin typeface="Consolas"/>
              </a:rPr>
              <a:t>   |V|          Reserved           |          </a:t>
            </a:r>
            <a:r>
              <a:rPr lang="en-US" err="1">
                <a:latin typeface="Consolas"/>
              </a:rPr>
              <a:t>BlockOffset</a:t>
            </a:r>
            <a:r>
              <a:rPr lang="en-US">
                <a:latin typeface="Consolas"/>
              </a:rPr>
              <a:t>            |</a:t>
            </a:r>
            <a:endParaRPr lang="en-US"/>
          </a:p>
          <a:p>
            <a:r>
              <a:rPr lang="en-US">
                <a:latin typeface="Consolas"/>
              </a:rPr>
              <a:t>   +-+-+-+-+-+-+-+-+-+-+-+-+-+-+-+-+-+-+-+-+-+-+-+-+-+-+-+-+-+-+-+-+-+</a:t>
            </a:r>
            <a:endParaRPr lang="en-US"/>
          </a:p>
          <a:p>
            <a:r>
              <a:rPr lang="en-US">
                <a:latin typeface="Consolas"/>
              </a:rPr>
              <a:t>   |       </a:t>
            </a:r>
            <a:r>
              <a:rPr lang="en-US" err="1">
                <a:latin typeface="Consolas"/>
              </a:rPr>
              <a:t>DataBlocks</a:t>
            </a:r>
            <a:r>
              <a:rPr lang="en-US">
                <a:latin typeface="Consolas"/>
              </a:rPr>
              <a:t> ...</a:t>
            </a:r>
            <a:endParaRPr lang="en-US"/>
          </a:p>
          <a:p>
            <a:r>
              <a:rPr lang="en-US">
                <a:latin typeface="Consolas"/>
              </a:rPr>
              <a:t>   +-+-+-+-+-+-+-+-+-+-+-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16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194" y="172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Data Blocks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rgbClr val="000000"/>
              </a:solidFill>
              <a:cs typeface="Calibri"/>
            </a:endParaRP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E524-832F-49CC-B2F6-246162D52E6E}"/>
              </a:ext>
            </a:extLst>
          </p:cNvPr>
          <p:cNvSpPr txBox="1"/>
          <p:nvPr/>
        </p:nvSpPr>
        <p:spPr>
          <a:xfrm>
            <a:off x="1507623" y="1688203"/>
            <a:ext cx="9173410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                        1                   2                   3</a:t>
            </a:r>
            <a:endParaRPr lang="en-US"/>
          </a:p>
          <a:p>
            <a:r>
              <a:rPr lang="en-US">
                <a:latin typeface="Consolas"/>
              </a:rPr>
              <a:t>    0 1 2 3 4 5 6 7 8 9 0 1 2 3 4 5 6 7 8 9 0 1 2 3 4 5 6 7 8 9 0 1 2</a:t>
            </a:r>
            <a:endParaRPr lang="en-US"/>
          </a:p>
          <a:p>
            <a:r>
              <a:rPr lang="en-US">
                <a:latin typeface="Consolas"/>
              </a:rPr>
              <a:t>   +-+-+-+-+-+-+-+-+-+-+-+-+-+-+-+-+-+-+-+-+-+-+-+-+-+-+-+-+-+-+-+-+-+</a:t>
            </a:r>
            <a:endParaRPr lang="en-US"/>
          </a:p>
          <a:p>
            <a:r>
              <a:rPr lang="en-US">
                <a:latin typeface="Consolas"/>
              </a:rPr>
              <a:t>   | Type  | IPv4, IPv6 or pad...</a:t>
            </a:r>
            <a:endParaRPr lang="en-US"/>
          </a:p>
          <a:p>
            <a:r>
              <a:rPr lang="en-US">
                <a:latin typeface="Consolas"/>
              </a:rPr>
              <a:t>   +-+-+-+-+-+-+-+-+-+-+-+-+-+-+-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976077-B7E6-41E9-AD77-D2B678E82B11}"/>
              </a:ext>
            </a:extLst>
          </p:cNvPr>
          <p:cNvSpPr txBox="1">
            <a:spLocks/>
          </p:cNvSpPr>
          <p:nvPr/>
        </p:nvSpPr>
        <p:spPr>
          <a:xfrm>
            <a:off x="1199385" y="3798526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rgbClr val="000000"/>
                </a:solidFill>
                <a:cs typeface="Calibri"/>
              </a:rPr>
              <a:t>Version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sz="1600">
                <a:solidFill>
                  <a:srgbClr val="000000"/>
                </a:solidFill>
                <a:cs typeface="Calibri"/>
              </a:rPr>
              <a:t>0x0 for pad.</a:t>
            </a:r>
          </a:p>
          <a:p>
            <a:pPr lvl="1"/>
            <a:r>
              <a:rPr lang="en-US" sz="1600">
                <a:solidFill>
                  <a:srgbClr val="000000"/>
                </a:solidFill>
                <a:cs typeface="Calibri"/>
              </a:rPr>
              <a:t>0x4 for IPv4.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sz="1600">
                <a:solidFill>
                  <a:srgbClr val="000000"/>
                </a:solidFill>
                <a:cs typeface="Calibri"/>
              </a:rPr>
              <a:t>0x6 for IPv6.</a:t>
            </a:r>
            <a:endParaRPr lang="en-US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370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194" y="172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IPv4 Data Blocks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rgbClr val="000000"/>
              </a:solidFill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E524-832F-49CC-B2F6-246162D52E6E}"/>
              </a:ext>
            </a:extLst>
          </p:cNvPr>
          <p:cNvSpPr txBox="1"/>
          <p:nvPr/>
        </p:nvSpPr>
        <p:spPr>
          <a:xfrm>
            <a:off x="1511655" y="1353568"/>
            <a:ext cx="917341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  <a:cs typeface="Calibri"/>
              </a:rPr>
              <a:t>                        1                   2                   3</a:t>
            </a:r>
          </a:p>
          <a:p>
            <a:r>
              <a:rPr lang="en-US">
                <a:latin typeface="Consolas"/>
                <a:cs typeface="Calibri"/>
              </a:rPr>
              <a:t>    0 1 2 3 4 5 6 7 8 9 0 1 2 3 4 5 6 7 8 9 0 1 2 3 4 5 6 7 8 9 0 1 2</a:t>
            </a:r>
          </a:p>
          <a:p>
            <a:r>
              <a:rPr lang="en-US">
                <a:latin typeface="Consolas"/>
                <a:cs typeface="Calibri"/>
              </a:rPr>
              <a:t>   +-+-+-+-+-+-+-+-+-+-+-+-+-+-+-+-+-+-+-+-+-+-+-+-+-+-+-+-+-+-+-+-+-+</a:t>
            </a:r>
            <a:endParaRPr lang="en-US">
              <a:latin typeface="Consolas"/>
            </a:endParaRPr>
          </a:p>
          <a:p>
            <a:r>
              <a:rPr lang="en-US">
                <a:latin typeface="Consolas"/>
                <a:cs typeface="Calibri"/>
              </a:rPr>
              <a:t>   |  0x4  |  IHL  |  </a:t>
            </a:r>
            <a:r>
              <a:rPr lang="en-US" err="1">
                <a:latin typeface="Consolas"/>
                <a:cs typeface="Calibri"/>
              </a:rPr>
              <a:t>TypeOfService</a:t>
            </a:r>
            <a:r>
              <a:rPr lang="en-US">
                <a:latin typeface="Consolas"/>
                <a:cs typeface="Calibri"/>
              </a:rPr>
              <a:t>  |         </a:t>
            </a:r>
            <a:r>
              <a:rPr lang="en-US" err="1">
                <a:latin typeface="Consolas"/>
                <a:cs typeface="Calibri"/>
              </a:rPr>
              <a:t>TotalLength</a:t>
            </a:r>
            <a:r>
              <a:rPr lang="en-US">
                <a:latin typeface="Consolas"/>
                <a:cs typeface="Calibri"/>
              </a:rPr>
              <a:t>           |</a:t>
            </a:r>
          </a:p>
          <a:p>
            <a:r>
              <a:rPr lang="en-US">
                <a:latin typeface="Consolas"/>
                <a:cs typeface="Calibri"/>
              </a:rPr>
              <a:t>   +-+-+-+-+-+-+-+-+-+-+-+-+-+-+-+-+-+-+-+-+-+-+-+-+-+-+-+-+-+-+-+-+-+</a:t>
            </a:r>
            <a:endParaRPr lang="en-US">
              <a:latin typeface="Consolas"/>
            </a:endParaRPr>
          </a:p>
          <a:p>
            <a:r>
              <a:rPr lang="en-US">
                <a:latin typeface="Consolas"/>
                <a:cs typeface="Calibri"/>
              </a:rPr>
              <a:t>   | Rest of the inner packet ...</a:t>
            </a:r>
          </a:p>
          <a:p>
            <a:r>
              <a:rPr lang="en-US">
                <a:latin typeface="Consolas"/>
                <a:cs typeface="Calibri"/>
              </a:rPr>
              <a:t>   +-+-+-+-+-+-+-+-+-+-+-+-+-+-+-</a:t>
            </a:r>
            <a:endParaRPr lang="en-US">
              <a:latin typeface="Consolas"/>
            </a:endParaRPr>
          </a:p>
          <a:p>
            <a:endParaRPr lang="en-US">
              <a:latin typeface="Consolas"/>
              <a:cs typeface="Calibr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976077-B7E6-41E9-AD77-D2B678E82B11}"/>
              </a:ext>
            </a:extLst>
          </p:cNvPr>
          <p:cNvSpPr txBox="1">
            <a:spLocks/>
          </p:cNvSpPr>
          <p:nvPr/>
        </p:nvSpPr>
        <p:spPr>
          <a:xfrm>
            <a:off x="1175195" y="4177510"/>
            <a:ext cx="9833548" cy="13917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rgbClr val="000000"/>
                </a:solidFill>
                <a:cs typeface="Calibri"/>
              </a:rPr>
              <a:t>Version</a:t>
            </a:r>
            <a:r>
              <a:rPr lang="en-US" sz="2000">
                <a:solidFill>
                  <a:srgbClr val="000000"/>
                </a:solidFill>
                <a:cs typeface="Calibri"/>
              </a:rPr>
              <a:t> :: 0x4 for IPv4.</a:t>
            </a:r>
          </a:p>
          <a:p>
            <a:r>
              <a:rPr lang="en-US" sz="2000" b="1">
                <a:solidFill>
                  <a:srgbClr val="000000"/>
                </a:solidFill>
                <a:cs typeface="Calibri"/>
              </a:rPr>
              <a:t>Total Length</a:t>
            </a:r>
            <a:r>
              <a:rPr lang="en-US" sz="2000">
                <a:solidFill>
                  <a:srgbClr val="000000"/>
                </a:solidFill>
                <a:cs typeface="Calibri"/>
              </a:rPr>
              <a:t> :: Length of the IPv4 inner packet.</a:t>
            </a:r>
          </a:p>
        </p:txBody>
      </p:sp>
    </p:spTree>
    <p:extLst>
      <p:ext uri="{BB962C8B-B14F-4D97-AF65-F5344CB8AC3E}">
        <p14:creationId xmlns:p14="http://schemas.microsoft.com/office/powerpoint/2010/main" val="4232021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194" y="172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IPv6 Data Blocks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rgbClr val="000000"/>
              </a:solidFill>
              <a:cs typeface="Calibri"/>
            </a:endParaRP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E524-832F-49CC-B2F6-246162D52E6E}"/>
              </a:ext>
            </a:extLst>
          </p:cNvPr>
          <p:cNvSpPr txBox="1"/>
          <p:nvPr/>
        </p:nvSpPr>
        <p:spPr>
          <a:xfrm>
            <a:off x="1507623" y="1462425"/>
            <a:ext cx="917341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                        1                   2                   3</a:t>
            </a:r>
            <a:endParaRPr lang="en-US"/>
          </a:p>
          <a:p>
            <a:r>
              <a:rPr lang="en-US">
                <a:latin typeface="Consolas"/>
              </a:rPr>
              <a:t>    0 1 2 3 4 5 6 7 8 9 0 1 2 3 4 5 6 7 8 9 0 1 2 3 4 5 6 7 8 9 0 1 2</a:t>
            </a:r>
            <a:endParaRPr lang="en-US"/>
          </a:p>
          <a:p>
            <a:r>
              <a:rPr lang="en-US">
                <a:latin typeface="Consolas"/>
              </a:rPr>
              <a:t>   +-+-+-+-+-+-+-+-+-+-+-+-+-+-+-+-+-+-+-+-+-+-+-+-+-+-+-+-+-+-+-+-+-+</a:t>
            </a:r>
            <a:endParaRPr lang="en-US"/>
          </a:p>
          <a:p>
            <a:r>
              <a:rPr lang="en-US">
                <a:latin typeface="Consolas"/>
              </a:rPr>
              <a:t>   |  0x6  | </a:t>
            </a:r>
            <a:r>
              <a:rPr lang="en-US" err="1">
                <a:latin typeface="Consolas"/>
              </a:rPr>
              <a:t>TrafficClass</a:t>
            </a:r>
            <a:r>
              <a:rPr lang="en-US">
                <a:latin typeface="Consolas"/>
              </a:rPr>
              <a:t>  |               </a:t>
            </a:r>
            <a:r>
              <a:rPr lang="en-US" err="1">
                <a:latin typeface="Consolas"/>
              </a:rPr>
              <a:t>FlowLabel</a:t>
            </a:r>
            <a:r>
              <a:rPr lang="en-US">
                <a:latin typeface="Consolas"/>
              </a:rPr>
              <a:t>                 |</a:t>
            </a:r>
            <a:endParaRPr lang="en-US"/>
          </a:p>
          <a:p>
            <a:r>
              <a:rPr lang="en-US">
                <a:latin typeface="Consolas"/>
              </a:rPr>
              <a:t>   +-+-+-+-+-+-+-+-+-+-+-+-+-+-+-+-+-+-+-+-+-+-+-+-+-+-+-+-+-+-+-+-+-+</a:t>
            </a:r>
            <a:endParaRPr lang="en-US"/>
          </a:p>
          <a:p>
            <a:r>
              <a:rPr lang="en-US">
                <a:latin typeface="Consolas"/>
              </a:rPr>
              <a:t>   |          </a:t>
            </a:r>
            <a:r>
              <a:rPr lang="en-US" err="1">
                <a:latin typeface="Consolas"/>
              </a:rPr>
              <a:t>TotalLength</a:t>
            </a:r>
            <a:r>
              <a:rPr lang="en-US">
                <a:latin typeface="Consolas"/>
              </a:rPr>
              <a:t>          | Rest of the inner packet ...</a:t>
            </a:r>
            <a:endParaRPr lang="en-US"/>
          </a:p>
          <a:p>
            <a:r>
              <a:rPr lang="en-US">
                <a:latin typeface="Consolas"/>
              </a:rPr>
              <a:t>   +-+-+-+-+-+-+-+-+-+-+-+-+-+-+-+-+-+-+-+-+-+-+-+-+-+-+-+-+-+-</a:t>
            </a:r>
            <a:endParaRPr lang="en-US"/>
          </a:p>
          <a:p>
            <a:endParaRPr lang="en-US">
              <a:latin typeface="Consola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976077-B7E6-41E9-AD77-D2B678E82B11}"/>
              </a:ext>
            </a:extLst>
          </p:cNvPr>
          <p:cNvSpPr txBox="1">
            <a:spLocks/>
          </p:cNvSpPr>
          <p:nvPr/>
        </p:nvSpPr>
        <p:spPr>
          <a:xfrm>
            <a:off x="1179226" y="4189605"/>
            <a:ext cx="9833548" cy="1577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rgbClr val="000000"/>
                </a:solidFill>
                <a:cs typeface="Calibri"/>
              </a:rPr>
              <a:t>Version </a:t>
            </a:r>
            <a:r>
              <a:rPr lang="en-US" sz="2000">
                <a:solidFill>
                  <a:srgbClr val="000000"/>
                </a:solidFill>
                <a:cs typeface="Calibri"/>
              </a:rPr>
              <a:t>:: 0x6 for IPv6.</a:t>
            </a:r>
          </a:p>
          <a:p>
            <a:r>
              <a:rPr lang="en-US" sz="2000" b="1">
                <a:solidFill>
                  <a:srgbClr val="000000"/>
                </a:solidFill>
                <a:cs typeface="Calibri"/>
              </a:rPr>
              <a:t>Total Length</a:t>
            </a:r>
            <a:r>
              <a:rPr lang="en-US" sz="2000">
                <a:solidFill>
                  <a:srgbClr val="000000"/>
                </a:solidFill>
                <a:cs typeface="Calibri"/>
              </a:rPr>
              <a:t> :: Length of the IPv4 inner packet.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2317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194" y="172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Pad Data Blocks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rgbClr val="000000"/>
              </a:solidFill>
              <a:cs typeface="Calibri"/>
            </a:endParaRP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E524-832F-49CC-B2F6-246162D52E6E}"/>
              </a:ext>
            </a:extLst>
          </p:cNvPr>
          <p:cNvSpPr txBox="1"/>
          <p:nvPr/>
        </p:nvSpPr>
        <p:spPr>
          <a:xfrm>
            <a:off x="1507623" y="1462425"/>
            <a:ext cx="9173410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                        1                   2                   3</a:t>
            </a:r>
            <a:endParaRPr lang="en-US"/>
          </a:p>
          <a:p>
            <a:r>
              <a:rPr lang="en-US">
                <a:latin typeface="Consolas"/>
              </a:rPr>
              <a:t>    0 1 2 3 4 5 6 7 8 9 0 1 2 3 4 5 6 7 8 9 0 1 2 3 4 5 6 7 8 9 0 1 2</a:t>
            </a:r>
            <a:endParaRPr lang="en-US"/>
          </a:p>
          <a:p>
            <a:r>
              <a:rPr lang="en-US">
                <a:latin typeface="Consolas"/>
              </a:rPr>
              <a:t>   +-+-+-+-+-+-+-+-+-+-+-+-+-+-+-+-+-+-+-+-+-+-+-+-+-+-+-+-+-+-+-+-+-+</a:t>
            </a:r>
            <a:endParaRPr lang="en-US"/>
          </a:p>
          <a:p>
            <a:r>
              <a:rPr lang="en-US">
                <a:latin typeface="Consolas"/>
              </a:rPr>
              <a:t>   |  0x0  | Padding ...</a:t>
            </a:r>
            <a:endParaRPr lang="en-US"/>
          </a:p>
          <a:p>
            <a:r>
              <a:rPr lang="en-US">
                <a:latin typeface="Consolas"/>
              </a:rPr>
              <a:t>   +-+-+-+-+-+-+-+-+-+-+-</a:t>
            </a:r>
            <a:endParaRPr lang="en-US"/>
          </a:p>
          <a:p>
            <a:endParaRPr lang="en-US">
              <a:latin typeface="Consola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976077-B7E6-41E9-AD77-D2B678E82B11}"/>
              </a:ext>
            </a:extLst>
          </p:cNvPr>
          <p:cNvSpPr txBox="1">
            <a:spLocks/>
          </p:cNvSpPr>
          <p:nvPr/>
        </p:nvSpPr>
        <p:spPr>
          <a:xfrm>
            <a:off x="1179226" y="422185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rgbClr val="000000"/>
                </a:solidFill>
                <a:cs typeface="Calibri"/>
              </a:rPr>
              <a:t>Version </a:t>
            </a:r>
            <a:r>
              <a:rPr lang="en-US" sz="2000">
                <a:solidFill>
                  <a:srgbClr val="000000"/>
                </a:solidFill>
                <a:cs typeface="Calibri"/>
              </a:rPr>
              <a:t>:: 0x0 for Padding.</a:t>
            </a:r>
          </a:p>
          <a:p>
            <a:r>
              <a:rPr lang="en-US" sz="2000" b="1">
                <a:solidFill>
                  <a:srgbClr val="000000"/>
                </a:solidFill>
                <a:cs typeface="Calibri"/>
              </a:rPr>
              <a:t>Padding</a:t>
            </a:r>
            <a:r>
              <a:rPr lang="en-US" sz="2000">
                <a:solidFill>
                  <a:srgbClr val="000000"/>
                </a:solidFill>
                <a:cs typeface="Calibri"/>
              </a:rPr>
              <a:t> :: extends to end of the encapsulating packet.</a:t>
            </a:r>
          </a:p>
        </p:txBody>
      </p:sp>
    </p:spTree>
    <p:extLst>
      <p:ext uri="{BB962C8B-B14F-4D97-AF65-F5344CB8AC3E}">
        <p14:creationId xmlns:p14="http://schemas.microsoft.com/office/powerpoint/2010/main" val="299489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CAEB-178B-4F26-B661-3563E1FE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C7E83-327E-44B7-84B6-40C1FB353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Traffic Analysis is the act of extracting information about data being sent through a network (RFC4301, [</a:t>
            </a:r>
            <a:r>
              <a:rPr lang="en-US" err="1">
                <a:cs typeface="Calibri"/>
              </a:rPr>
              <a:t>AppCrypt</a:t>
            </a:r>
            <a:r>
              <a:rPr lang="en-US">
                <a:cs typeface="Calibri"/>
              </a:rPr>
              <a:t>]).</a:t>
            </a:r>
          </a:p>
          <a:p>
            <a:pPr lvl="1"/>
            <a:r>
              <a:rPr lang="en-US">
                <a:cs typeface="Calibri"/>
              </a:rPr>
              <a:t>Need to protect against this.</a:t>
            </a:r>
          </a:p>
          <a:p>
            <a:r>
              <a:rPr lang="en-US">
                <a:cs typeface="Calibri"/>
              </a:rPr>
              <a:t>One may directly obscure data using encryption (IPsec/ESP).</a:t>
            </a:r>
          </a:p>
          <a:p>
            <a:r>
              <a:rPr lang="en-US">
                <a:cs typeface="Calibri"/>
              </a:rPr>
              <a:t>However, the traffic pattern itself exposes information due to variations in its shape and timing ([</a:t>
            </a:r>
            <a:r>
              <a:rPr lang="en-US" err="1">
                <a:cs typeface="Calibri"/>
              </a:rPr>
              <a:t>AppCrypt</a:t>
            </a:r>
            <a:r>
              <a:rPr lang="en-US">
                <a:cs typeface="Calibri"/>
              </a:rPr>
              <a:t>], [I-</a:t>
            </a:r>
            <a:r>
              <a:rPr lang="en-US" err="1">
                <a:cs typeface="Calibri"/>
              </a:rPr>
              <a:t>D.iab</a:t>
            </a:r>
            <a:r>
              <a:rPr lang="en-US">
                <a:cs typeface="Calibri"/>
              </a:rPr>
              <a:t>-wire-image], [USENIX]).</a:t>
            </a:r>
          </a:p>
          <a:p>
            <a:r>
              <a:rPr lang="en-US">
                <a:cs typeface="Calibri"/>
              </a:rPr>
              <a:t>Hiding the size and frequency of traffic is referred to as Traffic Flow Confidentiality (TFC) in RFC4303.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5928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385" y="189664"/>
            <a:ext cx="9833548" cy="724834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IKEv2 Config CC Info Sending Interval Attribute</a:t>
            </a:r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C90078-A6AC-4881-A4C2-12DADFF04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385" y="3798526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>
                <a:solidFill>
                  <a:srgbClr val="000000"/>
                </a:solidFill>
                <a:cs typeface="Calibri"/>
              </a:rPr>
              <a:t>R</a:t>
            </a:r>
            <a:r>
              <a:rPr lang="en-US" sz="2000">
                <a:solidFill>
                  <a:srgbClr val="000000"/>
                </a:solidFill>
                <a:cs typeface="Calibri"/>
              </a:rPr>
              <a:t>:: 1 bit set to 0.</a:t>
            </a:r>
            <a:endParaRPr lang="en-US">
              <a:cs typeface="Calibri" panose="020F0502020204030204"/>
            </a:endParaRPr>
          </a:p>
          <a:p>
            <a:r>
              <a:rPr lang="en-US" sz="2000" b="1">
                <a:solidFill>
                  <a:srgbClr val="000000"/>
                </a:solidFill>
                <a:cs typeface="Calibri"/>
              </a:rPr>
              <a:t>Attribute Type</a:t>
            </a:r>
            <a:r>
              <a:rPr lang="en-US" sz="2000">
                <a:solidFill>
                  <a:srgbClr val="000000"/>
                </a:solidFill>
                <a:cs typeface="Calibri"/>
              </a:rPr>
              <a:t>:: 15 bit value set to TFS_INFO_INTERVAL (TBD).</a:t>
            </a:r>
            <a:endParaRPr lang="en-US">
              <a:cs typeface="Calibri" panose="020F0502020204030204"/>
            </a:endParaRPr>
          </a:p>
          <a:p>
            <a:r>
              <a:rPr lang="en-US" sz="2000" b="1">
                <a:solidFill>
                  <a:srgbClr val="000000"/>
                </a:solidFill>
                <a:cs typeface="Calibri"/>
              </a:rPr>
              <a:t>Length</a:t>
            </a:r>
            <a:r>
              <a:rPr lang="en-US" sz="2000">
                <a:solidFill>
                  <a:srgbClr val="000000"/>
                </a:solidFill>
                <a:cs typeface="Calibri"/>
              </a:rPr>
              <a:t>:: 2 octet length set to 2.</a:t>
            </a:r>
            <a:endParaRPr lang="en-US" sz="2000">
              <a:cs typeface="Calibri" panose="020F0502020204030204"/>
            </a:endParaRPr>
          </a:p>
          <a:p>
            <a:r>
              <a:rPr lang="en-US" sz="2000" b="1">
                <a:solidFill>
                  <a:srgbClr val="000000"/>
                </a:solidFill>
                <a:cs typeface="Calibri"/>
              </a:rPr>
              <a:t>Interval </a:t>
            </a:r>
            <a:r>
              <a:rPr lang="en-US" sz="2000">
                <a:solidFill>
                  <a:srgbClr val="000000"/>
                </a:solidFill>
                <a:cs typeface="Calibri"/>
              </a:rPr>
              <a:t>:: 2 octet unsigned integer. The sending interval in milliseconds.</a:t>
            </a:r>
            <a:endParaRPr lang="en-US" sz="20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A2C36-F62A-4980-8E54-63F4421D9149}"/>
              </a:ext>
            </a:extLst>
          </p:cNvPr>
          <p:cNvSpPr txBox="1"/>
          <p:nvPr/>
        </p:nvSpPr>
        <p:spPr>
          <a:xfrm>
            <a:off x="1503282" y="972724"/>
            <a:ext cx="9073856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  <a:cs typeface="Calibri"/>
              </a:rPr>
              <a:t> </a:t>
            </a:r>
            <a:r>
              <a:rPr lang="en-US">
                <a:latin typeface="Consolas"/>
              </a:rPr>
              <a:t>                       1                   2                   3</a:t>
            </a:r>
          </a:p>
          <a:p>
            <a:r>
              <a:rPr lang="en-US">
                <a:latin typeface="Consolas"/>
              </a:rPr>
              <a:t>    0 1 2 3 4 5 6 7 8 9 0 1 2 3 4 5 6 7 8 9 0 1 2 3 4 5 6 7 8 9 0 1 2</a:t>
            </a:r>
          </a:p>
          <a:p>
            <a:r>
              <a:rPr lang="en-US">
                <a:latin typeface="Consolas"/>
              </a:rPr>
              <a:t>   +-+-+-+-+-+-+-+-+-+-+-+-+-+-+-+-+-+-+-+-+-+-+-+-+-+-+-+-+-+-+-+-+-+</a:t>
            </a:r>
          </a:p>
          <a:p>
            <a:r>
              <a:rPr lang="en-US">
                <a:latin typeface="Consolas"/>
              </a:rPr>
              <a:t>   |R|       Attribute Type        |             Length              |</a:t>
            </a:r>
          </a:p>
          <a:p>
            <a:r>
              <a:rPr lang="en-US">
                <a:latin typeface="Consolas"/>
              </a:rPr>
              <a:t>   +-+-+-+-+-+-+-+-+-+-+-+-+-+-+-+-+-+-+-+-+-+-+-+-+-+-+-+-+-+-+-+-+-+</a:t>
            </a:r>
          </a:p>
          <a:p>
            <a:r>
              <a:rPr lang="en-US">
                <a:latin typeface="Consolas"/>
              </a:rPr>
              <a:t>   |            Interval           |</a:t>
            </a:r>
          </a:p>
          <a:p>
            <a:r>
              <a:rPr lang="en-US">
                <a:latin typeface="Consolas"/>
              </a:rPr>
              <a:t>   +-+-+-+-+-+-+-+-+-+-+-+-+-+-+-+-+</a:t>
            </a:r>
          </a:p>
          <a:p>
            <a:endParaRPr lang="en-US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5927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385" y="189664"/>
            <a:ext cx="9833548" cy="724834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CC Info Notification Data</a:t>
            </a:r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C90078-A6AC-4881-A4C2-12DADFF04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385" y="4083230"/>
            <a:ext cx="9833548" cy="269397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b="1">
                <a:solidFill>
                  <a:srgbClr val="000000"/>
                </a:solidFill>
                <a:cs typeface="Calibri"/>
              </a:rPr>
              <a:t>E </a:t>
            </a:r>
            <a:r>
              <a:rPr lang="en-US" sz="2000">
                <a:solidFill>
                  <a:srgbClr val="000000"/>
                </a:solidFill>
                <a:cs typeface="Calibri"/>
              </a:rPr>
              <a:t>:: A 1 bit value that if set indicates that packet[s] with Congestion Experienced (CE) ECN bits set were received and used in calculating the </a:t>
            </a:r>
            <a:r>
              <a:rPr lang="en-US" sz="2000" err="1">
                <a:solidFill>
                  <a:srgbClr val="000000"/>
                </a:solidFill>
                <a:cs typeface="Calibri"/>
              </a:rPr>
              <a:t>DropCount</a:t>
            </a:r>
            <a:r>
              <a:rPr lang="en-US" sz="2000">
                <a:solidFill>
                  <a:srgbClr val="000000"/>
                </a:solidFill>
                <a:cs typeface="Calibri"/>
              </a:rPr>
              <a:t> value.</a:t>
            </a:r>
            <a:endParaRPr lang="en-US">
              <a:cs typeface="Calibri" panose="020F0502020204030204"/>
            </a:endParaRPr>
          </a:p>
          <a:p>
            <a:r>
              <a:rPr lang="en-US" sz="2000" b="1">
                <a:solidFill>
                  <a:srgbClr val="000000"/>
                </a:solidFill>
                <a:cs typeface="Calibri"/>
              </a:rPr>
              <a:t>Reserved </a:t>
            </a:r>
            <a:r>
              <a:rPr lang="en-US" sz="2000">
                <a:solidFill>
                  <a:srgbClr val="000000"/>
                </a:solidFill>
                <a:cs typeface="Calibri"/>
              </a:rPr>
              <a:t>:: set to 0 ignored on receipt.</a:t>
            </a:r>
            <a:endParaRPr lang="en-US"/>
          </a:p>
          <a:p>
            <a:r>
              <a:rPr lang="en-US" sz="2000" b="1" err="1">
                <a:solidFill>
                  <a:srgbClr val="000000"/>
                </a:solidFill>
                <a:cs typeface="Calibri"/>
              </a:rPr>
              <a:t>DropCount</a:t>
            </a:r>
            <a:r>
              <a:rPr lang="en-US" sz="2000">
                <a:solidFill>
                  <a:srgbClr val="000000"/>
                </a:solidFill>
                <a:cs typeface="Calibri"/>
              </a:rPr>
              <a:t>:: For ack data block this is the drop count between </a:t>
            </a:r>
            <a:r>
              <a:rPr lang="en-US" sz="2000" err="1">
                <a:solidFill>
                  <a:srgbClr val="000000"/>
                </a:solidFill>
                <a:cs typeface="Calibri"/>
              </a:rPr>
              <a:t>AckSeqStart</a:t>
            </a:r>
            <a:r>
              <a:rPr lang="en-US" sz="2000">
                <a:solidFill>
                  <a:srgbClr val="000000"/>
                </a:solidFill>
                <a:cs typeface="Calibri"/>
              </a:rPr>
              <a:t> and </a:t>
            </a:r>
            <a:r>
              <a:rPr lang="en-US" sz="2000" err="1">
                <a:solidFill>
                  <a:srgbClr val="000000"/>
                </a:solidFill>
                <a:cs typeface="Calibri"/>
              </a:rPr>
              <a:t>AckSeqEnd</a:t>
            </a:r>
            <a:r>
              <a:rPr lang="en-US" sz="2000">
                <a:solidFill>
                  <a:srgbClr val="000000"/>
                </a:solidFill>
                <a:cs typeface="Calibri"/>
              </a:rPr>
              <a:t>, If the drops exceed the resolution of the counter then set to the max value.</a:t>
            </a:r>
            <a:endParaRPr lang="en-US">
              <a:cs typeface="Calibri" panose="020F0502020204030204"/>
            </a:endParaRPr>
          </a:p>
          <a:p>
            <a:r>
              <a:rPr lang="en-US" sz="2000" b="1">
                <a:solidFill>
                  <a:srgbClr val="000000"/>
                </a:solidFill>
                <a:cs typeface="Calibri"/>
              </a:rPr>
              <a:t>Timestamp </a:t>
            </a:r>
            <a:r>
              <a:rPr lang="en-US" sz="2000">
                <a:solidFill>
                  <a:srgbClr val="000000"/>
                </a:solidFill>
                <a:cs typeface="Calibri"/>
              </a:rPr>
              <a:t>:: The time when this notification was created and sent.</a:t>
            </a:r>
            <a:endParaRPr lang="en-US" sz="2000">
              <a:cs typeface="Calibri"/>
            </a:endParaRPr>
          </a:p>
          <a:p>
            <a:r>
              <a:rPr lang="en-US" sz="2000" b="1" err="1">
                <a:solidFill>
                  <a:srgbClr val="000000"/>
                </a:solidFill>
                <a:cs typeface="Calibri"/>
              </a:rPr>
              <a:t>AckESPSeqStart</a:t>
            </a:r>
            <a:r>
              <a:rPr lang="en-US" sz="2000" b="1">
                <a:solidFill>
                  <a:srgbClr val="000000"/>
                </a:solidFill>
                <a:cs typeface="Calibri"/>
              </a:rPr>
              <a:t> </a:t>
            </a:r>
            <a:r>
              <a:rPr lang="en-US" sz="2000">
                <a:solidFill>
                  <a:srgbClr val="000000"/>
                </a:solidFill>
                <a:cs typeface="Calibri"/>
              </a:rPr>
              <a:t>:: The first ESP Seq. Num. of the range that this information relates to.</a:t>
            </a:r>
            <a:endParaRPr lang="en-US">
              <a:cs typeface="Calibri" panose="020F0502020204030204"/>
            </a:endParaRPr>
          </a:p>
          <a:p>
            <a:r>
              <a:rPr lang="en-US" sz="2000" b="1" err="1">
                <a:solidFill>
                  <a:srgbClr val="000000"/>
                </a:solidFill>
                <a:cs typeface="Calibri"/>
              </a:rPr>
              <a:t>AckESPSeqEnd</a:t>
            </a:r>
            <a:r>
              <a:rPr lang="en-US" sz="2000" b="1">
                <a:solidFill>
                  <a:srgbClr val="000000"/>
                </a:solidFill>
                <a:cs typeface="Calibri"/>
              </a:rPr>
              <a:t> </a:t>
            </a:r>
            <a:r>
              <a:rPr lang="en-US" sz="2000">
                <a:solidFill>
                  <a:srgbClr val="000000"/>
                </a:solidFill>
                <a:cs typeface="Calibri"/>
              </a:rPr>
              <a:t>:: The last ESP Seq. Num. of the range that this information relates to.</a:t>
            </a:r>
            <a:endParaRPr lang="en-US">
              <a:cs typeface="Calibri" panose="020F0502020204030204"/>
            </a:endParaRPr>
          </a:p>
          <a:p>
            <a:endParaRPr lang="en-US"/>
          </a:p>
          <a:p>
            <a:endParaRPr lang="en-US" sz="2000">
              <a:solidFill>
                <a:srgbClr val="000000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A2C36-F62A-4980-8E54-63F4421D9149}"/>
              </a:ext>
            </a:extLst>
          </p:cNvPr>
          <p:cNvSpPr txBox="1"/>
          <p:nvPr/>
        </p:nvSpPr>
        <p:spPr>
          <a:xfrm>
            <a:off x="1436292" y="805251"/>
            <a:ext cx="9375306" cy="31393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  <a:cs typeface="Calibri"/>
              </a:rPr>
              <a:t> </a:t>
            </a:r>
            <a:r>
              <a:rPr lang="en-US">
                <a:latin typeface="Consolas"/>
              </a:rPr>
              <a:t>                    1                   2                   3</a:t>
            </a:r>
            <a:endParaRPr lang="en-US"/>
          </a:p>
          <a:p>
            <a:r>
              <a:rPr lang="en-US">
                <a:latin typeface="Consolas"/>
              </a:rPr>
              <a:t>    0 1 2 3 4 5 6 7 8 9 0 1 2 3 4 5 6 7 8 9 0 1 2 3 4 5 6 7 8 9 0 1 2</a:t>
            </a:r>
            <a:endParaRPr lang="en-US"/>
          </a:p>
          <a:p>
            <a:r>
              <a:rPr lang="en-US">
                <a:latin typeface="Consolas"/>
              </a:rPr>
              <a:t>   +-+-+-+-+-+-+-+-+-+-+-+-+-+-+-+-+-+-+-+-+-+-+-+-+-+-+-+-+-+-+-+-+-+</a:t>
            </a:r>
            <a:endParaRPr lang="en-US"/>
          </a:p>
          <a:p>
            <a:r>
              <a:rPr lang="en-US">
                <a:latin typeface="Consolas"/>
              </a:rPr>
              <a:t>   |E|  Reserved   |                  </a:t>
            </a:r>
            <a:r>
              <a:rPr lang="en-US" err="1">
                <a:latin typeface="Consolas"/>
              </a:rPr>
              <a:t>DropCount</a:t>
            </a:r>
            <a:r>
              <a:rPr lang="en-US">
                <a:latin typeface="Consolas"/>
              </a:rPr>
              <a:t>                      |</a:t>
            </a:r>
            <a:endParaRPr lang="en-US"/>
          </a:p>
          <a:p>
            <a:r>
              <a:rPr lang="en-US">
                <a:latin typeface="Consolas"/>
              </a:rPr>
              <a:t>   +-+-+-+-+-+-+-+-+-+-+-+-+-+-+-+-+-+-+-+-+-+-+-+-+-+-+-+-+-+-+-+-+-+</a:t>
            </a:r>
            <a:endParaRPr lang="en-US"/>
          </a:p>
          <a:p>
            <a:r>
              <a:rPr lang="en-US">
                <a:latin typeface="Consolas"/>
              </a:rPr>
              <a:t>   |                          Timestamp                              |</a:t>
            </a:r>
            <a:endParaRPr lang="en-US"/>
          </a:p>
          <a:p>
            <a:r>
              <a:rPr lang="en-US">
                <a:latin typeface="Consolas"/>
              </a:rPr>
              <a:t>   +-+-+-+-+-+-+-+-+-+-+-+-+-+-+-+-+-+-+-+-+-+-+-+-+-+-+-+-+-+-+-+-+-+</a:t>
            </a:r>
            <a:endParaRPr lang="en-US"/>
          </a:p>
          <a:p>
            <a:r>
              <a:rPr lang="en-US">
                <a:latin typeface="Consolas"/>
              </a:rPr>
              <a:t>   |                          </a:t>
            </a:r>
            <a:r>
              <a:rPr lang="en-US" err="1">
                <a:latin typeface="Consolas"/>
              </a:rPr>
              <a:t>AckSeqStart</a:t>
            </a:r>
            <a:r>
              <a:rPr lang="en-US">
                <a:latin typeface="Consolas"/>
              </a:rPr>
              <a:t>                            |</a:t>
            </a:r>
            <a:endParaRPr lang="en-US"/>
          </a:p>
          <a:p>
            <a:r>
              <a:rPr lang="en-US">
                <a:latin typeface="Consolas"/>
              </a:rPr>
              <a:t>   +-+-+-+-+-+-+-+-+-+-+-+-+-+-+-+-+-+-+-+-+-+-+-+-+-+-+-+-+-+-+-+-+-+</a:t>
            </a:r>
            <a:endParaRPr lang="en-US"/>
          </a:p>
          <a:p>
            <a:r>
              <a:rPr lang="en-US">
                <a:latin typeface="Consolas"/>
              </a:rPr>
              <a:t>   |                          </a:t>
            </a:r>
            <a:r>
              <a:rPr lang="en-US" err="1">
                <a:latin typeface="Consolas"/>
              </a:rPr>
              <a:t>AckSeqEnd</a:t>
            </a:r>
            <a:r>
              <a:rPr lang="en-US">
                <a:latin typeface="Consolas"/>
              </a:rPr>
              <a:t>                              |</a:t>
            </a:r>
            <a:endParaRPr lang="en-US"/>
          </a:p>
          <a:p>
            <a:r>
              <a:rPr lang="en-US">
                <a:latin typeface="Consolas"/>
              </a:rPr>
              <a:t>   +-+-+-+-+-+-+-+-+-+-+-+-+-+-+-+-+-+-+-+-+-+-+-+-+-+-+-+-+-+-+-+-+-+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86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9C861-EF33-485F-8103-E4105178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Comparison Data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2D4DA-DD74-44A5-9B76-1ECEB490D4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06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79" y="735354"/>
            <a:ext cx="9833548" cy="724834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Overhead Comparison in Octets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A2C36-F62A-4980-8E54-63F4421D9149}"/>
              </a:ext>
            </a:extLst>
          </p:cNvPr>
          <p:cNvSpPr txBox="1"/>
          <p:nvPr/>
        </p:nvSpPr>
        <p:spPr>
          <a:xfrm>
            <a:off x="1711596" y="1844938"/>
            <a:ext cx="9545583" cy="440120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nsolas"/>
              </a:rPr>
              <a:t>|   Type | </a:t>
            </a:r>
            <a:r>
              <a:rPr lang="en-US" sz="2000" err="1">
                <a:latin typeface="Consolas"/>
              </a:rPr>
              <a:t>ESP+Pad</a:t>
            </a:r>
            <a:r>
              <a:rPr lang="en-US" sz="2000">
                <a:latin typeface="Consolas"/>
              </a:rPr>
              <a:t> | </a:t>
            </a:r>
            <a:r>
              <a:rPr lang="en-US" sz="2000" err="1">
                <a:latin typeface="Consolas"/>
              </a:rPr>
              <a:t>ESP+Pad</a:t>
            </a:r>
            <a:r>
              <a:rPr lang="en-US" sz="2000">
                <a:latin typeface="Consolas"/>
              </a:rPr>
              <a:t> | </a:t>
            </a:r>
            <a:r>
              <a:rPr lang="en-US" sz="2000" err="1">
                <a:latin typeface="Consolas"/>
              </a:rPr>
              <a:t>ESP+Pad</a:t>
            </a:r>
            <a:r>
              <a:rPr lang="en-US" sz="2000">
                <a:latin typeface="Consolas"/>
              </a:rPr>
              <a:t> | IP-TFS | IP-TFS | IP-TFS |</a:t>
            </a:r>
            <a:endParaRPr lang="en-US" sz="2000">
              <a:cs typeface="Calibri"/>
            </a:endParaRPr>
          </a:p>
          <a:p>
            <a:r>
              <a:rPr lang="en-US" sz="2000">
                <a:latin typeface="Consolas"/>
              </a:rPr>
              <a:t>| L3 MTU |     576 |    1500 |    9000 |    576 |   1500 |   9000 |</a:t>
            </a:r>
            <a:endParaRPr lang="en-US" sz="2000">
              <a:cs typeface="Calibri"/>
            </a:endParaRPr>
          </a:p>
          <a:p>
            <a:r>
              <a:rPr lang="en-US" sz="2000">
                <a:latin typeface="Consolas"/>
              </a:rPr>
              <a:t>|  </a:t>
            </a:r>
            <a:r>
              <a:rPr lang="en-US" sz="2000" err="1">
                <a:latin typeface="Consolas"/>
              </a:rPr>
              <a:t>PSize</a:t>
            </a:r>
            <a:r>
              <a:rPr lang="en-US" sz="2000">
                <a:latin typeface="Consolas"/>
              </a:rPr>
              <a:t> |     540 |    1464 |    8964 |    536 |   1460 |   8960 |</a:t>
            </a:r>
            <a:endParaRPr lang="en-US" sz="2000">
              <a:cs typeface="Calibri"/>
            </a:endParaRPr>
          </a:p>
          <a:p>
            <a:r>
              <a:rPr lang="en-US" sz="2000">
                <a:latin typeface="Consolas"/>
              </a:rPr>
              <a:t>|--------+---------+---------+---------+--------+--------+--------|</a:t>
            </a:r>
            <a:endParaRPr lang="en-US" sz="2000">
              <a:cs typeface="Calibri"/>
            </a:endParaRPr>
          </a:p>
          <a:p>
            <a:r>
              <a:rPr lang="en-US" sz="2000">
                <a:latin typeface="Consolas"/>
              </a:rPr>
              <a:t>|     40 |     500 |    1424 |    8924 |    3.0 |    1.1 |    0.2 |</a:t>
            </a:r>
            <a:endParaRPr lang="en-US" sz="2000">
              <a:cs typeface="Calibri"/>
            </a:endParaRPr>
          </a:p>
          <a:p>
            <a:r>
              <a:rPr lang="en-US" sz="2000">
                <a:latin typeface="Consolas"/>
              </a:rPr>
              <a:t>|    128 |     412 |    1336 |    8836 |    9.6 |    3.5 |    0.6 |</a:t>
            </a:r>
            <a:endParaRPr lang="en-US" sz="2000">
              <a:cs typeface="Calibri"/>
            </a:endParaRPr>
          </a:p>
          <a:p>
            <a:r>
              <a:rPr lang="en-US" sz="2000">
                <a:latin typeface="Consolas"/>
              </a:rPr>
              <a:t>|    256 |     284 |    1208 |    8708 |   19.1 |    7.0 |    1.1 |</a:t>
            </a:r>
            <a:endParaRPr lang="en-US" sz="2000">
              <a:cs typeface="Calibri"/>
            </a:endParaRPr>
          </a:p>
          <a:p>
            <a:r>
              <a:rPr lang="en-US" sz="2000">
                <a:latin typeface="Consolas"/>
              </a:rPr>
              <a:t>|    536 |       4 |     928 |    8428 |   40.0 |   14.7 |    2.4 |</a:t>
            </a:r>
            <a:endParaRPr lang="en-US" sz="2000">
              <a:cs typeface="Calibri"/>
            </a:endParaRPr>
          </a:p>
          <a:p>
            <a:r>
              <a:rPr lang="en-US" sz="2000">
                <a:latin typeface="Consolas"/>
              </a:rPr>
              <a:t>|    576 |     576 |     888 |    8388 |   43.0 |   15.8 |    2.6 |</a:t>
            </a:r>
            <a:endParaRPr lang="en-US" sz="2000">
              <a:cs typeface="Calibri"/>
            </a:endParaRPr>
          </a:p>
          <a:p>
            <a:r>
              <a:rPr lang="en-US" sz="2000">
                <a:latin typeface="Consolas"/>
              </a:rPr>
              <a:t>|   1460 |     268 |       4 |    7504 |  109.0 |   40.0 |    6.5 |</a:t>
            </a:r>
            <a:endParaRPr lang="en-US" sz="2000">
              <a:cs typeface="Calibri"/>
            </a:endParaRPr>
          </a:p>
          <a:p>
            <a:r>
              <a:rPr lang="en-US" sz="2000">
                <a:latin typeface="Consolas"/>
              </a:rPr>
              <a:t>|   1500 |     228 |    1500 |    7464 |  111.9 |   41.1 |    6.7 |</a:t>
            </a:r>
            <a:endParaRPr lang="en-US" sz="2000">
              <a:cs typeface="Calibri"/>
            </a:endParaRPr>
          </a:p>
          <a:p>
            <a:r>
              <a:rPr lang="en-US" sz="2000">
                <a:latin typeface="Consolas"/>
              </a:rPr>
              <a:t>|   8960 |    1408 |    1540 |       4 |  668.7 |  245.5 |   40.0 |</a:t>
            </a:r>
            <a:endParaRPr lang="en-US" sz="2000">
              <a:cs typeface="Calibri"/>
            </a:endParaRPr>
          </a:p>
          <a:p>
            <a:r>
              <a:rPr lang="en-US" sz="2000">
                <a:latin typeface="Consolas"/>
              </a:rPr>
              <a:t>|   9000 |    1368 |    1500 |    9000 |  671.6 |  246.6 |   40.2 |</a:t>
            </a:r>
            <a:endParaRPr lang="en-US" sz="2000">
              <a:cs typeface="Calibri"/>
            </a:endParaRPr>
          </a:p>
          <a:p>
            <a:endParaRPr lang="en-US" sz="20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84597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385" y="764851"/>
            <a:ext cx="9833548" cy="724834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Overhead as Percentage of Inner Packet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A2C36-F62A-4980-8E54-63F4421D9149}"/>
              </a:ext>
            </a:extLst>
          </p:cNvPr>
          <p:cNvSpPr txBox="1"/>
          <p:nvPr/>
        </p:nvSpPr>
        <p:spPr>
          <a:xfrm>
            <a:off x="1411272" y="2123448"/>
            <a:ext cx="9558222" cy="440120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nsolas"/>
              </a:rPr>
              <a:t>|  Type | </a:t>
            </a:r>
            <a:r>
              <a:rPr lang="en-US" sz="2000" err="1">
                <a:latin typeface="Consolas"/>
              </a:rPr>
              <a:t>ESP+Pad</a:t>
            </a:r>
            <a:r>
              <a:rPr lang="en-US" sz="2000">
                <a:latin typeface="Consolas"/>
              </a:rPr>
              <a:t> | </a:t>
            </a:r>
            <a:r>
              <a:rPr lang="en-US" sz="2000" err="1">
                <a:latin typeface="Consolas"/>
              </a:rPr>
              <a:t>ESP+Pad</a:t>
            </a:r>
            <a:r>
              <a:rPr lang="en-US" sz="2000">
                <a:latin typeface="Consolas"/>
              </a:rPr>
              <a:t> |  </a:t>
            </a:r>
            <a:r>
              <a:rPr lang="en-US" sz="2000" err="1">
                <a:latin typeface="Consolas"/>
              </a:rPr>
              <a:t>ESP+Pad</a:t>
            </a:r>
            <a:r>
              <a:rPr lang="en-US" sz="2000">
                <a:latin typeface="Consolas"/>
              </a:rPr>
              <a:t> | IP-TFS | IP-TFS | IP-TFS |</a:t>
            </a:r>
          </a:p>
          <a:p>
            <a:r>
              <a:rPr lang="en-US" sz="2000">
                <a:latin typeface="Consolas"/>
              </a:rPr>
              <a:t>|   MTU |     576 |    1500 |     9000 |    576 |   1500 |   9000 |</a:t>
            </a:r>
          </a:p>
          <a:p>
            <a:r>
              <a:rPr lang="en-US" sz="2000">
                <a:latin typeface="Consolas"/>
              </a:rPr>
              <a:t>| </a:t>
            </a:r>
            <a:r>
              <a:rPr lang="en-US" sz="2000" err="1">
                <a:latin typeface="Consolas"/>
              </a:rPr>
              <a:t>PSize</a:t>
            </a:r>
            <a:r>
              <a:rPr lang="en-US" sz="2000">
                <a:latin typeface="Consolas"/>
              </a:rPr>
              <a:t> |     540 |    1464 |     8964 |    536 |   1460 |   8960 |</a:t>
            </a:r>
          </a:p>
          <a:p>
            <a:r>
              <a:rPr lang="en-US" sz="2000">
                <a:latin typeface="Consolas"/>
              </a:rPr>
              <a:t>|-------+---------+---------+----------+--------+--------+--------|</a:t>
            </a:r>
          </a:p>
          <a:p>
            <a:r>
              <a:rPr lang="en-US" sz="2000">
                <a:latin typeface="Consolas"/>
              </a:rPr>
              <a:t>|    40 | 1250.0% | 3560.0% | 22310.0% |  7.46% |  2.74% |  0.45% |</a:t>
            </a:r>
          </a:p>
          <a:p>
            <a:r>
              <a:rPr lang="en-US" sz="2000">
                <a:latin typeface="Consolas"/>
              </a:rPr>
              <a:t>|   128 |  321.9% | 1043.8% |  6903.1% |  7.46% |  2.74% |  0.45% |</a:t>
            </a:r>
          </a:p>
          <a:p>
            <a:r>
              <a:rPr lang="en-US" sz="2000">
                <a:latin typeface="Consolas"/>
              </a:rPr>
              <a:t>|   256 |  110.9% |  471.9% |  3401.6% |  7.46% |  2.74% |  0.45% |</a:t>
            </a:r>
          </a:p>
          <a:p>
            <a:r>
              <a:rPr lang="en-US" sz="2000">
                <a:latin typeface="Consolas"/>
              </a:rPr>
              <a:t>|   536 |    0.7% |  173.1% |  1572.4% |  7.46% |  2.74% |  0.45% |</a:t>
            </a:r>
          </a:p>
          <a:p>
            <a:r>
              <a:rPr lang="en-US" sz="2000">
                <a:latin typeface="Consolas"/>
              </a:rPr>
              <a:t>|   576 |  100.0% |  154.2% |  1456.2% |  7.46% |  2.74% |  0.45% |</a:t>
            </a:r>
          </a:p>
          <a:p>
            <a:r>
              <a:rPr lang="en-US" sz="2000">
                <a:latin typeface="Consolas"/>
              </a:rPr>
              <a:t>|  1460 |   18.4% |    0.3% |   514.0% |  7.46% |  2.74% |  0.45% |</a:t>
            </a:r>
          </a:p>
          <a:p>
            <a:r>
              <a:rPr lang="en-US" sz="2000">
                <a:latin typeface="Consolas"/>
              </a:rPr>
              <a:t>|  1500 |   15.2% |  100.0% |   497.6% |  7.46% |  2.74% |  0.45% |</a:t>
            </a:r>
          </a:p>
          <a:p>
            <a:r>
              <a:rPr lang="en-US" sz="2000">
                <a:latin typeface="Consolas"/>
              </a:rPr>
              <a:t>|  8960 |   15.7% |   17.2% |     0.0% |  7.46% |  2.74% |  0.45% |</a:t>
            </a:r>
          </a:p>
          <a:p>
            <a:r>
              <a:rPr lang="en-US" sz="2000">
                <a:latin typeface="Consolas"/>
              </a:rPr>
              <a:t>|  9000 |   15.2% |   16.7% |   100.0% |  7.46% |  2.74% |  0.45% |</a:t>
            </a:r>
          </a:p>
          <a:p>
            <a:endParaRPr lang="en-US" sz="20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2995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ECDE-1274-426F-9AB8-49002332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Bandwidth Utilization over Ethernet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B4F0-D439-4552-93FA-D2C9615DB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226" y="1886148"/>
            <a:ext cx="10371950" cy="483162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>
                <a:latin typeface="Consolas"/>
                <a:cs typeface="Calibri"/>
              </a:rPr>
              <a:t>|      |  </a:t>
            </a:r>
            <a:r>
              <a:rPr lang="en-US" err="1">
                <a:latin typeface="Consolas"/>
                <a:cs typeface="Calibri"/>
              </a:rPr>
              <a:t>Enet</a:t>
            </a:r>
            <a:r>
              <a:rPr lang="en-US">
                <a:latin typeface="Consolas"/>
                <a:cs typeface="Calibri"/>
              </a:rPr>
              <a:t> |   ESP | E + P | E + P | E + P | IPTFS | IPTFS | IPTFS |</a:t>
            </a:r>
            <a:endParaRPr lang="en-US"/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|      |   any |   any |   590 |  1514 |  9014 |   590 |  1514 |  9014 |</a:t>
            </a:r>
            <a:endParaRPr lang="en-US"/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| Size |    38 |    74 |    74 |    74 |    74 |    78 |    78 |    78 |</a:t>
            </a:r>
            <a:endParaRPr lang="en-US"/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|------+-------+-------+-------+-------+-------+-------+-------+-------|</a:t>
            </a:r>
            <a:endParaRPr lang="en-US"/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|   40 | 47.6% | 35.1% |  6.5% |  2.6% |  0.4% | 87.3% | 94.9% | 99.1% |</a:t>
            </a:r>
            <a:endParaRPr lang="en-US"/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|  128 | 77.1% | 63.4% | 20.8% |  8.3% |  1.4% | 87.3% | 94.9% | 99.1% |</a:t>
            </a:r>
            <a:endParaRPr lang="en-US"/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|  256 | 87.1% | 77.6% | 41.7% | 16.6% |  2.8% | 87.3% | 94.9% | 99.1% |</a:t>
            </a:r>
            <a:endParaRPr lang="en-US"/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|  536 | 93.4% | 87.9% | 87.3% | 34.9% |  5.9% | 87.3% | 94.9% | 99.1% |</a:t>
            </a:r>
            <a:endParaRPr lang="en-US"/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|  576 | 93.8% | 88.6% | 46.9% | 37.5% |  6.4% | 87.3% | 94.9% | 99.1% |</a:t>
            </a:r>
            <a:endParaRPr lang="en-US"/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| 1460 | 97.5% | 95.2% | 79.3% | 94.9% | 16.2% | 87.3% | 94.9% | 99.1% |</a:t>
            </a:r>
            <a:endParaRPr lang="en-US"/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| 1500 | 97.5% | 95.3% | 81.4% | 48.8% | 16.6% | 87.3% | 94.9% | 99.1% |</a:t>
            </a:r>
            <a:endParaRPr lang="en-US"/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| 8960 | 99.6% | 99.2% | 81.1% | 83.2% | 99.1% | 87.3% | 94.9% | 99.1% |</a:t>
            </a:r>
            <a:endParaRPr lang="en-US"/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| 9000 | 99.6% | 99.2% | 81.4% | 83.6% | 49.8% | 87.3% | 94.9% | 99.1% |</a:t>
            </a:r>
            <a:endParaRPr lang="en-US"/>
          </a:p>
          <a:p>
            <a:pPr marL="0" indent="0">
              <a:buNone/>
            </a:pPr>
            <a:endParaRPr lang="en-US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8988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D99C-CF97-4DAA-A03F-65282DF3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3" y="124493"/>
            <a:ext cx="5070197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Latency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36DA4-CDBD-4293-9DE6-E2119F927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83" y="1495870"/>
            <a:ext cx="5440057" cy="50687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Latency values seem very similar </a:t>
            </a:r>
            <a:endParaRPr lang="en-US"/>
          </a:p>
          <a:p>
            <a:r>
              <a:rPr lang="en-US">
                <a:cs typeface="Calibri"/>
              </a:rPr>
              <a:t>IP-TFS values represent max latency</a:t>
            </a:r>
          </a:p>
          <a:p>
            <a:r>
              <a:rPr lang="en-US">
                <a:cs typeface="Calibri"/>
              </a:rPr>
              <a:t>IP-TFS provides for constant high bandwidth</a:t>
            </a:r>
            <a:endParaRPr lang="en-US"/>
          </a:p>
          <a:p>
            <a:r>
              <a:rPr lang="en-US">
                <a:cs typeface="Calibri"/>
              </a:rPr>
              <a:t>ESP + padding value represents min latency</a:t>
            </a:r>
          </a:p>
          <a:p>
            <a:r>
              <a:rPr lang="en-US">
                <a:cs typeface="Calibri"/>
              </a:rPr>
              <a:t>ESP + padding often greatly reduces available bandwidth.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92C0C0-0EB3-4E04-AB8D-2C72F503C2EC}"/>
              </a:ext>
            </a:extLst>
          </p:cNvPr>
          <p:cNvSpPr txBox="1">
            <a:spLocks/>
          </p:cNvSpPr>
          <p:nvPr/>
        </p:nvSpPr>
        <p:spPr>
          <a:xfrm>
            <a:off x="5842697" y="1495425"/>
            <a:ext cx="6221218" cy="34743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nsolas"/>
                <a:cs typeface="Calibri"/>
              </a:rPr>
              <a:t>|      | </a:t>
            </a:r>
            <a:r>
              <a:rPr lang="en-US" sz="1800" err="1">
                <a:latin typeface="Consolas"/>
                <a:cs typeface="Calibri"/>
              </a:rPr>
              <a:t>ESP+Pad</a:t>
            </a:r>
            <a:r>
              <a:rPr lang="en-US" sz="1800">
                <a:latin typeface="Consolas"/>
                <a:cs typeface="Calibri"/>
              </a:rPr>
              <a:t> | </a:t>
            </a:r>
            <a:r>
              <a:rPr lang="en-US" sz="1800" err="1">
                <a:latin typeface="Consolas"/>
                <a:cs typeface="Calibri"/>
              </a:rPr>
              <a:t>ESP+Pad</a:t>
            </a:r>
            <a:r>
              <a:rPr lang="en-US" sz="1800">
                <a:latin typeface="Consolas"/>
                <a:cs typeface="Calibri"/>
              </a:rPr>
              <a:t> | IP-TFS  | IP-TFS  |</a:t>
            </a:r>
            <a:endParaRPr lang="en-US" sz="1800"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nsolas"/>
                <a:cs typeface="Calibri"/>
              </a:rPr>
              <a:t>|      | 1500    | 9000    | 1500    | 9000    |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nsolas"/>
                <a:cs typeface="Calibri"/>
              </a:rPr>
              <a:t>|      |         |         |         |         |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nsolas"/>
                <a:cs typeface="Calibri"/>
              </a:rPr>
              <a:t>|------+---------+---------+---------+---------|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nsolas"/>
                <a:cs typeface="Calibri"/>
              </a:rPr>
              <a:t>|   40 | 1.14 us | 7.14 us | 1.17 us | 7.17 us |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nsolas"/>
                <a:cs typeface="Calibri"/>
              </a:rPr>
              <a:t>|  128 | 1.07 us | 7.07 us | 1.10 us | 7.10 us |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nsolas"/>
                <a:cs typeface="Calibri"/>
              </a:rPr>
              <a:t>|  256 | 0.97 us | 6.97 us | 1.00 us | 7.00 us |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nsolas"/>
                <a:cs typeface="Calibri"/>
              </a:rPr>
              <a:t>|  536 | 0.74 us | 6.74 us | 0.77 us | 6.77 us |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nsolas"/>
                <a:cs typeface="Calibri"/>
              </a:rPr>
              <a:t>|  576 | 0.71 us | 6.71 us | 0.74 us | 6.74 us |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nsolas"/>
                <a:cs typeface="Calibri"/>
              </a:rPr>
              <a:t>| 1460 | 0.00 us | 6.00 us | 0.04 us | 6.04 us |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1800">
                <a:latin typeface="Consolas"/>
                <a:cs typeface="Calibri"/>
              </a:rPr>
              <a:t>| 1500 | 1.20 us | 5.97 us | 0.00 us | 6.00 us |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352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70B3-FCA1-4AD9-88C6-0497AF59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Related Work – IEEE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5D99E-855F-4EE7-8927-0BE6DA0D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An Ethernet TFS problem statement along with high level requirements were presented to the 802.1 Security Task Force at March 2019 meeting.</a:t>
            </a:r>
            <a:endParaRPr lang="en-US"/>
          </a:p>
          <a:p>
            <a:pPr lvl="1"/>
            <a:r>
              <a:rPr lang="en-US">
                <a:cs typeface="Calibri"/>
                <a:hlinkClick r:id="rId2"/>
              </a:rPr>
              <a:t>http://www.ieee802.org/1/files/public/docs2019/new-fedyk-traffic-flow-security-0219.pdf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 group discussed complementary amendments to 802.1AE Media Access Control (MAC) Security (</a:t>
            </a:r>
            <a:r>
              <a:rPr lang="en-US" err="1">
                <a:cs typeface="Calibri"/>
              </a:rPr>
              <a:t>MACsec</a:t>
            </a:r>
            <a:r>
              <a:rPr lang="en-US">
                <a:cs typeface="Calibri"/>
              </a:rPr>
              <a:t>) to address the requirements and fit with existing </a:t>
            </a:r>
            <a:r>
              <a:rPr lang="en-US" err="1">
                <a:cs typeface="Calibri"/>
              </a:rPr>
              <a:t>MACsec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Progress on the above is anticipated in upcoming interim meetings.</a:t>
            </a:r>
            <a:br>
              <a:rPr lang="en-US">
                <a:cs typeface="Calibri"/>
              </a:rPr>
            </a:b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4735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B379-4B09-4729-B789-5A92078C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Running Code</a:t>
            </a:r>
            <a:br>
              <a:rPr lang="en-US">
                <a:cs typeface="Calibri Light"/>
              </a:rPr>
            </a:br>
            <a:endParaRPr lang="en-US" sz="24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EA230-F9A0-441F-BCDE-26ED3C5F3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028"/>
            <a:ext cx="10515600" cy="49558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https://github.com/LabNConsulting/iptfs</a:t>
            </a:r>
            <a:r>
              <a:rPr lang="en-US" dirty="0">
                <a:cs typeface="Calibri"/>
              </a:rPr>
              <a:t> [will be present by meeting]</a:t>
            </a:r>
          </a:p>
          <a:p>
            <a:r>
              <a:rPr lang="en-US" dirty="0">
                <a:cs typeface="Calibri"/>
              </a:rPr>
              <a:t>Proof-of-concept code.</a:t>
            </a:r>
          </a:p>
          <a:p>
            <a:r>
              <a:rPr lang="en-US" dirty="0">
                <a:cs typeface="Calibri"/>
              </a:rPr>
              <a:t>IP in UDP tunnel encapsulation.</a:t>
            </a:r>
          </a:p>
          <a:p>
            <a:pPr lvl="1"/>
            <a:r>
              <a:rPr lang="en-US" dirty="0">
                <a:cs typeface="Calibri"/>
              </a:rPr>
              <a:t>UDP stands in for ESP</a:t>
            </a:r>
          </a:p>
          <a:p>
            <a:r>
              <a:rPr lang="en-US" dirty="0">
                <a:cs typeface="Calibri"/>
              </a:rPr>
              <a:t>Implements new IP-TFS payload. </a:t>
            </a:r>
          </a:p>
          <a:p>
            <a:pPr lvl="1"/>
            <a:r>
              <a:rPr lang="en-US" dirty="0">
                <a:cs typeface="Calibri"/>
              </a:rPr>
              <a:t>Inner packet fragmentation and aggregation using </a:t>
            </a:r>
            <a:r>
              <a:rPr lang="en-US" dirty="0" err="1">
                <a:cs typeface="Calibri"/>
              </a:rPr>
              <a:t>Datablocks</a:t>
            </a:r>
            <a:endParaRPr lang="en-US" dirty="0" err="1"/>
          </a:p>
          <a:p>
            <a:r>
              <a:rPr lang="en-US" dirty="0">
                <a:cs typeface="Calibri"/>
              </a:rPr>
              <a:t>Implements Congestion Control Info Reports.</a:t>
            </a:r>
          </a:p>
          <a:p>
            <a:pPr lvl="1"/>
            <a:r>
              <a:rPr lang="en-US" dirty="0">
                <a:cs typeface="Calibri"/>
              </a:rPr>
              <a:t>Sent in UDP rather than IKEv2.</a:t>
            </a:r>
          </a:p>
          <a:p>
            <a:r>
              <a:rPr lang="en-US" dirty="0">
                <a:cs typeface="Calibri"/>
              </a:rPr>
              <a:t>Auto-adjusts send rate correctly based on congestion.</a:t>
            </a:r>
          </a:p>
          <a:p>
            <a:r>
              <a:rPr lang="en-US" dirty="0">
                <a:cs typeface="Calibri"/>
              </a:rPr>
              <a:t>2 implementations (Python and C).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9764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0C33-8688-4F54-96A8-28FF13B0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DD905-06B0-46F0-AF52-74670932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CC Information Report transmission.</a:t>
            </a:r>
            <a:endParaRPr lang="en-US"/>
          </a:p>
          <a:p>
            <a:pPr lvl="1"/>
            <a:r>
              <a:rPr lang="en-US">
                <a:cs typeface="Calibri"/>
              </a:rPr>
              <a:t>Message IDs use.</a:t>
            </a:r>
          </a:p>
          <a:p>
            <a:pPr lvl="1"/>
            <a:r>
              <a:rPr lang="en-US">
                <a:cs typeface="Calibri"/>
              </a:rPr>
              <a:t>Full INFO exchange (reliable not really needed) </a:t>
            </a:r>
          </a:p>
          <a:p>
            <a:pPr lvl="2"/>
            <a:r>
              <a:rPr lang="en-US">
                <a:cs typeface="Calibri"/>
              </a:rPr>
              <a:t>The CC data is basically telemetry that doesn't need to be reliably delivered for TFS to function correctly.</a:t>
            </a:r>
          </a:p>
          <a:p>
            <a:pPr lvl="2"/>
            <a:r>
              <a:rPr lang="en-US">
                <a:cs typeface="Calibri"/>
              </a:rPr>
              <a:t>If reverse direction is lossy could cause TFS tunnel teardown when there is no actual issue with the tunnel traffic.</a:t>
            </a:r>
          </a:p>
          <a:p>
            <a:pPr lvl="1"/>
            <a:r>
              <a:rPr lang="en-US">
                <a:cs typeface="Calibri"/>
              </a:rPr>
              <a:t>Would it be useful to generalize/legitimize this "in-SA" unreliable notification in IKEv2?</a:t>
            </a:r>
          </a:p>
          <a:p>
            <a:pPr lvl="2"/>
            <a:r>
              <a:rPr lang="en-US">
                <a:cs typeface="Calibri"/>
              </a:rPr>
              <a:t>Could do this separately, and use normal exchange method for now.</a:t>
            </a:r>
          </a:p>
        </p:txBody>
      </p:sp>
    </p:spTree>
    <p:extLst>
      <p:ext uri="{BB962C8B-B14F-4D97-AF65-F5344CB8AC3E}">
        <p14:creationId xmlns:p14="http://schemas.microsoft.com/office/powerpoint/2010/main" val="122409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71A0-8D4B-4914-B348-67775A54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Current Available Option: ESP +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F1AC4-0D5D-4CFD-AA97-2A65322BE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893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RFC4303.</a:t>
            </a:r>
            <a:endParaRPr lang="en-US"/>
          </a:p>
          <a:p>
            <a:r>
              <a:rPr lang="en-US">
                <a:cs typeface="Calibri"/>
              </a:rPr>
              <a:t>Send fixed-sized ESP packets with padding.</a:t>
            </a:r>
            <a:endParaRPr lang="en-US"/>
          </a:p>
          <a:p>
            <a:pPr lvl="1"/>
            <a:r>
              <a:rPr lang="en-US">
                <a:cs typeface="Calibri"/>
              </a:rPr>
              <a:t>Each ESP packet can only carry 0 or 1 IP packets padded to fixed size.</a:t>
            </a:r>
          </a:p>
          <a:p>
            <a:r>
              <a:rPr lang="en-US">
                <a:cs typeface="Calibri"/>
              </a:rPr>
              <a:t>Sub-optimal performance.</a:t>
            </a:r>
            <a:endParaRPr lang="en-US"/>
          </a:p>
          <a:p>
            <a:pPr lvl="1"/>
            <a:r>
              <a:rPr lang="en-US">
                <a:cs typeface="Calibri"/>
              </a:rPr>
              <a:t>Increased latency.</a:t>
            </a:r>
          </a:p>
          <a:p>
            <a:pPr lvl="1"/>
            <a:r>
              <a:rPr lang="en-US">
                <a:cs typeface="Calibri"/>
              </a:rPr>
              <a:t>Low bandwidth.</a:t>
            </a:r>
            <a:endParaRPr lang="en-US"/>
          </a:p>
          <a:p>
            <a:pPr lvl="2"/>
            <a:r>
              <a:rPr lang="en-US">
                <a:cs typeface="Calibri"/>
              </a:rPr>
              <a:t>For many inner packet sizes, the reduction is drastic.</a:t>
            </a: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4920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 and Comments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297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B404-0240-43D0-8834-1B1A164B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87ADA-4A14-4AE5-BA6D-A153FC772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cs typeface="Calibri"/>
              </a:rPr>
              <a:t>[</a:t>
            </a:r>
            <a:r>
              <a:rPr lang="en-US" sz="1600" err="1">
                <a:cs typeface="Calibri"/>
              </a:rPr>
              <a:t>AppCrypt</a:t>
            </a:r>
            <a:r>
              <a:rPr lang="en-US" sz="1600">
                <a:cs typeface="Calibri"/>
              </a:rPr>
              <a:t>]</a:t>
            </a:r>
            <a:r>
              <a:rPr lang="en-US" sz="1600" i="1">
                <a:cs typeface="Calibri"/>
              </a:rPr>
              <a:t> - </a:t>
            </a:r>
            <a:r>
              <a:rPr lang="en-US" sz="1600">
                <a:cs typeface="Calibri"/>
              </a:rPr>
              <a:t>B. </a:t>
            </a:r>
            <a:r>
              <a:rPr lang="en-US" sz="1600" err="1">
                <a:cs typeface="Calibri"/>
              </a:rPr>
              <a:t>Schneier</a:t>
            </a:r>
            <a:r>
              <a:rPr lang="en-US" sz="1600">
                <a:cs typeface="Calibri"/>
              </a:rPr>
              <a:t>, "Applied Cryptography: Protocols, Algorithms, and Source Code in C", Nov, 2017.</a:t>
            </a:r>
          </a:p>
          <a:p>
            <a:r>
              <a:rPr lang="en-US" sz="1600">
                <a:cs typeface="Calibri"/>
              </a:rPr>
              <a:t>[I-</a:t>
            </a:r>
            <a:r>
              <a:rPr lang="en-US" sz="1600" err="1">
                <a:cs typeface="Calibri"/>
              </a:rPr>
              <a:t>D.iab</a:t>
            </a:r>
            <a:r>
              <a:rPr lang="en-US" sz="1600">
                <a:cs typeface="Calibri"/>
              </a:rPr>
              <a:t>-wire-image] </a:t>
            </a:r>
            <a:r>
              <a:rPr lang="en-US" sz="1600">
                <a:latin typeface="Calibri"/>
                <a:cs typeface="Calibri"/>
              </a:rPr>
              <a:t>-  B. Trammell, M. </a:t>
            </a:r>
            <a:r>
              <a:rPr lang="en-US" sz="1600" err="1">
                <a:latin typeface="Calibri"/>
                <a:cs typeface="Calibri"/>
              </a:rPr>
              <a:t>Kuehlewind</a:t>
            </a:r>
            <a:r>
              <a:rPr lang="en-US" sz="1600">
                <a:latin typeface="Calibri"/>
                <a:cs typeface="Calibri"/>
              </a:rPr>
              <a:t>, </a:t>
            </a:r>
            <a:r>
              <a:rPr lang="en-US" sz="1600">
                <a:cs typeface="Calibri"/>
              </a:rPr>
              <a:t>"The Wire Image of a Network Protocol", </a:t>
            </a:r>
            <a:r>
              <a:rPr lang="en-US" sz="1600">
                <a:latin typeface="Calibri"/>
                <a:cs typeface="Calibri"/>
              </a:rPr>
              <a:t>Nov 05, 2018</a:t>
            </a:r>
          </a:p>
          <a:p>
            <a:pPr lvl="1"/>
            <a:r>
              <a:rPr lang="en-US" sz="1400">
                <a:cs typeface="Calibri"/>
                <a:hlinkClick r:id="rId2"/>
              </a:rPr>
              <a:t>https://datatracker.ietf.org/doc/draft-iab-wire-image</a:t>
            </a:r>
            <a:endParaRPr lang="en-US" sz="1400">
              <a:cs typeface="Calibri"/>
            </a:endParaRPr>
          </a:p>
          <a:p>
            <a:r>
              <a:rPr lang="en-US" sz="1600">
                <a:cs typeface="Calibri"/>
              </a:rPr>
              <a:t>[USENIX] - R. Schuster, V. </a:t>
            </a:r>
            <a:r>
              <a:rPr lang="en-US" sz="1600" err="1">
                <a:cs typeface="Calibri"/>
              </a:rPr>
              <a:t>Shmatikov</a:t>
            </a:r>
            <a:r>
              <a:rPr lang="en-US" sz="1600">
                <a:cs typeface="Calibri"/>
              </a:rPr>
              <a:t>, and E. </a:t>
            </a:r>
            <a:r>
              <a:rPr lang="en-US" sz="1600" err="1">
                <a:cs typeface="Calibri"/>
              </a:rPr>
              <a:t>Tromer</a:t>
            </a:r>
            <a:r>
              <a:rPr lang="en-US" sz="1600">
                <a:cs typeface="Calibri"/>
              </a:rPr>
              <a:t>, “Beauty and the Burst: Remote Identification of Encrypted Video Streams” 26th USENIX Security Symposium, August 16–18, 2017, Vancouver, BC, Canada </a:t>
            </a:r>
          </a:p>
          <a:p>
            <a:pPr lvl="1"/>
            <a:r>
              <a:rPr lang="en-US" sz="1400">
                <a:cs typeface="Calibri"/>
                <a:hlinkClick r:id="rId3"/>
              </a:rPr>
              <a:t>https://www.usenix.org/conference/usenixsecurity17/technical-sessions/presentation/schuster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055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E7B3-34B0-4206-8826-65CA6E0F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Proposed IPsec Improvement - IP-TFS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AD4CE-6D84-493C-9D94-BD74881F5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Continue to use IPsec/ESP</a:t>
            </a:r>
          </a:p>
          <a:p>
            <a:r>
              <a:rPr lang="en-US">
                <a:cs typeface="Calibri"/>
              </a:rPr>
              <a:t>Fragment and aggregate IP packets into new IPsec/ESP payload.</a:t>
            </a:r>
          </a:p>
          <a:p>
            <a:r>
              <a:rPr lang="en-US">
                <a:cs typeface="Calibri"/>
              </a:rPr>
              <a:t>Minimal latency increase.</a:t>
            </a:r>
          </a:p>
          <a:p>
            <a:r>
              <a:rPr lang="en-US">
                <a:cs typeface="Calibri"/>
              </a:rPr>
              <a:t>Constant High Bandwidth.</a:t>
            </a:r>
          </a:p>
          <a:p>
            <a:pPr lvl="1"/>
            <a:r>
              <a:rPr lang="en-US">
                <a:cs typeface="Calibri"/>
              </a:rPr>
              <a:t>Higher than raw Ethernet for small to medium inner packet sizes.</a:t>
            </a:r>
          </a:p>
        </p:txBody>
      </p:sp>
    </p:spTree>
    <p:extLst>
      <p:ext uri="{BB962C8B-B14F-4D97-AF65-F5344CB8AC3E}">
        <p14:creationId xmlns:p14="http://schemas.microsoft.com/office/powerpoint/2010/main" val="55159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814D4E4-A577-4DDE-B930-5FDDFEAF8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08" y="-188530"/>
            <a:ext cx="10843490" cy="672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2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37153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Key Design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964614"/>
            <a:ext cx="9833548" cy="39813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cs typeface="Calibri"/>
              </a:rPr>
              <a:t>Improve on existing IPsec (ESP + Padding) option.</a:t>
            </a:r>
          </a:p>
          <a:p>
            <a:pPr lvl="1"/>
            <a:r>
              <a:rPr lang="en-US" sz="1800">
                <a:solidFill>
                  <a:srgbClr val="000000"/>
                </a:solidFill>
                <a:cs typeface="Calibri"/>
              </a:rPr>
              <a:t>Fragment and Aggregate inner packets.</a:t>
            </a:r>
          </a:p>
          <a:p>
            <a:r>
              <a:rPr lang="en-US" sz="2400">
                <a:solidFill>
                  <a:srgbClr val="000000"/>
                </a:solidFill>
              </a:rPr>
              <a:t>Fixed-size encapsulating packets.</a:t>
            </a:r>
            <a:endParaRPr lang="en-US" sz="2400">
              <a:solidFill>
                <a:srgbClr val="000000"/>
              </a:solidFill>
              <a:cs typeface="Calibri"/>
            </a:endParaRPr>
          </a:p>
          <a:p>
            <a:r>
              <a:rPr lang="en-US" sz="2400">
                <a:solidFill>
                  <a:srgbClr val="000000"/>
                </a:solidFill>
              </a:rPr>
              <a:t>Constant send rate.</a:t>
            </a:r>
            <a:endParaRPr lang="en-US" sz="2400">
              <a:cs typeface="Calibri"/>
            </a:endParaRPr>
          </a:p>
          <a:p>
            <a:r>
              <a:rPr lang="en-US" sz="2400">
                <a:solidFill>
                  <a:srgbClr val="000000"/>
                </a:solidFill>
              </a:rPr>
              <a:t>Unidirectional.</a:t>
            </a:r>
          </a:p>
          <a:p>
            <a:r>
              <a:rPr lang="en-US" sz="2400">
                <a:solidFill>
                  <a:srgbClr val="000000"/>
                </a:solidFill>
              </a:rPr>
              <a:t>Congestion Controlled and Non-CC operating modes.</a:t>
            </a:r>
            <a:endParaRPr lang="en-US" sz="2400">
              <a:solidFill>
                <a:srgbClr val="000000"/>
              </a:solidFill>
              <a:cs typeface="Calibri"/>
            </a:endParaRPr>
          </a:p>
          <a:p>
            <a:r>
              <a:rPr lang="en-US" sz="2400">
                <a:solidFill>
                  <a:srgbClr val="000000"/>
                </a:solidFill>
              </a:rPr>
              <a:t>Uses IPsec/ESP.</a:t>
            </a:r>
            <a:endParaRPr lang="en-US" sz="2400">
              <a:solidFill>
                <a:srgbClr val="000000"/>
              </a:solidFill>
              <a:cs typeface="Calibri"/>
            </a:endParaRP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[Optional] IKEv2 Additions.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Minimize configuration required.</a:t>
            </a:r>
          </a:p>
        </p:txBody>
      </p:sp>
    </p:spTree>
    <p:extLst>
      <p:ext uri="{BB962C8B-B14F-4D97-AF65-F5344CB8AC3E}">
        <p14:creationId xmlns:p14="http://schemas.microsoft.com/office/powerpoint/2010/main" val="136873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11044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IPsec Transport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294025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Use IPsec/ESP (encrypted encapsulation) as transport.</a:t>
            </a:r>
            <a:endParaRPr lang="en-US">
              <a:cs typeface="Calibri"/>
            </a:endParaRPr>
          </a:p>
          <a:p>
            <a:r>
              <a:rPr lang="en-US">
                <a:solidFill>
                  <a:srgbClr val="000000"/>
                </a:solidFill>
                <a:cs typeface="Calibri"/>
              </a:rPr>
              <a:t>Input packets are fragmented and aggregated into IPsec/ESP.</a:t>
            </a:r>
          </a:p>
          <a:p>
            <a:r>
              <a:rPr lang="en-US">
                <a:solidFill>
                  <a:srgbClr val="000000"/>
                </a:solidFill>
                <a:cs typeface="Calibri"/>
              </a:rPr>
              <a:t>New IP Protocol Number for new ESP payload (framing).</a:t>
            </a:r>
            <a:endParaRPr lang="en-US">
              <a:cs typeface="Calibri"/>
            </a:endParaRPr>
          </a:p>
          <a:p>
            <a:endParaRPr lang="en-US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19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37153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Fixed-Size Packets / Constant Send Rate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70" y="2427952"/>
            <a:ext cx="10766236" cy="37607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Packet size never varies.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r>
              <a:rPr lang="en-US">
                <a:cs typeface="Calibri"/>
              </a:rPr>
              <a:t>Packet size manual or automatic configuration.</a:t>
            </a:r>
          </a:p>
          <a:p>
            <a:r>
              <a:rPr lang="en-US">
                <a:cs typeface="Calibri"/>
              </a:rPr>
              <a:t>Can use Path MTU Discovery for automatic optimal configuration.</a:t>
            </a:r>
          </a:p>
          <a:p>
            <a:r>
              <a:rPr lang="en-US">
                <a:cs typeface="Calibri"/>
              </a:rPr>
              <a:t>Constant send rate.</a:t>
            </a:r>
          </a:p>
          <a:p>
            <a:r>
              <a:rPr lang="en-US">
                <a:cs typeface="Calibri"/>
              </a:rPr>
              <a:t>Provides for transport flow confidentiality.</a:t>
            </a:r>
          </a:p>
        </p:txBody>
      </p:sp>
    </p:spTree>
    <p:extLst>
      <p:ext uri="{BB962C8B-B14F-4D97-AF65-F5344CB8AC3E}">
        <p14:creationId xmlns:p14="http://schemas.microsoft.com/office/powerpoint/2010/main" val="297078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03347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Unidirectional/Bidirectional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507" y="238890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Data path is unidirectional.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sz="2000">
                <a:solidFill>
                  <a:srgbClr val="000000"/>
                </a:solidFill>
                <a:cs typeface="Calibri"/>
              </a:rPr>
              <a:t>Sender to Receiver.</a:t>
            </a:r>
          </a:p>
          <a:p>
            <a:r>
              <a:rPr lang="en-US">
                <a:solidFill>
                  <a:srgbClr val="000000"/>
                </a:solidFill>
              </a:rPr>
              <a:t>Congestion-Control (CC) info is sent in reverse direction. </a:t>
            </a:r>
          </a:p>
          <a:p>
            <a:pPr lvl="1"/>
            <a:r>
              <a:rPr lang="en-US" sz="1600">
                <a:solidFill>
                  <a:srgbClr val="000000"/>
                </a:solidFill>
                <a:cs typeface="Calibri"/>
              </a:rPr>
              <a:t>Receiver to Sender.</a:t>
            </a:r>
          </a:p>
          <a:p>
            <a:r>
              <a:rPr lang="en-US">
                <a:solidFill>
                  <a:srgbClr val="000000"/>
                </a:solidFill>
                <a:cs typeface="Calibri"/>
              </a:rPr>
              <a:t>Configure 2 paths for bidirectional operation.</a:t>
            </a:r>
          </a:p>
        </p:txBody>
      </p:sp>
    </p:spTree>
    <p:extLst>
      <p:ext uri="{BB962C8B-B14F-4D97-AF65-F5344CB8AC3E}">
        <p14:creationId xmlns:p14="http://schemas.microsoft.com/office/powerpoint/2010/main" val="414677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48F3C154783D4C9CD6FE814390B702" ma:contentTypeVersion="2" ma:contentTypeDescription="Create a new document." ma:contentTypeScope="" ma:versionID="f868a59192f445cc1fe9e83dcc9b6c42">
  <xsd:schema xmlns:xsd="http://www.w3.org/2001/XMLSchema" xmlns:xs="http://www.w3.org/2001/XMLSchema" xmlns:p="http://schemas.microsoft.com/office/2006/metadata/properties" xmlns:ns2="12ebd9ec-aa51-46ee-8d9a-aed8be12e274" targetNamespace="http://schemas.microsoft.com/office/2006/metadata/properties" ma:root="true" ma:fieldsID="b86da694a07c87ccfafc2cf34114c538" ns2:_="">
    <xsd:import namespace="12ebd9ec-aa51-46ee-8d9a-aed8be12e2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ebd9ec-aa51-46ee-8d9a-aed8be12e2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28F7D1-F485-4594-BC7F-6DF5EEB6014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FE33E2F-D8B5-4E0A-A0DB-C59B410C8C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ebd9ec-aa51-46ee-8d9a-aed8be12e2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64B540-4580-41A4-B027-C8282F254F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Application>Microsoft Office PowerPoint</Application>
  <PresentationFormat>Widescreen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IP Traffic Flow Security Improving IPsec Traffic Flow Confidentiality</vt:lpstr>
      <vt:lpstr>Why?</vt:lpstr>
      <vt:lpstr>Current Available Option: ESP + Padding</vt:lpstr>
      <vt:lpstr>Proposed IPsec Improvement - IP-TFS</vt:lpstr>
      <vt:lpstr>PowerPoint Presentation</vt:lpstr>
      <vt:lpstr>Key Design Points</vt:lpstr>
      <vt:lpstr>IPsec Transport</vt:lpstr>
      <vt:lpstr>Fixed-Size Packets / Constant Send Rate</vt:lpstr>
      <vt:lpstr>Unidirectional/Bidirectional</vt:lpstr>
      <vt:lpstr>Variation Fully Allowed</vt:lpstr>
      <vt:lpstr>Congestion Controlled (CC) Mode</vt:lpstr>
      <vt:lpstr>Non-Congestion-Controlled Mode</vt:lpstr>
      <vt:lpstr>IKEv2 (CC Info)</vt:lpstr>
      <vt:lpstr>IP-TFS Packet Format</vt:lpstr>
      <vt:lpstr>ESP Payload Format</vt:lpstr>
      <vt:lpstr>Data Blocks</vt:lpstr>
      <vt:lpstr>IPv4 Data Blocks</vt:lpstr>
      <vt:lpstr>IPv6 Data Blocks</vt:lpstr>
      <vt:lpstr>Pad Data Blocks</vt:lpstr>
      <vt:lpstr>IKEv2 Config CC Info Sending Interval Attribute</vt:lpstr>
      <vt:lpstr>CC Info Notification Data</vt:lpstr>
      <vt:lpstr>Comparison Data</vt:lpstr>
      <vt:lpstr>Overhead Comparison in Octets</vt:lpstr>
      <vt:lpstr>Overhead as Percentage of Inner Packet</vt:lpstr>
      <vt:lpstr>Bandwidth Utilization over Ethernet</vt:lpstr>
      <vt:lpstr>Latency</vt:lpstr>
      <vt:lpstr>Related Work – IEEE</vt:lpstr>
      <vt:lpstr>Running Code </vt:lpstr>
      <vt:lpstr>Open Issues</vt:lpstr>
      <vt:lpstr>Questions and Comments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IP-TFS</dc:title>
  <dc:creator> </dc:creator>
  <cp:revision>9</cp:revision>
  <dcterms:created xsi:type="dcterms:W3CDTF">2015-12-01T21:32:24Z</dcterms:created>
  <dcterms:modified xsi:type="dcterms:W3CDTF">2019-03-22T10:58:46Z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5632">
    <vt:lpwstr>4</vt:lpwstr>
  </property>
  <property fmtid="{D5CDD505-2E9C-101B-9397-08002B2CF9AE}" pid="3" name="AuthorIds_UIVersion_512">
    <vt:lpwstr>4</vt:lpwstr>
  </property>
  <property fmtid="{D5CDD505-2E9C-101B-9397-08002B2CF9AE}" pid="4" name="AuthorIds_UIVersion_1536">
    <vt:lpwstr>4</vt:lpwstr>
  </property>
  <property fmtid="{D5CDD505-2E9C-101B-9397-08002B2CF9AE}" pid="5" name="AuthorIds_UIVersion_2560">
    <vt:lpwstr>4</vt:lpwstr>
  </property>
  <property fmtid="{D5CDD505-2E9C-101B-9397-08002B2CF9AE}" pid="6" name="AuthorIds_UIVersion_2048">
    <vt:lpwstr>4</vt:lpwstr>
  </property>
  <property fmtid="{D5CDD505-2E9C-101B-9397-08002B2CF9AE}" pid="7" name="AuthorIds_UIVersion_3072">
    <vt:lpwstr>4</vt:lpwstr>
  </property>
  <property fmtid="{D5CDD505-2E9C-101B-9397-08002B2CF9AE}" pid="8" name="AuthorIds_UIVersion_3584">
    <vt:lpwstr>4</vt:lpwstr>
  </property>
  <property fmtid="{D5CDD505-2E9C-101B-9397-08002B2CF9AE}" pid="9" name="AuthorIds_UIVersion_4096">
    <vt:lpwstr>4</vt:lpwstr>
  </property>
  <property fmtid="{D5CDD505-2E9C-101B-9397-08002B2CF9AE}" pid="10" name="ContentTypeId">
    <vt:lpwstr>0x0101008948F3C154783D4C9CD6FE814390B702</vt:lpwstr>
  </property>
  <property fmtid="{D5CDD505-2E9C-101B-9397-08002B2CF9AE}" pid="11" name="_SourceUrl">
    <vt:lpwstr/>
  </property>
  <property fmtid="{D5CDD505-2E9C-101B-9397-08002B2CF9AE}" pid="12" name="_SharedFileIndex">
    <vt:lpwstr/>
  </property>
  <property fmtid="{D5CDD505-2E9C-101B-9397-08002B2CF9AE}" pid="13" name="ComplianceAssetId">
    <vt:lpwstr/>
  </property>
  <property fmtid="{D5CDD505-2E9C-101B-9397-08002B2CF9AE}" pid="14" name="AuthorIds_UIVersion_5120">
    <vt:lpwstr>4</vt:lpwstr>
  </property>
  <property fmtid="{D5CDD505-2E9C-101B-9397-08002B2CF9AE}" pid="15" name="AuthorIds_UIVersion_4608">
    <vt:lpwstr>4</vt:lpwstr>
  </property>
  <property fmtid="{D5CDD505-2E9C-101B-9397-08002B2CF9AE}" pid="16" name="AuthorIds_UIVersion_6144">
    <vt:lpwstr>4</vt:lpwstr>
  </property>
</Properties>
</file>