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sldIdLst>
    <p:sldId id="256" r:id="rId5"/>
    <p:sldId id="257" r:id="rId6"/>
    <p:sldId id="259" r:id="rId7"/>
    <p:sldId id="260" r:id="rId8"/>
    <p:sldId id="277" r:id="rId9"/>
    <p:sldId id="262" r:id="rId10"/>
    <p:sldId id="261" r:id="rId11"/>
    <p:sldId id="263" r:id="rId12"/>
    <p:sldId id="264" r:id="rId13"/>
    <p:sldId id="267" r:id="rId14"/>
    <p:sldId id="276" r:id="rId15"/>
    <p:sldId id="265" r:id="rId16"/>
    <p:sldId id="269" r:id="rId17"/>
    <p:sldId id="270" r:id="rId18"/>
    <p:sldId id="271" r:id="rId19"/>
    <p:sldId id="268" r:id="rId20"/>
    <p:sldId id="275" r:id="rId21"/>
    <p:sldId id="285" r:id="rId22"/>
    <p:sldId id="281" r:id="rId23"/>
    <p:sldId id="28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0C23D-2919-8690-6608-ACF7E317D55C}" v="2" dt="2019-01-28T15:04:38.630"/>
    <p1510:client id="{9B921917-4307-4364-A76B-076B42F3B6E1}" v="11" dt="2019-02-10T19:59:1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presProps" Target="presProps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slide" Target="slides/slide21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tableStyles" Target="tableStyles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20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theme" Target="theme/theme1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microsoft.com/office/2015/10/relationships/revisionInfo" Target="revisionInfo.xml" Id="rId31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viewProps" Target="viewProps.xml" Id="rId2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0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5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899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1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3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2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IP-TFS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Christian Hopps</a:t>
            </a:r>
          </a:p>
          <a:p>
            <a:r>
              <a:rPr lang="en-US" dirty="0" err="1"/>
              <a:t>LabN</a:t>
            </a:r>
            <a:r>
              <a:rPr lang="en-US" dirty="0"/>
              <a:t> Consulting, LLC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IP-TFS Packet Format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506692" y="1947786"/>
            <a:ext cx="9173410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  . . . . . . . . . . . . . . . . . . . . . . . . . . . . . . . . . .</a:t>
            </a:r>
          </a:p>
          <a:p>
            <a:r>
              <a:rPr lang="en-US" dirty="0">
                <a:latin typeface="Consolas"/>
              </a:rPr>
              <a:t>   . Outer Encapsulating Header ...                                  .</a:t>
            </a:r>
          </a:p>
          <a:p>
            <a:r>
              <a:rPr lang="en-US" dirty="0">
                <a:latin typeface="Consolas"/>
              </a:rPr>
              <a:t>   . . . . . . . . . . . . . . . . . . . . . . . . . . . . . . . . . .</a:t>
            </a:r>
          </a:p>
          <a:p>
            <a:r>
              <a:rPr lang="en-US" dirty="0">
                <a:latin typeface="Consolas"/>
              </a:rPr>
              <a:t>   . ESP Header...                                                   .</a:t>
            </a:r>
          </a:p>
          <a:p>
            <a:r>
              <a:rPr lang="en-US" dirty="0">
                <a:latin typeface="Consolas"/>
              </a:rPr>
              <a:t>   +-----------------------------------------------------------------+</a:t>
            </a:r>
          </a:p>
          <a:p>
            <a:r>
              <a:rPr lang="en-US" dirty="0">
                <a:latin typeface="Consolas"/>
              </a:rPr>
              <a:t>   |V|          Reserved           |          </a:t>
            </a:r>
            <a:r>
              <a:rPr lang="en-US" dirty="0" err="1">
                <a:latin typeface="Consolas"/>
              </a:rPr>
              <a:t>BlockOffset</a:t>
            </a:r>
            <a:r>
              <a:rPr lang="en-US" dirty="0">
                <a:latin typeface="Consolas"/>
              </a:rPr>
              <a:t>            |</a:t>
            </a:r>
          </a:p>
          <a:p>
            <a:r>
              <a:rPr lang="en-US" dirty="0">
                <a:latin typeface="Consolas"/>
              </a:rPr>
              <a:t>   +-----------------------------------------------------------------+</a:t>
            </a:r>
          </a:p>
          <a:p>
            <a:r>
              <a:rPr lang="en-US" dirty="0">
                <a:latin typeface="Consolas"/>
              </a:rPr>
              <a:t>   |       Data Blocks Payload ...                                   ~</a:t>
            </a:r>
          </a:p>
          <a:p>
            <a:r>
              <a:rPr lang="en-US" dirty="0">
                <a:latin typeface="Consolas"/>
              </a:rPr>
              <a:t>   ~                                                                 |</a:t>
            </a:r>
          </a:p>
          <a:p>
            <a:r>
              <a:rPr lang="en-US" dirty="0">
                <a:latin typeface="Consolas"/>
              </a:rPr>
              <a:t>   +-----------------------------------------------------------------|</a:t>
            </a:r>
          </a:p>
          <a:p>
            <a:r>
              <a:rPr lang="en-US" dirty="0">
                <a:latin typeface="Consolas"/>
              </a:rPr>
              <a:t>   . ESP Trailer...                                                  .</a:t>
            </a:r>
          </a:p>
          <a:p>
            <a:r>
              <a:rPr lang="en-US" dirty="0">
                <a:latin typeface="Consolas"/>
              </a:rPr>
              <a:t>   . . . . . . . . . . . . . . . . . . . . . . . . . . . . . . . . . .</a:t>
            </a:r>
          </a:p>
        </p:txBody>
      </p:sp>
    </p:spTree>
    <p:extLst>
      <p:ext uri="{BB962C8B-B14F-4D97-AF65-F5344CB8AC3E}">
        <p14:creationId xmlns:p14="http://schemas.microsoft.com/office/powerpoint/2010/main" val="386411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ESP Payload Format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531813" y="1361632"/>
            <a:ext cx="917341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|V|          Reserved           |          </a:t>
            </a:r>
            <a:r>
              <a:rPr lang="en-US" dirty="0" err="1">
                <a:latin typeface="Consolas"/>
              </a:rPr>
              <a:t>BlockOffset</a:t>
            </a:r>
            <a:r>
              <a:rPr lang="en-US" dirty="0">
                <a:latin typeface="Consolas"/>
              </a:rPr>
              <a:t>            |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       </a:t>
            </a:r>
            <a:r>
              <a:rPr lang="en-US" dirty="0" err="1">
                <a:latin typeface="Consolas"/>
              </a:rPr>
              <a:t>DataBlocks</a:t>
            </a:r>
            <a:r>
              <a:rPr lang="en-US" dirty="0">
                <a:latin typeface="Consolas"/>
              </a:rPr>
              <a:t> ...</a:t>
            </a:r>
            <a:endParaRPr lang="en-US"/>
          </a:p>
          <a:p>
            <a:r>
              <a:rPr lang="en-US" dirty="0">
                <a:latin typeface="Consolas"/>
              </a:rPr>
              <a:t>   +-+-+-+-+-+-+-+-+-+-+-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3798526"/>
            <a:ext cx="9833548" cy="26939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V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Version, must be set to zero and dropped if set to 1.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Reserved 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set to 0 ignored on receipt.</a:t>
            </a:r>
            <a:endParaRPr lang="en-US" dirty="0"/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Block Offset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This is the number of bytes before the next IP/IPv6 data block. It can point past the end of the containing packet in which case this packet is the continuation of a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preivous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one and possibly padding. NOTE: This can point into the next packet and yet the current packet can end with padding. This will happen if there's not enough bytes to start a new inner packet in the current outer packet.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Data Blocks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variable number of bytes that constitute the start or continuation of a previous data block.</a:t>
            </a:r>
            <a:endParaRPr lang="en-US" dirty="0">
              <a:cs typeface="Calibri" panose="020F0502020204030204"/>
            </a:endParaRPr>
          </a:p>
          <a:p>
            <a:endParaRPr lang="en-US"/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71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Data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07623" y="1688203"/>
            <a:ext cx="917341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 Type  | IPv4, IPv6 or pad...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99385" y="3798526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0x0 for pad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0x4 for IPv4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0x6 for IPv6.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70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IPv4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11655" y="1353568"/>
            <a:ext cx="917341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                        1                   2                   3</a:t>
            </a:r>
          </a:p>
          <a:p>
            <a:r>
              <a:rPr lang="en-US" dirty="0">
                <a:latin typeface="Consolas"/>
                <a:cs typeface="Calibri"/>
              </a:rPr>
              <a:t>    0 1 2 3 4 5 6 7 8 9 0 1 2 3 4 5 6 7 8 9 0 1 2 3 4 5 6 7 8 9 0 1 2</a:t>
            </a:r>
          </a:p>
          <a:p>
            <a:r>
              <a:rPr lang="en-US" dirty="0">
                <a:latin typeface="Consolas"/>
                <a:cs typeface="Calibri"/>
              </a:rPr>
              <a:t>   +-+-+-+-+-+-+-+-+-+-+-+-+-+-+-+-+-+-+-+-+-+-+-+-+-+-+-+-+-+-+-+-+-+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  <a:cs typeface="Calibri"/>
              </a:rPr>
              <a:t>   |  0x4  |  IHL  |  </a:t>
            </a:r>
            <a:r>
              <a:rPr lang="en-US" dirty="0" err="1">
                <a:latin typeface="Consolas"/>
                <a:cs typeface="Calibri"/>
              </a:rPr>
              <a:t>TypeOfService</a:t>
            </a:r>
            <a:r>
              <a:rPr lang="en-US" dirty="0">
                <a:latin typeface="Consolas"/>
                <a:cs typeface="Calibri"/>
              </a:rPr>
              <a:t>  |         </a:t>
            </a:r>
            <a:r>
              <a:rPr lang="en-US" dirty="0" err="1">
                <a:latin typeface="Consolas"/>
                <a:cs typeface="Calibri"/>
              </a:rPr>
              <a:t>TotalLength</a:t>
            </a:r>
            <a:r>
              <a:rPr lang="en-US" dirty="0">
                <a:latin typeface="Consolas"/>
                <a:cs typeface="Calibri"/>
              </a:rPr>
              <a:t>           |</a:t>
            </a:r>
          </a:p>
          <a:p>
            <a:r>
              <a:rPr lang="en-US" dirty="0">
                <a:latin typeface="Consolas"/>
                <a:cs typeface="Calibri"/>
              </a:rPr>
              <a:t>   +-+-+-+-+-+-+-+-+-+-+-+-+-+-+-+-+-+-+-+-+-+-+-+-+-+-+-+-+-+-+-+-+-+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  <a:cs typeface="Calibri"/>
              </a:rPr>
              <a:t>   | Rest of the inner packet ...</a:t>
            </a:r>
          </a:p>
          <a:p>
            <a:r>
              <a:rPr lang="en-US" dirty="0">
                <a:latin typeface="Consolas"/>
                <a:cs typeface="Calibri"/>
              </a:rPr>
              <a:t>   +-+-+-+-+-+-+-+-+-+-+-+-+-+-+-</a:t>
            </a:r>
            <a:endParaRPr lang="en-US" dirty="0">
              <a:latin typeface="Consolas"/>
            </a:endParaRPr>
          </a:p>
          <a:p>
            <a:endParaRPr lang="en-US" dirty="0">
              <a:latin typeface="Consolas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5195" y="4177510"/>
            <a:ext cx="9833548" cy="1391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:: 0x4 for IPv4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Total Length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:: Length of the IPv4 inner packet.</a:t>
            </a:r>
          </a:p>
        </p:txBody>
      </p:sp>
    </p:spTree>
    <p:extLst>
      <p:ext uri="{BB962C8B-B14F-4D97-AF65-F5344CB8AC3E}">
        <p14:creationId xmlns:p14="http://schemas.microsoft.com/office/powerpoint/2010/main" val="423202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IPv6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07623" y="1462425"/>
            <a:ext cx="917341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  0x6  | </a:t>
            </a:r>
            <a:r>
              <a:rPr lang="en-US" dirty="0" err="1">
                <a:latin typeface="Consolas"/>
              </a:rPr>
              <a:t>TrafficClass</a:t>
            </a:r>
            <a:r>
              <a:rPr lang="en-US" dirty="0">
                <a:latin typeface="Consolas"/>
              </a:rPr>
              <a:t>  |               </a:t>
            </a:r>
            <a:r>
              <a:rPr lang="en-US" dirty="0" err="1">
                <a:latin typeface="Consolas"/>
              </a:rPr>
              <a:t>FlowLabel</a:t>
            </a:r>
            <a:r>
              <a:rPr lang="en-US" dirty="0">
                <a:latin typeface="Consolas"/>
              </a:rPr>
              <a:t>                 |</a:t>
            </a:r>
            <a:endParaRPr lang="en-US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/>
          </a:p>
          <a:p>
            <a:r>
              <a:rPr lang="en-US" dirty="0">
                <a:latin typeface="Consolas"/>
              </a:rPr>
              <a:t>   |          </a:t>
            </a:r>
            <a:r>
              <a:rPr lang="en-US" dirty="0" err="1">
                <a:latin typeface="Consolas"/>
              </a:rPr>
              <a:t>TotalLength</a:t>
            </a:r>
            <a:r>
              <a:rPr lang="en-US" dirty="0">
                <a:latin typeface="Consolas"/>
              </a:rPr>
              <a:t>          | Rest of the inner packet ...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</a:t>
            </a:r>
            <a:endParaRPr lang="en-US"/>
          </a:p>
          <a:p>
            <a:endParaRPr lang="en-US" dirty="0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9226" y="4189605"/>
            <a:ext cx="9833548" cy="1577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0x6 for IPv6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Total Length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:: Length of the IPv4 inner packet.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3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94" y="17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Pad Data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E524-832F-49CC-B2F6-246162D52E6E}"/>
              </a:ext>
            </a:extLst>
          </p:cNvPr>
          <p:cNvSpPr txBox="1"/>
          <p:nvPr/>
        </p:nvSpPr>
        <p:spPr>
          <a:xfrm>
            <a:off x="1507623" y="1462425"/>
            <a:ext cx="917341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                      1                   2                   3</a:t>
            </a:r>
            <a:endParaRPr lang="en-US" dirty="0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  0x0  | Padding ...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</a:t>
            </a:r>
            <a:endParaRPr lang="en-US" dirty="0"/>
          </a:p>
          <a:p>
            <a:endParaRPr lang="en-US" dirty="0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976077-B7E6-41E9-AD77-D2B678E82B11}"/>
              </a:ext>
            </a:extLst>
          </p:cNvPr>
          <p:cNvSpPr txBox="1">
            <a:spLocks/>
          </p:cNvSpPr>
          <p:nvPr/>
        </p:nvSpPr>
        <p:spPr>
          <a:xfrm>
            <a:off x="1179226" y="422185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cs typeface="Calibri"/>
              </a:rPr>
              <a:t>Version </a:t>
            </a:r>
            <a:r>
              <a:rPr lang="en-US" sz="2000">
                <a:solidFill>
                  <a:srgbClr val="000000"/>
                </a:solidFill>
                <a:cs typeface="Calibri"/>
              </a:rPr>
              <a:t>:: 0x0 for Padding</a:t>
            </a:r>
          </a:p>
          <a:p>
            <a:r>
              <a:rPr lang="en-US" sz="2000" b="1">
                <a:solidFill>
                  <a:srgbClr val="000000"/>
                </a:solidFill>
                <a:cs typeface="Calibri"/>
              </a:rPr>
              <a:t>Padding</a:t>
            </a:r>
            <a:r>
              <a:rPr lang="en-US" sz="2000">
                <a:solidFill>
                  <a:srgbClr val="000000"/>
                </a:solidFill>
                <a:cs typeface="Calibri"/>
              </a:rPr>
              <a:t> :: extends to end of the encapsulating packet.</a:t>
            </a:r>
          </a:p>
        </p:txBody>
      </p:sp>
    </p:spTree>
    <p:extLst>
      <p:ext uri="{BB962C8B-B14F-4D97-AF65-F5344CB8AC3E}">
        <p14:creationId xmlns:p14="http://schemas.microsoft.com/office/powerpoint/2010/main" val="299489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18966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IKEv2 Config CC Info Sending Interval Attribute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503282" y="972724"/>
            <a:ext cx="9073856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 </a:t>
            </a:r>
            <a:r>
              <a:rPr lang="en-US" dirty="0">
                <a:latin typeface="Consolas"/>
              </a:rPr>
              <a:t>                       1                   2                   3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 |R|       Attribute Type        |             Length              |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   |            Interval           |</a:t>
            </a:r>
          </a:p>
          <a:p>
            <a:r>
              <a:rPr lang="en-US" dirty="0">
                <a:latin typeface="Consolas"/>
              </a:rPr>
              <a:t>   +-+-+-+-+-+-+-+-+-+-+-+-+-+-+-+-+</a:t>
            </a:r>
          </a:p>
          <a:p>
            <a:endParaRPr lang="en-US" dirty="0">
              <a:latin typeface="Consolas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3798526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R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1 bit set to 0</a:t>
            </a:r>
            <a:endParaRPr lang="en-US" dirty="0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Attribute Type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15 bit value set to TFS_INFO_INTERVAL (TBD).</a:t>
            </a:r>
            <a:endParaRPr lang="en-US" dirty="0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Length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2 octet length set to 2.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Interval 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2 octet unsigned integer. The sending interval in milliseconds.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92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18966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CC Info Notification 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1436292" y="805251"/>
            <a:ext cx="9375306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 </a:t>
            </a:r>
            <a:r>
              <a:rPr lang="en-US" dirty="0">
                <a:latin typeface="Consolas"/>
              </a:rPr>
              <a:t>                    1                   2                   3</a:t>
            </a:r>
            <a:endParaRPr lang="en-US" dirty="0"/>
          </a:p>
          <a:p>
            <a:r>
              <a:rPr lang="en-US" dirty="0">
                <a:latin typeface="Consolas"/>
              </a:rPr>
              <a:t>    0 1 2 3 4 5 6 7 8 9 0 1 2 3 4 5 6 7 8 9 0 1 2 3 4 5 6 7 8 9 0 1 2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|E|  Reserved   |                  </a:t>
            </a:r>
            <a:r>
              <a:rPr lang="en-US" dirty="0" err="1">
                <a:latin typeface="Consolas"/>
              </a:rPr>
              <a:t>DropCount</a:t>
            </a:r>
            <a:r>
              <a:rPr lang="en-US" dirty="0">
                <a:latin typeface="Consolas"/>
              </a:rPr>
              <a:t>                      |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                          Timestamp                              |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                          </a:t>
            </a:r>
            <a:r>
              <a:rPr lang="en-US" dirty="0" err="1">
                <a:latin typeface="Consolas"/>
              </a:rPr>
              <a:t>AckSeqStart</a:t>
            </a:r>
            <a:r>
              <a:rPr lang="en-US" dirty="0">
                <a:latin typeface="Consolas"/>
              </a:rPr>
              <a:t>                            |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  <a:p>
            <a:r>
              <a:rPr lang="en-US" dirty="0">
                <a:latin typeface="Consolas"/>
              </a:rPr>
              <a:t>   |                          </a:t>
            </a:r>
            <a:r>
              <a:rPr lang="en-US" dirty="0" err="1">
                <a:latin typeface="Consolas"/>
              </a:rPr>
              <a:t>AckSeqEnd</a:t>
            </a:r>
            <a:r>
              <a:rPr lang="en-US" dirty="0">
                <a:latin typeface="Consolas"/>
              </a:rPr>
              <a:t>                              |</a:t>
            </a:r>
            <a:endParaRPr lang="en-US" dirty="0"/>
          </a:p>
          <a:p>
            <a:r>
              <a:rPr lang="en-US" dirty="0">
                <a:latin typeface="Consolas"/>
              </a:rPr>
              <a:t>   +-+-+-+-+-+-+-+-+-+-+-+-+-+-+-+-+-+-+-+-+-+-+-+-+-+-+-+-+-+-+-+-+-+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C90078-A6AC-4881-A4C2-12DADFF0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85" y="4083230"/>
            <a:ext cx="9833548" cy="26939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E 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A 1 bit value that if set indicates that packet[s] with Congestion Experienced (CE) ECN bits set were received and used in calculating the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DropCount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value.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Reserved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set to 0 ignored on receipt.</a:t>
            </a:r>
            <a:endParaRPr lang="en-US" dirty="0"/>
          </a:p>
          <a:p>
            <a:r>
              <a:rPr lang="en-US" sz="2000" b="1" dirty="0" err="1">
                <a:solidFill>
                  <a:srgbClr val="000000"/>
                </a:solidFill>
                <a:cs typeface="Calibri"/>
              </a:rPr>
              <a:t>DropCount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For ack data block this is the drop count between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AckSeqStart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 and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AckSeqEnd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, If the drops exceed the resolution of the counter then set to the max value.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Timestamp 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The time when this notification was created and sent.</a:t>
            </a:r>
            <a:endParaRPr lang="en-US" sz="2000">
              <a:cs typeface="Calibri"/>
            </a:endParaRPr>
          </a:p>
          <a:p>
            <a:r>
              <a:rPr lang="en-US" sz="2000" b="1" dirty="0" err="1">
                <a:solidFill>
                  <a:srgbClr val="000000"/>
                </a:solidFill>
                <a:cs typeface="Calibri"/>
              </a:rPr>
              <a:t>AckESPSeqStart</a:t>
            </a:r>
            <a:r>
              <a:rPr lang="en-US" sz="20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The first ESP Seq. Num. of the range that this information relates to.</a:t>
            </a:r>
            <a:endParaRPr lang="en-US">
              <a:cs typeface="Calibri" panose="020F0502020204030204"/>
            </a:endParaRPr>
          </a:p>
          <a:p>
            <a:r>
              <a:rPr lang="en-US" sz="2000" b="1" dirty="0" err="1">
                <a:solidFill>
                  <a:srgbClr val="000000"/>
                </a:solidFill>
                <a:cs typeface="Calibri"/>
              </a:rPr>
              <a:t>AckESPSeqEnd</a:t>
            </a:r>
            <a:r>
              <a:rPr lang="en-US" sz="20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:: The last ESP Seq. Num. of the range that this information relates to.</a:t>
            </a:r>
            <a:endParaRPr lang="en-US" dirty="0">
              <a:cs typeface="Calibri" panose="020F0502020204030204"/>
            </a:endParaRPr>
          </a:p>
          <a:p>
            <a:endParaRPr lang="en-US"/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28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C861-EF33-485F-8103-E4105178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Backup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2D4DA-DD74-44A5-9B76-1ECEB490D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79" y="735354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Overhead of bytes per inner packet.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2473596" y="2034283"/>
            <a:ext cx="7689074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| Type | IPSec | IPSec | IPSec |   TFS |   TFS |  TFS |</a:t>
            </a:r>
            <a:endParaRPr lang="en-US" dirty="0"/>
          </a:p>
          <a:p>
            <a:r>
              <a:rPr lang="en-US">
                <a:latin typeface="Consolas"/>
              </a:rPr>
              <a:t>|PktSize|   576 |  1500 |  9000 |   576 |  1500 | 9000 |</a:t>
            </a:r>
            <a:endParaRPr lang="en-US"/>
          </a:p>
          <a:p>
            <a:r>
              <a:rPr lang="en-US" dirty="0">
                <a:latin typeface="Consolas"/>
              </a:rPr>
              <a:t>|------+-------+-------+-------+-------+-------+------|</a:t>
            </a:r>
            <a:endParaRPr lang="en-US" dirty="0"/>
          </a:p>
          <a:p>
            <a:r>
              <a:rPr lang="en-US" dirty="0">
                <a:latin typeface="Consolas"/>
              </a:rPr>
              <a:t>|   64 |   512 |  1436 |  8936 |   4.8 |   1.8 |  0.3 |</a:t>
            </a:r>
            <a:endParaRPr lang="en-US" dirty="0"/>
          </a:p>
          <a:p>
            <a:r>
              <a:rPr lang="en-US" dirty="0">
                <a:latin typeface="Consolas"/>
              </a:rPr>
              <a:t>|  128 |   448 |  1372 |  8872 |   9.6 |   3.5 |  0.6 |</a:t>
            </a:r>
            <a:endParaRPr lang="en-US" dirty="0"/>
          </a:p>
          <a:p>
            <a:r>
              <a:rPr lang="en-US" dirty="0">
                <a:latin typeface="Consolas"/>
              </a:rPr>
              <a:t>|  256 |   320 |  1244 |  8744 |  19.1 |   7.0 |  1.1 |</a:t>
            </a:r>
            <a:endParaRPr lang="en-US" dirty="0"/>
          </a:p>
          <a:p>
            <a:r>
              <a:rPr lang="en-US" dirty="0">
                <a:latin typeface="Consolas"/>
              </a:rPr>
              <a:t>|  536 |    40 |   964 |  8464 |  40.0 |  14.7 |  2.4 |</a:t>
            </a:r>
            <a:endParaRPr lang="en-US" dirty="0"/>
          </a:p>
          <a:p>
            <a:r>
              <a:rPr lang="en-US" dirty="0">
                <a:latin typeface="Consolas"/>
              </a:rPr>
              <a:t>|  576 |   600 |   924 |  8424 |  43.0 |  15.8 |  2.6 |</a:t>
            </a:r>
            <a:endParaRPr lang="en-US" dirty="0"/>
          </a:p>
          <a:p>
            <a:r>
              <a:rPr lang="en-US" dirty="0">
                <a:latin typeface="Consolas"/>
              </a:rPr>
              <a:t>| 1460 |   312 |    40 |  7540 | 109.0 |  40.0 |  6.5 |</a:t>
            </a:r>
            <a:endParaRPr lang="en-US" dirty="0"/>
          </a:p>
          <a:p>
            <a:r>
              <a:rPr lang="en-US" dirty="0">
                <a:latin typeface="Consolas"/>
              </a:rPr>
              <a:t>| 1500 |   272 |  1524 |  7500 | 111.9 |  41.1 |  6.7 |</a:t>
            </a:r>
            <a:endParaRPr lang="en-US"/>
          </a:p>
          <a:p>
            <a:r>
              <a:rPr lang="en-US" dirty="0">
                <a:latin typeface="Consolas"/>
              </a:rPr>
              <a:t>| 8960 |   560 |   144 |    40 | 668.7 | 245.5 | 40.0 |</a:t>
            </a:r>
            <a:endParaRPr lang="en-US" dirty="0"/>
          </a:p>
          <a:p>
            <a:r>
              <a:rPr lang="en-US" dirty="0">
                <a:latin typeface="Consolas"/>
              </a:rPr>
              <a:t>| 9000 |   520 |  1624 |  9024 | 671.6 | 246.6 | 40.2 |</a:t>
            </a:r>
            <a:endParaRPr lang="en-US" dirty="0"/>
          </a:p>
          <a:p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45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Key Design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Improves on existing IPsec solution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Unidirectional (like IPsec)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Constant send rate, Fixed packet size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Congestion Controlled and Non-CC operating modes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Uses IPsec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[Optional] Uses IKEv2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Minimize configuration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36873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5" y="764851"/>
            <a:ext cx="9833548" cy="7248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Overhead as percentage of inner packet.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A2C36-F62A-4980-8E54-63F4421D9149}"/>
              </a:ext>
            </a:extLst>
          </p:cNvPr>
          <p:cNvSpPr txBox="1"/>
          <p:nvPr/>
        </p:nvSpPr>
        <p:spPr>
          <a:xfrm>
            <a:off x="2272034" y="2270257"/>
            <a:ext cx="7689074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| Type |  IPSec |   IPSec |    IPSec |  TFS |  TFS |  TFS |</a:t>
            </a:r>
            <a:endParaRPr lang="en-US" dirty="0"/>
          </a:p>
          <a:p>
            <a:r>
              <a:rPr lang="en-US" dirty="0">
                <a:latin typeface="Consolas"/>
              </a:rPr>
              <a:t>|  MTU |    576 |    1500 |     9000 |  576 | 1500 | 9000 |</a:t>
            </a:r>
            <a:endParaRPr lang="en-US" dirty="0"/>
          </a:p>
          <a:p>
            <a:r>
              <a:rPr lang="en-US" dirty="0">
                <a:latin typeface="Consolas"/>
              </a:rPr>
              <a:t>|------+--------+---------+----------+------+------+------|</a:t>
            </a:r>
            <a:endParaRPr lang="en-US" dirty="0"/>
          </a:p>
          <a:p>
            <a:r>
              <a:rPr lang="en-US" dirty="0">
                <a:latin typeface="Consolas"/>
              </a:rPr>
              <a:t>|   64 | 800.0% | 2243.8% | 13962.5%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  128 | 350.0% | 1071.9% |  6931.2%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  256 | 125.0% |  485.9% |  3415.6%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  536 |   7.5% |  179.9% |  1579.1%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  576 | 104.2% |  160.4% |  1462.5%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 1460 |  21.4% |    2.7% |   516.4%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 1500 |  18.1% |  101.6% |   500.0%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 8960 |   6.2% |    1.6% |     0.4% | 7.5% | 2.7% | 0.4% |</a:t>
            </a:r>
            <a:endParaRPr lang="en-US" dirty="0"/>
          </a:p>
          <a:p>
            <a:r>
              <a:rPr lang="en-US" dirty="0">
                <a:latin typeface="Consolas"/>
              </a:rPr>
              <a:t>| 9000 |   5.8% |   18.0% |   100.3% | 7.5% | 2.7% | 0.4% |</a:t>
            </a:r>
            <a:endParaRPr lang="en-US" dirty="0"/>
          </a:p>
          <a:p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99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Questions and Comments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76002"/>
            <a:ext cx="9833548" cy="4738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More pictures of aggregated inner packets in outer.</a:t>
            </a:r>
          </a:p>
        </p:txBody>
      </p:sp>
    </p:spTree>
    <p:extLst>
      <p:ext uri="{BB962C8B-B14F-4D97-AF65-F5344CB8AC3E}">
        <p14:creationId xmlns:p14="http://schemas.microsoft.com/office/powerpoint/2010/main" val="241729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Unidirectional/Bidirectional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Data path is unidirectional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/>
              </a:rPr>
              <a:t>Sender to Receiver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Congestion-Control (CC) info is sent in reverse direction 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/>
              </a:rPr>
              <a:t>Receiver to Sender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Configure 2 paths for bidirectional operation</a:t>
            </a:r>
          </a:p>
        </p:txBody>
      </p:sp>
    </p:spTree>
    <p:extLst>
      <p:ext uri="{BB962C8B-B14F-4D97-AF65-F5344CB8AC3E}">
        <p14:creationId xmlns:p14="http://schemas.microsoft.com/office/powerpoint/2010/main" val="414677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Constant Send Rate/Fixed Packet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Packet size never varies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>
                <a:cs typeface="Calibri"/>
              </a:rPr>
              <a:t>Packet size manual or automatic configuration</a:t>
            </a:r>
          </a:p>
          <a:p>
            <a:r>
              <a:rPr lang="en-US" sz="2000" dirty="0">
                <a:cs typeface="Calibri"/>
              </a:rPr>
              <a:t>Use Path MTU Discovery for automatic optimal configuration</a:t>
            </a:r>
          </a:p>
          <a:p>
            <a:r>
              <a:rPr lang="en-US" sz="2000" dirty="0">
                <a:cs typeface="Calibri"/>
              </a:rPr>
              <a:t>Constant send rate</a:t>
            </a:r>
          </a:p>
          <a:p>
            <a:r>
              <a:rPr lang="en-US" sz="2000" dirty="0">
                <a:cs typeface="Calibri"/>
              </a:rPr>
              <a:t>Provides requisite transport flow confidentiality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78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Variation Fully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Egress must accept packets at any rate.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cs typeface="Calibri"/>
              </a:rPr>
              <a:t>Egress must accept packets of any size.</a:t>
            </a:r>
          </a:p>
          <a:p>
            <a:r>
              <a:rPr lang="en-US" sz="2000" dirty="0">
                <a:cs typeface="Calibri"/>
              </a:rPr>
              <a:t>IPSec tunnels can start in normal "IP Mode" and transition to IP-TFS.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SA reset required to leave IP-TFS mode.</a:t>
            </a:r>
          </a:p>
        </p:txBody>
      </p:sp>
    </p:spTree>
    <p:extLst>
      <p:ext uri="{BB962C8B-B14F-4D97-AF65-F5344CB8AC3E}">
        <p14:creationId xmlns:p14="http://schemas.microsoft.com/office/powerpoint/2010/main" val="368910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Congestion Controlled (CC)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82179"/>
            <a:ext cx="9833548" cy="3757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Send rate (PPS) adjusted, packet size fixed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/>
              </a:rPr>
              <a:t>Congestion causes packet drops not byte drops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CC Info sent from Receiver to Sender in IKEv2 notification data.</a:t>
            </a:r>
            <a:endParaRPr lang="en-US" dirty="0"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Sender uses congestion control algorithms to modify packet send rate.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CC algorithm a local choice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 panose="020F0502020204030204"/>
              </a:rPr>
              <a:t>No need to standardize</a:t>
            </a:r>
          </a:p>
          <a:p>
            <a:r>
              <a:rPr lang="en-US" sz="2000" dirty="0">
                <a:solidFill>
                  <a:srgbClr val="000000"/>
                </a:solidFill>
                <a:cs typeface="Calibri" panose="020F0502020204030204"/>
              </a:rPr>
              <a:t>Circuit breaking  supported.</a:t>
            </a:r>
          </a:p>
          <a:p>
            <a:r>
              <a:rPr lang="en-US" sz="2000" dirty="0">
                <a:solidFill>
                  <a:srgbClr val="000000"/>
                </a:solidFill>
                <a:cs typeface="Calibri" panose="020F0502020204030204"/>
              </a:rPr>
              <a:t>ECN supported but off by default.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173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Non-Congestion-Controlled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For use when IP path bandwidth can be guaranteed.</a:t>
            </a:r>
            <a:endParaRPr lang="en-US" dirty="0"/>
          </a:p>
          <a:p>
            <a:r>
              <a:rPr lang="en-US" sz="2000" dirty="0">
                <a:cs typeface="Calibri"/>
              </a:rPr>
              <a:t>Packet loss reported by receiver to admin/operations.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Optional CC info can be used to report packet loss from sender.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Optional CC info can be used for circuit breaker.</a:t>
            </a:r>
          </a:p>
        </p:txBody>
      </p:sp>
    </p:spTree>
    <p:extLst>
      <p:ext uri="{BB962C8B-B14F-4D97-AF65-F5344CB8AC3E}">
        <p14:creationId xmlns:p14="http://schemas.microsoft.com/office/powerpoint/2010/main" val="253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IPSec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 IPSec/ESP (encrypted encapsulation) as transport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Input packets are fragmented and aggregated into IPSec/ESP packet stream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New IP Protocol Number for new ESP payload (framing)</a:t>
            </a:r>
            <a:endParaRPr lang="en-US" sz="2000" dirty="0"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9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IKEv2 (CC Info)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39-AD5A-4743-93F1-A6E0B9A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 IKEv2 for CC info advertisement</a:t>
            </a:r>
            <a:endParaRPr lang="en-US"/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Use INFORMATION "exchange" Notification Data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Periodic send interval (e.g., 1 per second)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Non-reliable transport (I.e., not a REQUEST/RESPONSE exchange)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CFG_REQUEST/CFG_REPSPONSE used to configure interval.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0 interval allowed for no send.</a:t>
            </a:r>
          </a:p>
        </p:txBody>
      </p:sp>
    </p:spTree>
    <p:extLst>
      <p:ext uri="{BB962C8B-B14F-4D97-AF65-F5344CB8AC3E}">
        <p14:creationId xmlns:p14="http://schemas.microsoft.com/office/powerpoint/2010/main" val="33416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8F3C154783D4C9CD6FE814390B702" ma:contentTypeVersion="2" ma:contentTypeDescription="Create a new document." ma:contentTypeScope="" ma:versionID="f868a59192f445cc1fe9e83dcc9b6c42">
  <xsd:schema xmlns:xsd="http://www.w3.org/2001/XMLSchema" xmlns:xs="http://www.w3.org/2001/XMLSchema" xmlns:p="http://schemas.microsoft.com/office/2006/metadata/properties" xmlns:ns2="12ebd9ec-aa51-46ee-8d9a-aed8be12e274" targetNamespace="http://schemas.microsoft.com/office/2006/metadata/properties" ma:root="true" ma:fieldsID="b86da694a07c87ccfafc2cf34114c538" ns2:_="">
    <xsd:import namespace="12ebd9ec-aa51-46ee-8d9a-aed8be12e2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d9ec-aa51-46ee-8d9a-aed8be12e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64B540-4580-41A4-B027-C8282F254F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28F7D1-F485-4594-BC7F-6DF5EEB601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E33E2F-D8B5-4E0A-A0DB-C59B410C8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d9ec-aa51-46ee-8d9a-aed8be12e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IP-TFS</vt:lpstr>
      <vt:lpstr>Key Design Points</vt:lpstr>
      <vt:lpstr>Unidirectional/Bidirectional</vt:lpstr>
      <vt:lpstr>Constant Send Rate/Fixed Packet Size</vt:lpstr>
      <vt:lpstr>Variation Fully Allowed</vt:lpstr>
      <vt:lpstr>Congestion Controlled (CC) Mode</vt:lpstr>
      <vt:lpstr>Non-Congestion-Controlled Mode</vt:lpstr>
      <vt:lpstr>IPSec Transport</vt:lpstr>
      <vt:lpstr>IKEv2 (CC Info)</vt:lpstr>
      <vt:lpstr>IP-TFS Packet Format</vt:lpstr>
      <vt:lpstr>ESP Payload Format</vt:lpstr>
      <vt:lpstr>Data Blocks</vt:lpstr>
      <vt:lpstr>IPv4 Data Blocks</vt:lpstr>
      <vt:lpstr>IPv6 Data Blocks</vt:lpstr>
      <vt:lpstr>Pad Data Blocks</vt:lpstr>
      <vt:lpstr>IKEv2 Config CC Info Sending Interval Attribute</vt:lpstr>
      <vt:lpstr>CC Info Notification Data</vt:lpstr>
      <vt:lpstr>Backup Slides</vt:lpstr>
      <vt:lpstr>Overhead of bytes per inner packet.</vt:lpstr>
      <vt:lpstr>Overhead as percentage of inner packet.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IP-TFS</dc:title>
  <dc:creator> </dc:creator>
  <cp:lastModifiedBy> </cp:lastModifiedBy>
  <cp:revision>1384</cp:revision>
  <dcterms:created xsi:type="dcterms:W3CDTF">2015-12-01T21:32:24Z</dcterms:created>
  <dcterms:modified xsi:type="dcterms:W3CDTF">2019-02-11T09:16:46Z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632">
    <vt:lpwstr>4</vt:lpwstr>
  </property>
  <property fmtid="{D5CDD505-2E9C-101B-9397-08002B2CF9AE}" pid="3" name="AuthorIds_UIVersion_512">
    <vt:lpwstr>4</vt:lpwstr>
  </property>
  <property fmtid="{D5CDD505-2E9C-101B-9397-08002B2CF9AE}" pid="4" name="AuthorIds_UIVersion_1536">
    <vt:lpwstr>4</vt:lpwstr>
  </property>
  <property fmtid="{D5CDD505-2E9C-101B-9397-08002B2CF9AE}" pid="5" name="AuthorIds_UIVersion_2560">
    <vt:lpwstr>4</vt:lpwstr>
  </property>
  <property fmtid="{D5CDD505-2E9C-101B-9397-08002B2CF9AE}" pid="6" name="AuthorIds_UIVersion_2048">
    <vt:lpwstr>4</vt:lpwstr>
  </property>
  <property fmtid="{D5CDD505-2E9C-101B-9397-08002B2CF9AE}" pid="7" name="AuthorIds_UIVersion_3072">
    <vt:lpwstr>4</vt:lpwstr>
  </property>
  <property fmtid="{D5CDD505-2E9C-101B-9397-08002B2CF9AE}" pid="8" name="AuthorIds_UIVersion_3584">
    <vt:lpwstr>4</vt:lpwstr>
  </property>
  <property fmtid="{D5CDD505-2E9C-101B-9397-08002B2CF9AE}" pid="9" name="AuthorIds_UIVersion_4096">
    <vt:lpwstr>4</vt:lpwstr>
  </property>
  <property fmtid="{D5CDD505-2E9C-101B-9397-08002B2CF9AE}" pid="10" name="ContentTypeId">
    <vt:lpwstr>0x0101008948F3C154783D4C9CD6FE814390B702</vt:lpwstr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AuthorIds_UIVersion_5120">
    <vt:lpwstr>4</vt:lpwstr>
  </property>
  <property fmtid="{D5CDD505-2E9C-101B-9397-08002B2CF9AE}" pid="15" name="AuthorIds_UIVersion_4608">
    <vt:lpwstr>4</vt:lpwstr>
  </property>
  <property fmtid="{D5CDD505-2E9C-101B-9397-08002B2CF9AE}" pid="16" name="AuthorIds_UIVersion_6144">
    <vt:lpwstr>4</vt:lpwstr>
  </property>
</Properties>
</file>