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0" r:id="rId4"/>
  </p:sldMasterIdLst>
  <p:notesMasterIdLst>
    <p:notesMasterId r:id="rId30"/>
  </p:notesMasterIdLst>
  <p:sldIdLst>
    <p:sldId id="256" r:id="rId5"/>
    <p:sldId id="306" r:id="rId6"/>
    <p:sldId id="287" r:id="rId7"/>
    <p:sldId id="288" r:id="rId8"/>
    <p:sldId id="299" r:id="rId9"/>
    <p:sldId id="267" r:id="rId10"/>
    <p:sldId id="276" r:id="rId11"/>
    <p:sldId id="300" r:id="rId12"/>
    <p:sldId id="307" r:id="rId13"/>
    <p:sldId id="273" r:id="rId14"/>
    <p:sldId id="304" r:id="rId15"/>
    <p:sldId id="257" r:id="rId16"/>
    <p:sldId id="285" r:id="rId17"/>
    <p:sldId id="289" r:id="rId18"/>
    <p:sldId id="281" r:id="rId19"/>
    <p:sldId id="282" r:id="rId20"/>
    <p:sldId id="290" r:id="rId21"/>
    <p:sldId id="297" r:id="rId22"/>
    <p:sldId id="265" r:id="rId23"/>
    <p:sldId id="269" r:id="rId24"/>
    <p:sldId id="270" r:id="rId25"/>
    <p:sldId id="271" r:id="rId26"/>
    <p:sldId id="291" r:id="rId27"/>
    <p:sldId id="292" r:id="rId28"/>
    <p:sldId id="29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AA32B-F603-814E-94C7-C6557089CD1D}" v="230" dt="2019-07-21T07:35:49.1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50"/>
    <p:restoredTop sz="94737"/>
  </p:normalViewPr>
  <p:slideViewPr>
    <p:cSldViewPr snapToGrid="0">
      <p:cViewPr>
        <p:scale>
          <a:sx n="103" d="100"/>
          <a:sy n="103" d="100"/>
        </p:scale>
        <p:origin x="-1344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Hopps" userId="S::chopps@365.labn.net::2fb3db09-f77a-41e3-9bf5-b014e64c7035" providerId="AD" clId="Web-{6A0ABA06-A741-9AC5-9A52-C102DA3AD4DD}"/>
    <pc:docChg chg="modSld">
      <pc:chgData name="Christian Hopps" userId="S::chopps@365.labn.net::2fb3db09-f77a-41e3-9bf5-b014e64c7035" providerId="AD" clId="Web-{6A0ABA06-A741-9AC5-9A52-C102DA3AD4DD}" dt="2019-07-21T01:28:08.289" v="216"/>
      <pc:docMkLst>
        <pc:docMk/>
      </pc:docMkLst>
      <pc:sldChg chg="modSp">
        <pc:chgData name="Christian Hopps" userId="S::chopps@365.labn.net::2fb3db09-f77a-41e3-9bf5-b014e64c7035" providerId="AD" clId="Web-{6A0ABA06-A741-9AC5-9A52-C102DA3AD4DD}" dt="2019-07-21T01:28:08.289" v="216"/>
        <pc:sldMkLst>
          <pc:docMk/>
          <pc:sldMk cId="3294880579" sldId="306"/>
        </pc:sldMkLst>
        <pc:graphicFrameChg chg="mod modGraphic">
          <ac:chgData name="Christian Hopps" userId="S::chopps@365.labn.net::2fb3db09-f77a-41e3-9bf5-b014e64c7035" providerId="AD" clId="Web-{6A0ABA06-A741-9AC5-9A52-C102DA3AD4DD}" dt="2019-07-21T01:28:08.289" v="216"/>
          <ac:graphicFrameMkLst>
            <pc:docMk/>
            <pc:sldMk cId="3294880579" sldId="306"/>
            <ac:graphicFrameMk id="3" creationId="{9A9B5EBD-8C3B-334C-A700-56230A0F5324}"/>
          </ac:graphicFrameMkLst>
        </pc:graphicFrameChg>
      </pc:sldChg>
    </pc:docChg>
  </pc:docChgLst>
  <pc:docChgLst>
    <pc:chgData name="Christian Hopps" userId="S::chopps@365.labn.net::2fb3db09-f77a-41e3-9bf5-b014e64c7035" providerId="AD" clId="Web-{78AEC365-6D1D-D435-30FF-3E4E8907075C}"/>
    <pc:docChg chg="addSld delSld modSld">
      <pc:chgData name="Christian Hopps" userId="S::chopps@365.labn.net::2fb3db09-f77a-41e3-9bf5-b014e64c7035" providerId="AD" clId="Web-{78AEC365-6D1D-D435-30FF-3E4E8907075C}" dt="2019-07-21T07:13:00.391" v="22" actId="20577"/>
      <pc:docMkLst>
        <pc:docMk/>
      </pc:docMkLst>
      <pc:sldChg chg="modSp">
        <pc:chgData name="Christian Hopps" userId="S::chopps@365.labn.net::2fb3db09-f77a-41e3-9bf5-b014e64c7035" providerId="AD" clId="Web-{78AEC365-6D1D-D435-30FF-3E4E8907075C}" dt="2019-07-21T07:13:00.391" v="21" actId="20577"/>
        <pc:sldMkLst>
          <pc:docMk/>
          <pc:sldMk cId="2367132193" sldId="300"/>
        </pc:sldMkLst>
        <pc:spChg chg="mod">
          <ac:chgData name="Christian Hopps" userId="S::chopps@365.labn.net::2fb3db09-f77a-41e3-9bf5-b014e64c7035" providerId="AD" clId="Web-{78AEC365-6D1D-D435-30FF-3E4E8907075C}" dt="2019-07-21T07:13:00.391" v="21" actId="20577"/>
          <ac:spMkLst>
            <pc:docMk/>
            <pc:sldMk cId="2367132193" sldId="300"/>
            <ac:spMk id="3" creationId="{6AFEB85D-9FAD-5B48-9813-9865528E1666}"/>
          </ac:spMkLst>
        </pc:spChg>
      </pc:sldChg>
      <pc:sldChg chg="del">
        <pc:chgData name="Christian Hopps" userId="S::chopps@365.labn.net::2fb3db09-f77a-41e3-9bf5-b014e64c7035" providerId="AD" clId="Web-{78AEC365-6D1D-D435-30FF-3E4E8907075C}" dt="2019-07-21T07:12:05.575" v="1"/>
        <pc:sldMkLst>
          <pc:docMk/>
          <pc:sldMk cId="1856057127" sldId="302"/>
        </pc:sldMkLst>
      </pc:sldChg>
      <pc:sldChg chg="add">
        <pc:chgData name="Christian Hopps" userId="S::chopps@365.labn.net::2fb3db09-f77a-41e3-9bf5-b014e64c7035" providerId="AD" clId="Web-{78AEC365-6D1D-D435-30FF-3E4E8907075C}" dt="2019-07-21T07:12:01.638" v="0"/>
        <pc:sldMkLst>
          <pc:docMk/>
          <pc:sldMk cId="795565262" sldId="307"/>
        </pc:sldMkLst>
      </pc:sldChg>
    </pc:docChg>
  </pc:docChgLst>
  <pc:docChgLst>
    <pc:chgData name="Christian Hopps" userId="2fb3db09-f77a-41e3-9bf5-b014e64c7035" providerId="ADAL" clId="{124AA32B-F603-814E-94C7-C6557089CD1D}"/>
    <pc:docChg chg="undo custSel modSld">
      <pc:chgData name="Christian Hopps" userId="2fb3db09-f77a-41e3-9bf5-b014e64c7035" providerId="ADAL" clId="{124AA32B-F603-814E-94C7-C6557089CD1D}" dt="2019-07-21T07:35:49.114" v="498" actId="20577"/>
      <pc:docMkLst>
        <pc:docMk/>
      </pc:docMkLst>
      <pc:sldChg chg="addSp delSp modSp">
        <pc:chgData name="Christian Hopps" userId="2fb3db09-f77a-41e3-9bf5-b014e64c7035" providerId="ADAL" clId="{124AA32B-F603-814E-94C7-C6557089CD1D}" dt="2019-07-21T07:35:49.114" v="498" actId="20577"/>
        <pc:sldMkLst>
          <pc:docMk/>
          <pc:sldMk cId="2367132193" sldId="300"/>
        </pc:sldMkLst>
        <pc:spChg chg="mod">
          <ac:chgData name="Christian Hopps" userId="2fb3db09-f77a-41e3-9bf5-b014e64c7035" providerId="ADAL" clId="{124AA32B-F603-814E-94C7-C6557089CD1D}" dt="2019-07-21T07:35:49.114" v="498" actId="20577"/>
          <ac:spMkLst>
            <pc:docMk/>
            <pc:sldMk cId="2367132193" sldId="300"/>
            <ac:spMk id="3" creationId="{6AFEB85D-9FAD-5B48-9813-9865528E1666}"/>
          </ac:spMkLst>
        </pc:spChg>
        <pc:spChg chg="add del mod">
          <ac:chgData name="Christian Hopps" userId="2fb3db09-f77a-41e3-9bf5-b014e64c7035" providerId="ADAL" clId="{124AA32B-F603-814E-94C7-C6557089CD1D}" dt="2019-07-21T07:32:13.053" v="460" actId="478"/>
          <ac:spMkLst>
            <pc:docMk/>
            <pc:sldMk cId="2367132193" sldId="300"/>
            <ac:spMk id="5" creationId="{94DEBE54-AB6B-9A4D-A3AA-3927421DED2D}"/>
          </ac:spMkLst>
        </pc:spChg>
      </pc:sldChg>
      <pc:sldChg chg="addSp modSp mod">
        <pc:chgData name="Christian Hopps" userId="2fb3db09-f77a-41e3-9bf5-b014e64c7035" providerId="ADAL" clId="{124AA32B-F603-814E-94C7-C6557089CD1D}" dt="2019-07-21T00:59:28.294" v="270" actId="27918"/>
        <pc:sldMkLst>
          <pc:docMk/>
          <pc:sldMk cId="3294880579" sldId="306"/>
        </pc:sldMkLst>
        <pc:spChg chg="mod">
          <ac:chgData name="Christian Hopps" userId="2fb3db09-f77a-41e3-9bf5-b014e64c7035" providerId="ADAL" clId="{124AA32B-F603-814E-94C7-C6557089CD1D}" dt="2019-07-21T00:56:55.019" v="263" actId="14100"/>
          <ac:spMkLst>
            <pc:docMk/>
            <pc:sldMk cId="3294880579" sldId="306"/>
            <ac:spMk id="2" creationId="{A09AD169-D2C0-7149-AAF1-62FA5E7946C6}"/>
          </ac:spMkLst>
        </pc:spChg>
        <pc:spChg chg="add mod">
          <ac:chgData name="Christian Hopps" userId="2fb3db09-f77a-41e3-9bf5-b014e64c7035" providerId="ADAL" clId="{124AA32B-F603-814E-94C7-C6557089CD1D}" dt="2019-07-21T00:57:46.124" v="268" actId="20577"/>
          <ac:spMkLst>
            <pc:docMk/>
            <pc:sldMk cId="3294880579" sldId="306"/>
            <ac:spMk id="7" creationId="{88A41578-E064-4C41-9EF0-18261F59CFD8}"/>
          </ac:spMkLst>
        </pc:spChg>
        <pc:graphicFrameChg chg="add mod modGraphic">
          <ac:chgData name="Christian Hopps" userId="2fb3db09-f77a-41e3-9bf5-b014e64c7035" providerId="ADAL" clId="{124AA32B-F603-814E-94C7-C6557089CD1D}" dt="2019-07-21T00:57:29.501" v="264" actId="1076"/>
          <ac:graphicFrameMkLst>
            <pc:docMk/>
            <pc:sldMk cId="3294880579" sldId="306"/>
            <ac:graphicFrameMk id="3" creationId="{9A9B5EBD-8C3B-334C-A700-56230A0F5324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ttps://labn-my.sharepoint.com/personal/chopps_365_labn_net/Documents/BandwidthEfficiency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Bandwidth Efficiency (I-Mix)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v>Data</c:v>
          </c:tx>
          <c:spPr>
            <a:solidFill>
              <a:srgbClr val="0070C0"/>
            </a:solidFill>
            <a:ln>
              <a:noFill/>
            </a:ln>
            <a:effectLst/>
            <a:sp3d/>
          </c:spPr>
          <c:invertIfNegative val="0"/>
          <c:cat>
            <c:strRef>
              <c:f>Sheet1!$B$10:$D$10</c:f>
              <c:strCache>
                <c:ptCount val="3"/>
                <c:pt idx="0">
                  <c:v>ESP + Pad</c:v>
                </c:pt>
                <c:pt idx="1">
                  <c:v>IPTFS</c:v>
                </c:pt>
                <c:pt idx="2">
                  <c:v>Ethernet</c:v>
                </c:pt>
              </c:strCache>
            </c:strRef>
          </c:cat>
          <c:val>
            <c:numRef>
              <c:f>Sheet1!$B$11:$D$11</c:f>
              <c:numCache>
                <c:formatCode>General</c:formatCode>
                <c:ptCount val="3"/>
                <c:pt idx="0">
                  <c:v>0.219108333333333</c:v>
                </c:pt>
                <c:pt idx="1">
                  <c:v>0.9493</c:v>
                </c:pt>
                <c:pt idx="2">
                  <c:v>0.6717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979-654C-B016-051EC3B70A9C}"/>
            </c:ext>
          </c:extLst>
        </c:ser>
        <c:ser>
          <c:idx val="1"/>
          <c:order val="1"/>
          <c:tx>
            <c:v>Required Overhead</c:v>
          </c:tx>
          <c:spPr>
            <a:solidFill>
              <a:srgbClr val="EF7C87"/>
            </a:solidFill>
            <a:ln>
              <a:noFill/>
            </a:ln>
            <a:effectLst/>
            <a:sp3d/>
          </c:spPr>
          <c:invertIfNegative val="0"/>
          <c:cat>
            <c:strRef>
              <c:f>Sheet1!$B$10:$D$10</c:f>
              <c:strCache>
                <c:ptCount val="3"/>
                <c:pt idx="0">
                  <c:v>ESP + Pad</c:v>
                </c:pt>
                <c:pt idx="1">
                  <c:v>IPTFS</c:v>
                </c:pt>
                <c:pt idx="2">
                  <c:v>Ethernet</c:v>
                </c:pt>
              </c:strCache>
            </c:strRef>
          </c:cat>
          <c:val>
            <c:numRef>
              <c:f>Sheet1!$B$12:$D$12</c:f>
              <c:numCache>
                <c:formatCode>General</c:formatCode>
                <c:ptCount val="3"/>
                <c:pt idx="0">
                  <c:v>0.780891666666667</c:v>
                </c:pt>
                <c:pt idx="1">
                  <c:v>0.0507</c:v>
                </c:pt>
                <c:pt idx="2">
                  <c:v>0.3283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979-654C-B016-051EC3B70A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75603880"/>
        <c:axId val="2075607528"/>
        <c:axId val="0"/>
      </c:bar3DChart>
      <c:catAx>
        <c:axId val="2075603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5607528"/>
        <c:crosses val="autoZero"/>
        <c:auto val="1"/>
        <c:lblAlgn val="ctr"/>
        <c:lblOffset val="100"/>
        <c:noMultiLvlLbl val="0"/>
      </c:catAx>
      <c:valAx>
        <c:axId val="2075607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5603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A5256-6958-F44B-A241-D9B98859394F}" type="datetimeFigureOut">
              <a:rPr lang="en-US" smtClean="0"/>
              <a:t>7/21/19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40D04-70B1-044F-957F-FA4A4795B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1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40D04-70B1-044F-957F-FA4A4795B0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89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625E-7F88-0142-8406-FF1D08D68B82}" type="datetime1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5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B700-75E1-2C4A-966A-F6284D33C572}" type="datetime1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5C1E-6A1A-3F44-A3ED-A472277B46CA}" type="datetime1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3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E122-CE87-6E40-A914-3A8836D8C7BF}" type="datetime1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1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CC17-69B0-584A-928A-3F4B20D183FD}" type="datetime1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9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78B8-C075-2949-854F-84142EFAB80D}" type="datetime1">
              <a:rPr lang="en-US" smtClean="0"/>
              <a:t>7/21/19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1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FBFF-73A2-9D4B-A4E1-BB74182C1B68}" type="datetime1">
              <a:rPr lang="en-US" smtClean="0"/>
              <a:t>7/21/19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7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2BC9-08E1-5C4D-9AEB-2EFB061D8B47}" type="datetime1">
              <a:rPr lang="en-US" smtClean="0"/>
              <a:t>7/21/19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2AD3-FBCB-234D-A974-219FC01EBAB2}" type="datetime1">
              <a:rPr lang="en-US" smtClean="0"/>
              <a:t>7/21/19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4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40EE-25DC-0B42-BAA3-AFEA17DE9E91}" type="datetime1">
              <a:rPr lang="en-US" smtClean="0"/>
              <a:t>7/21/19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7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B95E-FD9E-C94D-93AF-593B16B9003A}" type="datetime1">
              <a:rPr lang="en-US" smtClean="0"/>
              <a:t>7/21/19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3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00C2D-0523-0741-89C3-4C317E5DB3E9}" type="datetime1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40" y="6182861"/>
            <a:ext cx="2743200" cy="534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3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eee802.org/1/files/public/docs2019/new-fedyk-traffic-flow-security-0219.pdf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abNConsulting/iptfs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atatracker.ietf.org/doc/draft-iab-wire-image" TargetMode="External"/><Relationship Id="rId3" Type="http://schemas.openxmlformats.org/officeDocument/2006/relationships/hyperlink" Target="https://www.usenix.org/conference/usenixsecurity17/technical-sessions/presentation/schust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>
            <a:extLst>
              <a:ext uri="{FF2B5EF4-FFF2-40B4-BE49-F238E27FC236}">
                <a16:creationId xmlns:a16="http://schemas.microsoft.com/office/drawing/2014/main" xmlns="" id="{3EDD119B-6BFA-4C3F-90CE-97DAFD604E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cs typeface="Calibri Light"/>
              </a:rPr>
              <a:t>IP Traffic Flow Security</a:t>
            </a:r>
            <a:br>
              <a:rPr lang="en-US" sz="4800" dirty="0">
                <a:solidFill>
                  <a:schemeClr val="bg1"/>
                </a:solidFill>
                <a:cs typeface="Calibri Light"/>
              </a:rPr>
            </a:br>
            <a:r>
              <a:rPr lang="en-US" sz="2800" dirty="0">
                <a:solidFill>
                  <a:schemeClr val="bg1"/>
                </a:solidFill>
                <a:cs typeface="Calibri Light"/>
              </a:rPr>
              <a:t>Improving IPsec Traffic Flow Confidentiality</a:t>
            </a:r>
            <a:br>
              <a:rPr lang="en-US" sz="2800" dirty="0">
                <a:solidFill>
                  <a:schemeClr val="bg1"/>
                </a:solidFill>
                <a:cs typeface="Calibri Light"/>
              </a:rPr>
            </a:br>
            <a:r>
              <a:rPr lang="en-US" sz="2800" dirty="0">
                <a:solidFill>
                  <a:schemeClr val="bg1"/>
                </a:solidFill>
                <a:cs typeface="Calibri Light"/>
              </a:rPr>
              <a:t/>
            </a:r>
            <a:br>
              <a:rPr lang="en-US" sz="2800" dirty="0">
                <a:solidFill>
                  <a:schemeClr val="bg1"/>
                </a:solidFill>
                <a:cs typeface="Calibri Light"/>
              </a:rPr>
            </a:br>
            <a:r>
              <a:rPr lang="en-US" sz="2000" dirty="0">
                <a:solidFill>
                  <a:schemeClr val="bg1"/>
                </a:solidFill>
                <a:cs typeface="Calibri Light"/>
              </a:rPr>
              <a:t>IETF 105 – draft-hopps-ipsecme-iptfs-01 Update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000" dirty="0">
                <a:solidFill>
                  <a:srgbClr val="FFC000"/>
                </a:solidFill>
              </a:rPr>
              <a:t>Christian Hopps</a:t>
            </a:r>
          </a:p>
          <a:p>
            <a:pPr algn="r"/>
            <a:r>
              <a:rPr lang="en-US" sz="2000" dirty="0" err="1">
                <a:solidFill>
                  <a:srgbClr val="FFC000"/>
                </a:solidFill>
              </a:rPr>
              <a:t>LabN</a:t>
            </a:r>
            <a:r>
              <a:rPr lang="en-US" sz="2000" dirty="0">
                <a:solidFill>
                  <a:srgbClr val="FFC000"/>
                </a:solidFill>
              </a:rPr>
              <a:t> Consulting, LLC</a:t>
            </a:r>
          </a:p>
        </p:txBody>
      </p:sp>
      <p:cxnSp>
        <p:nvCxnSpPr>
          <p:cNvPr id="26" name="Straight Connector 9">
            <a:extLst>
              <a:ext uri="{FF2B5EF4-FFF2-40B4-BE49-F238E27FC236}">
                <a16:creationId xmlns:a16="http://schemas.microsoft.com/office/drawing/2014/main" xmlns="" id="{DC1572D0-F0FD-4D84-8F82-DC59140EB9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D13DDC-927A-A04D-BFCD-AF2DE4973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5445C6-DD42-4979-86FF-03730E8C6D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 and Comments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5000665-DFC7-417E-8FD7-516A0F15C9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0C2D852-4E2F-0D40-84B4-0813BD32E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97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C783EB-3A9A-B243-824B-F89DB7AA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CA23E19-EA66-3043-84B6-8532698FEA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607C867-B098-3C42-88E5-DAAADED6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40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37153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cs typeface="Calibri Light"/>
              </a:rPr>
              <a:t>Key Design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EF4F39-AD5A-4743-93F1-A6E0B9AD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964614"/>
            <a:ext cx="9833548" cy="39813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rgbClr val="000000"/>
                </a:solidFill>
                <a:cs typeface="Calibri"/>
              </a:rPr>
              <a:t>Improve on existing IPsec (ESP + Padding) option.</a:t>
            </a:r>
          </a:p>
          <a:p>
            <a:pPr lvl="1"/>
            <a:r>
              <a:rPr lang="en-US" sz="1800">
                <a:solidFill>
                  <a:srgbClr val="000000"/>
                </a:solidFill>
                <a:cs typeface="Calibri"/>
              </a:rPr>
              <a:t>Fragment and Aggregate inner packets.</a:t>
            </a:r>
          </a:p>
          <a:p>
            <a:r>
              <a:rPr lang="en-US" sz="2400">
                <a:solidFill>
                  <a:srgbClr val="000000"/>
                </a:solidFill>
              </a:rPr>
              <a:t>Fixed-size encapsulating packets.</a:t>
            </a:r>
            <a:endParaRPr lang="en-US" sz="2400">
              <a:solidFill>
                <a:srgbClr val="000000"/>
              </a:solidFill>
              <a:cs typeface="Calibri"/>
            </a:endParaRPr>
          </a:p>
          <a:p>
            <a:r>
              <a:rPr lang="en-US" sz="2400">
                <a:solidFill>
                  <a:srgbClr val="000000"/>
                </a:solidFill>
              </a:rPr>
              <a:t>Constant send rate.</a:t>
            </a:r>
            <a:endParaRPr lang="en-US" sz="2400">
              <a:cs typeface="Calibri"/>
            </a:endParaRPr>
          </a:p>
          <a:p>
            <a:r>
              <a:rPr lang="en-US" sz="2400">
                <a:solidFill>
                  <a:srgbClr val="000000"/>
                </a:solidFill>
              </a:rPr>
              <a:t>Unidirectional.</a:t>
            </a:r>
          </a:p>
          <a:p>
            <a:r>
              <a:rPr lang="en-US" sz="2400">
                <a:solidFill>
                  <a:srgbClr val="000000"/>
                </a:solidFill>
              </a:rPr>
              <a:t>Congestion Controlled and Non-CC operating modes.</a:t>
            </a:r>
            <a:endParaRPr lang="en-US" sz="2400">
              <a:solidFill>
                <a:srgbClr val="000000"/>
              </a:solidFill>
              <a:cs typeface="Calibri"/>
            </a:endParaRPr>
          </a:p>
          <a:p>
            <a:r>
              <a:rPr lang="en-US" sz="2400">
                <a:solidFill>
                  <a:srgbClr val="000000"/>
                </a:solidFill>
              </a:rPr>
              <a:t>Uses IPsec/ESP.</a:t>
            </a:r>
            <a:endParaRPr lang="en-US" sz="2400">
              <a:solidFill>
                <a:srgbClr val="000000"/>
              </a:solidFill>
              <a:cs typeface="Calibri"/>
            </a:endParaRP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[Optional] IKEv2 Additions.</a:t>
            </a: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Minimize configuration required.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0941578-1980-1D4D-8377-C983A817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32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D9C861-EF33-485F-8103-E4105178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Comparison Data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F2D4DA-DD74-44A5-9B76-1ECEB490D4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EFC64E3-DE16-8E4A-A58E-9FA51A36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06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B814D4E4-A577-4DDE-B930-5FDDFEAF8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10" y="64812"/>
            <a:ext cx="10843490" cy="672837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5450E77-8264-6C47-8FF4-EB85436F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20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379" y="735354"/>
            <a:ext cx="9833548" cy="724834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cs typeface="Calibri Light"/>
              </a:rPr>
              <a:t>Overhead Comparison in Octets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1FA2C36-F62A-4980-8E54-63F4421D9149}"/>
              </a:ext>
            </a:extLst>
          </p:cNvPr>
          <p:cNvSpPr txBox="1"/>
          <p:nvPr/>
        </p:nvSpPr>
        <p:spPr>
          <a:xfrm>
            <a:off x="1711596" y="1844938"/>
            <a:ext cx="9545583" cy="440120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nsolas"/>
              </a:rPr>
              <a:t>|   Type | </a:t>
            </a:r>
            <a:r>
              <a:rPr lang="en-US" sz="2000" err="1">
                <a:latin typeface="Consolas"/>
              </a:rPr>
              <a:t>ESP+Pad</a:t>
            </a:r>
            <a:r>
              <a:rPr lang="en-US" sz="2000">
                <a:latin typeface="Consolas"/>
              </a:rPr>
              <a:t> | </a:t>
            </a:r>
            <a:r>
              <a:rPr lang="en-US" sz="2000" err="1">
                <a:latin typeface="Consolas"/>
              </a:rPr>
              <a:t>ESP+Pad</a:t>
            </a:r>
            <a:r>
              <a:rPr lang="en-US" sz="2000">
                <a:latin typeface="Consolas"/>
              </a:rPr>
              <a:t> | </a:t>
            </a:r>
            <a:r>
              <a:rPr lang="en-US" sz="2000" err="1">
                <a:latin typeface="Consolas"/>
              </a:rPr>
              <a:t>ESP+Pad</a:t>
            </a:r>
            <a:r>
              <a:rPr lang="en-US" sz="2000">
                <a:latin typeface="Consolas"/>
              </a:rPr>
              <a:t> | IP-TFS | IP-TFS | IP-TFS |</a:t>
            </a:r>
            <a:endParaRPr lang="en-US" sz="2000">
              <a:cs typeface="Calibri"/>
            </a:endParaRPr>
          </a:p>
          <a:p>
            <a:r>
              <a:rPr lang="en-US" sz="2000">
                <a:latin typeface="Consolas"/>
              </a:rPr>
              <a:t>| L3 MTU |     576 |    1500 |    9000 |    576 |   1500 |   9000 |</a:t>
            </a:r>
            <a:endParaRPr lang="en-US" sz="2000">
              <a:cs typeface="Calibri"/>
            </a:endParaRPr>
          </a:p>
          <a:p>
            <a:r>
              <a:rPr lang="en-US" sz="2000">
                <a:latin typeface="Consolas"/>
              </a:rPr>
              <a:t>|  </a:t>
            </a:r>
            <a:r>
              <a:rPr lang="en-US" sz="2000" err="1">
                <a:latin typeface="Consolas"/>
              </a:rPr>
              <a:t>PSize</a:t>
            </a:r>
            <a:r>
              <a:rPr lang="en-US" sz="2000">
                <a:latin typeface="Consolas"/>
              </a:rPr>
              <a:t> |     540 |    1464 |    8964 |    536 |   1460 |   8960 |</a:t>
            </a:r>
            <a:endParaRPr lang="en-US" sz="2000">
              <a:cs typeface="Calibri"/>
            </a:endParaRPr>
          </a:p>
          <a:p>
            <a:r>
              <a:rPr lang="en-US" sz="2000">
                <a:latin typeface="Consolas"/>
              </a:rPr>
              <a:t>|--------+---------+---------+---------+--------+--------+--------|</a:t>
            </a:r>
            <a:endParaRPr lang="en-US" sz="2000">
              <a:cs typeface="Calibri"/>
            </a:endParaRPr>
          </a:p>
          <a:p>
            <a:r>
              <a:rPr lang="en-US" sz="2000">
                <a:latin typeface="Consolas"/>
              </a:rPr>
              <a:t>|     40 |     500 |    1424 |    8924 |    3.0 |    1.1 |    0.2 |</a:t>
            </a:r>
            <a:endParaRPr lang="en-US" sz="2000">
              <a:cs typeface="Calibri"/>
            </a:endParaRPr>
          </a:p>
          <a:p>
            <a:r>
              <a:rPr lang="en-US" sz="2000">
                <a:latin typeface="Consolas"/>
              </a:rPr>
              <a:t>|    128 |     412 |    1336 |    8836 |    9.6 |    3.5 |    0.6 |</a:t>
            </a:r>
            <a:endParaRPr lang="en-US" sz="2000">
              <a:cs typeface="Calibri"/>
            </a:endParaRPr>
          </a:p>
          <a:p>
            <a:r>
              <a:rPr lang="en-US" sz="2000">
                <a:latin typeface="Consolas"/>
              </a:rPr>
              <a:t>|    256 |     284 |    1208 |    8708 |   19.1 |    7.0 |    1.1 |</a:t>
            </a:r>
            <a:endParaRPr lang="en-US" sz="2000">
              <a:cs typeface="Calibri"/>
            </a:endParaRPr>
          </a:p>
          <a:p>
            <a:r>
              <a:rPr lang="en-US" sz="2000">
                <a:latin typeface="Consolas"/>
              </a:rPr>
              <a:t>|    536 |       4 |     928 |    8428 |   40.0 |   14.7 |    2.4 |</a:t>
            </a:r>
            <a:endParaRPr lang="en-US" sz="2000">
              <a:cs typeface="Calibri"/>
            </a:endParaRPr>
          </a:p>
          <a:p>
            <a:r>
              <a:rPr lang="en-US" sz="2000">
                <a:latin typeface="Consolas"/>
              </a:rPr>
              <a:t>|    576 |     576 |     888 |    8388 |   43.0 |   15.8 |    2.6 |</a:t>
            </a:r>
            <a:endParaRPr lang="en-US" sz="2000">
              <a:cs typeface="Calibri"/>
            </a:endParaRPr>
          </a:p>
          <a:p>
            <a:r>
              <a:rPr lang="en-US" sz="2000">
                <a:latin typeface="Consolas"/>
              </a:rPr>
              <a:t>|   1460 |     268 |       4 |    7504 |  109.0 |   40.0 |    6.5 |</a:t>
            </a:r>
            <a:endParaRPr lang="en-US" sz="2000">
              <a:cs typeface="Calibri"/>
            </a:endParaRPr>
          </a:p>
          <a:p>
            <a:r>
              <a:rPr lang="en-US" sz="2000">
                <a:latin typeface="Consolas"/>
              </a:rPr>
              <a:t>|   1500 |     228 |    1500 |    7464 |  111.9 |   41.1 |    6.7 |</a:t>
            </a:r>
            <a:endParaRPr lang="en-US" sz="2000">
              <a:cs typeface="Calibri"/>
            </a:endParaRPr>
          </a:p>
          <a:p>
            <a:r>
              <a:rPr lang="en-US" sz="2000">
                <a:latin typeface="Consolas"/>
              </a:rPr>
              <a:t>|   8960 |    1408 |    1540 |       4 |  668.7 |  245.5 |   40.0 |</a:t>
            </a:r>
            <a:endParaRPr lang="en-US" sz="2000">
              <a:cs typeface="Calibri"/>
            </a:endParaRPr>
          </a:p>
          <a:p>
            <a:r>
              <a:rPr lang="en-US" sz="2000">
                <a:latin typeface="Consolas"/>
              </a:rPr>
              <a:t>|   9000 |    1368 |    1500 |    9000 |  671.6 |  246.6 |   40.2 |</a:t>
            </a:r>
            <a:endParaRPr lang="en-US" sz="2000">
              <a:cs typeface="Calibri"/>
            </a:endParaRPr>
          </a:p>
          <a:p>
            <a:endParaRPr lang="en-US" sz="2000">
              <a:latin typeface="Consola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72D58C3-F4DB-6347-9FE2-079E7132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97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385" y="764851"/>
            <a:ext cx="9833548" cy="724834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cs typeface="Calibri Light"/>
              </a:rPr>
              <a:t>Overhead as Percentage of Inner Packet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1FA2C36-F62A-4980-8E54-63F4421D9149}"/>
              </a:ext>
            </a:extLst>
          </p:cNvPr>
          <p:cNvSpPr txBox="1"/>
          <p:nvPr/>
        </p:nvSpPr>
        <p:spPr>
          <a:xfrm>
            <a:off x="1411272" y="2123448"/>
            <a:ext cx="9558222" cy="440120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nsolas"/>
              </a:rPr>
              <a:t>|  Type | </a:t>
            </a:r>
            <a:r>
              <a:rPr lang="en-US" sz="2000" err="1">
                <a:latin typeface="Consolas"/>
              </a:rPr>
              <a:t>ESP+Pad</a:t>
            </a:r>
            <a:r>
              <a:rPr lang="en-US" sz="2000">
                <a:latin typeface="Consolas"/>
              </a:rPr>
              <a:t> | </a:t>
            </a:r>
            <a:r>
              <a:rPr lang="en-US" sz="2000" err="1">
                <a:latin typeface="Consolas"/>
              </a:rPr>
              <a:t>ESP+Pad</a:t>
            </a:r>
            <a:r>
              <a:rPr lang="en-US" sz="2000">
                <a:latin typeface="Consolas"/>
              </a:rPr>
              <a:t> |  </a:t>
            </a:r>
            <a:r>
              <a:rPr lang="en-US" sz="2000" err="1">
                <a:latin typeface="Consolas"/>
              </a:rPr>
              <a:t>ESP+Pad</a:t>
            </a:r>
            <a:r>
              <a:rPr lang="en-US" sz="2000">
                <a:latin typeface="Consolas"/>
              </a:rPr>
              <a:t> | IP-TFS | IP-TFS | IP-TFS |</a:t>
            </a:r>
          </a:p>
          <a:p>
            <a:r>
              <a:rPr lang="en-US" sz="2000">
                <a:latin typeface="Consolas"/>
              </a:rPr>
              <a:t>|   MTU |     576 |    1500 |     9000 |    576 |   1500 |   9000 |</a:t>
            </a:r>
          </a:p>
          <a:p>
            <a:r>
              <a:rPr lang="en-US" sz="2000">
                <a:latin typeface="Consolas"/>
              </a:rPr>
              <a:t>| </a:t>
            </a:r>
            <a:r>
              <a:rPr lang="en-US" sz="2000" err="1">
                <a:latin typeface="Consolas"/>
              </a:rPr>
              <a:t>PSize</a:t>
            </a:r>
            <a:r>
              <a:rPr lang="en-US" sz="2000">
                <a:latin typeface="Consolas"/>
              </a:rPr>
              <a:t> |     540 |    1464 |     8964 |    536 |   1460 |   8960 |</a:t>
            </a:r>
          </a:p>
          <a:p>
            <a:r>
              <a:rPr lang="en-US" sz="2000">
                <a:latin typeface="Consolas"/>
              </a:rPr>
              <a:t>|-------+---------+---------+----------+--------+--------+--------|</a:t>
            </a:r>
          </a:p>
          <a:p>
            <a:r>
              <a:rPr lang="en-US" sz="2000">
                <a:latin typeface="Consolas"/>
              </a:rPr>
              <a:t>|    40 | 1250.0% | 3560.0% | 22310.0% |  7.46% |  2.74% |  0.45% |</a:t>
            </a:r>
          </a:p>
          <a:p>
            <a:r>
              <a:rPr lang="en-US" sz="2000">
                <a:latin typeface="Consolas"/>
              </a:rPr>
              <a:t>|   128 |  321.9% | 1043.8% |  6903.1% |  7.46% |  2.74% |  0.45% |</a:t>
            </a:r>
          </a:p>
          <a:p>
            <a:r>
              <a:rPr lang="en-US" sz="2000">
                <a:latin typeface="Consolas"/>
              </a:rPr>
              <a:t>|   256 |  110.9% |  471.9% |  3401.6% |  7.46% |  2.74% |  0.45% |</a:t>
            </a:r>
          </a:p>
          <a:p>
            <a:r>
              <a:rPr lang="en-US" sz="2000">
                <a:latin typeface="Consolas"/>
              </a:rPr>
              <a:t>|   536 |    0.7% |  173.1% |  1572.4% |  7.46% |  2.74% |  0.45% |</a:t>
            </a:r>
          </a:p>
          <a:p>
            <a:r>
              <a:rPr lang="en-US" sz="2000">
                <a:latin typeface="Consolas"/>
              </a:rPr>
              <a:t>|   576 |  100.0% |  154.2% |  1456.2% |  7.46% |  2.74% |  0.45% |</a:t>
            </a:r>
          </a:p>
          <a:p>
            <a:r>
              <a:rPr lang="en-US" sz="2000">
                <a:latin typeface="Consolas"/>
              </a:rPr>
              <a:t>|  1460 |   18.4% |    0.3% |   514.0% |  7.46% |  2.74% |  0.45% |</a:t>
            </a:r>
          </a:p>
          <a:p>
            <a:r>
              <a:rPr lang="en-US" sz="2000">
                <a:latin typeface="Consolas"/>
              </a:rPr>
              <a:t>|  1500 |   15.2% |  100.0% |   497.6% |  7.46% |  2.74% |  0.45% |</a:t>
            </a:r>
          </a:p>
          <a:p>
            <a:r>
              <a:rPr lang="en-US" sz="2000">
                <a:latin typeface="Consolas"/>
              </a:rPr>
              <a:t>|  8960 |   15.7% |   17.2% |     0.0% |  7.46% |  2.74% |  0.45% |</a:t>
            </a:r>
          </a:p>
          <a:p>
            <a:r>
              <a:rPr lang="en-US" sz="2000">
                <a:latin typeface="Consolas"/>
              </a:rPr>
              <a:t>|  9000 |   15.2% |   16.7% |   100.0% |  7.46% |  2.74% |  0.45% |</a:t>
            </a:r>
          </a:p>
          <a:p>
            <a:endParaRPr lang="en-US" sz="2000">
              <a:latin typeface="Consola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B8E7509-D75A-964C-848F-3BF6AA720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5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C7ECDE-1274-426F-9AB8-49002332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Bandwidth Utilization over Ethernet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7CB4F0-D439-4552-93FA-D2C9615DB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226" y="1886148"/>
            <a:ext cx="10371950" cy="483162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>
                <a:latin typeface="Consolas"/>
                <a:cs typeface="Calibri"/>
              </a:rPr>
              <a:t>|      |  </a:t>
            </a:r>
            <a:r>
              <a:rPr lang="en-US" err="1">
                <a:latin typeface="Consolas"/>
                <a:cs typeface="Calibri"/>
              </a:rPr>
              <a:t>Enet</a:t>
            </a:r>
            <a:r>
              <a:rPr lang="en-US">
                <a:latin typeface="Consolas"/>
                <a:cs typeface="Calibri"/>
              </a:rPr>
              <a:t> |   ESP | E + P | E + P | E + P | IPTFS | IPTFS | IPTFS |</a:t>
            </a:r>
            <a:endParaRPr lang="en-US"/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|      |   any |   any |   590 |  1514 |  9014 |   590 |  1514 |  9014 |</a:t>
            </a:r>
            <a:endParaRPr lang="en-US"/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| Size |    38 |    74 |    74 |    74 |    74 |    78 |    78 |    78 |</a:t>
            </a:r>
            <a:endParaRPr lang="en-US"/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|------+-------+-------+-------+-------+-------+-------+-------+-------|</a:t>
            </a:r>
            <a:endParaRPr lang="en-US"/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|   40 | 47.6% | 35.1% |  6.5% |  2.6% |  0.4% | 87.3% | 94.9% | 99.1% |</a:t>
            </a:r>
            <a:endParaRPr lang="en-US"/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|  128 | 77.1% | 63.4% | 20.8% |  8.3% |  1.4% | 87.3% | 94.9% | 99.1% |</a:t>
            </a:r>
            <a:endParaRPr lang="en-US"/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|  256 | 87.1% | 77.6% | 41.7% | 16.6% |  2.8% | 87.3% | 94.9% | 99.1% |</a:t>
            </a:r>
            <a:endParaRPr lang="en-US"/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|  536 | 93.4% | 87.9% | 87.3% | 34.9% |  5.9% | 87.3% | 94.9% | 99.1% |</a:t>
            </a:r>
            <a:endParaRPr lang="en-US"/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|  576 | 93.8% | 88.6% | 46.9% | 37.5% |  6.4% | 87.3% | 94.9% | 99.1% |</a:t>
            </a:r>
            <a:endParaRPr lang="en-US"/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| 1460 | 97.5% | 95.2% | 79.3% | 94.9% | 16.2% | 87.3% | 94.9% | 99.1% |</a:t>
            </a:r>
            <a:endParaRPr lang="en-US"/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| 1500 | 97.5% | 95.3% | 81.4% | 48.8% | 16.6% | 87.3% | 94.9% | 99.1% |</a:t>
            </a:r>
            <a:endParaRPr lang="en-US"/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| 8960 | 99.6% | 99.2% | 81.1% | 83.2% | 99.1% | 87.3% | 94.9% | 99.1% |</a:t>
            </a:r>
            <a:endParaRPr lang="en-US"/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| 9000 | 99.6% | 99.2% | 81.4% | 83.6% | 49.8% | 87.3% | 94.9% | 99.1% |</a:t>
            </a:r>
            <a:endParaRPr lang="en-US"/>
          </a:p>
          <a:p>
            <a:pPr marL="0" indent="0">
              <a:buNone/>
            </a:pPr>
            <a:endParaRPr lang="en-US">
              <a:latin typeface="Consolas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FCAEF5E-245F-7345-90FE-E55E18D6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88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4CD99C-CF97-4DAA-A03F-65282DF3C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93" y="124493"/>
            <a:ext cx="5070197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Latency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636DA4-CDBD-4293-9DE6-E2119F927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83" y="1495870"/>
            <a:ext cx="5440057" cy="50687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Latency values seem very similar </a:t>
            </a:r>
            <a:endParaRPr lang="en-US"/>
          </a:p>
          <a:p>
            <a:r>
              <a:rPr lang="en-US">
                <a:cs typeface="Calibri"/>
              </a:rPr>
              <a:t>IP-TFS values represent max latency</a:t>
            </a:r>
          </a:p>
          <a:p>
            <a:r>
              <a:rPr lang="en-US">
                <a:cs typeface="Calibri"/>
              </a:rPr>
              <a:t>IP-TFS provides for constant high bandwidth</a:t>
            </a:r>
            <a:endParaRPr lang="en-US"/>
          </a:p>
          <a:p>
            <a:r>
              <a:rPr lang="en-US">
                <a:cs typeface="Calibri"/>
              </a:rPr>
              <a:t>ESP + padding value represents min latency</a:t>
            </a:r>
          </a:p>
          <a:p>
            <a:r>
              <a:rPr lang="en-US">
                <a:cs typeface="Calibri"/>
              </a:rPr>
              <a:t>ESP + padding often greatly reduces available bandwidth.</a:t>
            </a:r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B92C0C0-0EB3-4E04-AB8D-2C72F503C2EC}"/>
              </a:ext>
            </a:extLst>
          </p:cNvPr>
          <p:cNvSpPr txBox="1">
            <a:spLocks/>
          </p:cNvSpPr>
          <p:nvPr/>
        </p:nvSpPr>
        <p:spPr>
          <a:xfrm>
            <a:off x="5842697" y="1495425"/>
            <a:ext cx="6221218" cy="34743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1800">
                <a:latin typeface="Consolas"/>
                <a:cs typeface="Calibri"/>
              </a:rPr>
              <a:t>|      | </a:t>
            </a:r>
            <a:r>
              <a:rPr lang="en-US" sz="1800" err="1">
                <a:latin typeface="Consolas"/>
                <a:cs typeface="Calibri"/>
              </a:rPr>
              <a:t>ESP+Pad</a:t>
            </a:r>
            <a:r>
              <a:rPr lang="en-US" sz="1800">
                <a:latin typeface="Consolas"/>
                <a:cs typeface="Calibri"/>
              </a:rPr>
              <a:t> | </a:t>
            </a:r>
            <a:r>
              <a:rPr lang="en-US" sz="1800" err="1">
                <a:latin typeface="Consolas"/>
                <a:cs typeface="Calibri"/>
              </a:rPr>
              <a:t>ESP+Pad</a:t>
            </a:r>
            <a:r>
              <a:rPr lang="en-US" sz="1800">
                <a:latin typeface="Consolas"/>
                <a:cs typeface="Calibri"/>
              </a:rPr>
              <a:t> | IP-TFS  | IP-TFS  |</a:t>
            </a:r>
            <a:endParaRPr lang="en-US" sz="1800"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1800">
                <a:latin typeface="Consolas"/>
                <a:cs typeface="Calibri"/>
              </a:rPr>
              <a:t>|      | 1500    | 9000    | 1500    | 9000    |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1800">
                <a:latin typeface="Consolas"/>
                <a:cs typeface="Calibri"/>
              </a:rPr>
              <a:t>|      |         |         |         |         |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1800">
                <a:latin typeface="Consolas"/>
                <a:cs typeface="Calibri"/>
              </a:rPr>
              <a:t>|------+---------+---------+---------+---------|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1800">
                <a:latin typeface="Consolas"/>
                <a:cs typeface="Calibri"/>
              </a:rPr>
              <a:t>|   40 | 1.14 us | 7.14 us | 1.17 us | 7.17 us |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1800">
                <a:latin typeface="Consolas"/>
                <a:cs typeface="Calibri"/>
              </a:rPr>
              <a:t>|  128 | 1.07 us | 7.07 us | 1.10 us | 7.10 us |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1800">
                <a:latin typeface="Consolas"/>
                <a:cs typeface="Calibri"/>
              </a:rPr>
              <a:t>|  256 | 0.97 us | 6.97 us | 1.00 us | 7.00 us |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1800">
                <a:latin typeface="Consolas"/>
                <a:cs typeface="Calibri"/>
              </a:rPr>
              <a:t>|  536 | 0.74 us | 6.74 us | 0.77 us | 6.77 us |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1800">
                <a:latin typeface="Consolas"/>
                <a:cs typeface="Calibri"/>
              </a:rPr>
              <a:t>|  576 | 0.71 us | 6.71 us | 0.74 us | 6.74 us |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1800">
                <a:latin typeface="Consolas"/>
                <a:cs typeface="Calibri"/>
              </a:rPr>
              <a:t>| 1460 | 0.00 us | 6.00 us | 0.04 us | 6.04 us |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1800">
                <a:latin typeface="Consolas"/>
                <a:cs typeface="Calibri"/>
              </a:rPr>
              <a:t>| 1500 | 1.20 us | 5.97 us | 0.00 us | 6.00 us |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55AE048-EF5B-7B4A-824E-F2F09AC07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52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194" y="172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cs typeface="Calibri Light"/>
              </a:rPr>
              <a:t>Data Blocks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EF4F39-AD5A-4743-93F1-A6E0B9AD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solidFill>
                <a:srgbClr val="000000"/>
              </a:solidFill>
              <a:cs typeface="Calibri"/>
            </a:endParaRP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81E524-832F-49CC-B2F6-246162D52E6E}"/>
              </a:ext>
            </a:extLst>
          </p:cNvPr>
          <p:cNvSpPr txBox="1"/>
          <p:nvPr/>
        </p:nvSpPr>
        <p:spPr>
          <a:xfrm>
            <a:off x="1507623" y="1688203"/>
            <a:ext cx="9173410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</a:rPr>
              <a:t>                        1                   2                   3</a:t>
            </a:r>
            <a:endParaRPr lang="en-US"/>
          </a:p>
          <a:p>
            <a:r>
              <a:rPr lang="en-US">
                <a:latin typeface="Consolas"/>
              </a:rPr>
              <a:t>    0 1 2 3 4 5 6 7 8 9 0 1 2 3 4 5 6 7 8 9 0 1 2 3 4 5 6 7 8 9 0 1 2</a:t>
            </a:r>
            <a:endParaRPr lang="en-US"/>
          </a:p>
          <a:p>
            <a:r>
              <a:rPr lang="en-US">
                <a:latin typeface="Consolas"/>
              </a:rPr>
              <a:t>   +-+-+-+-+-+-+-+-+-+-+-+-+-+-+-+-+-+-+-+-+-+-+-+-+-+-+-+-+-+-+-+-+-+</a:t>
            </a:r>
            <a:endParaRPr lang="en-US"/>
          </a:p>
          <a:p>
            <a:r>
              <a:rPr lang="en-US">
                <a:latin typeface="Consolas"/>
              </a:rPr>
              <a:t>   | Type  | IPv4, IPv6 or pad...</a:t>
            </a:r>
            <a:endParaRPr lang="en-US"/>
          </a:p>
          <a:p>
            <a:r>
              <a:rPr lang="en-US">
                <a:latin typeface="Consolas"/>
              </a:rPr>
              <a:t>   +-+-+-+-+-+-+-+-+-+-+-+-+-+-+-</a:t>
            </a: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2C976077-B7E6-41E9-AD77-D2B678E82B11}"/>
              </a:ext>
            </a:extLst>
          </p:cNvPr>
          <p:cNvSpPr txBox="1">
            <a:spLocks/>
          </p:cNvSpPr>
          <p:nvPr/>
        </p:nvSpPr>
        <p:spPr>
          <a:xfrm>
            <a:off x="1199385" y="3798526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rgbClr val="000000"/>
                </a:solidFill>
                <a:cs typeface="Calibri"/>
              </a:rPr>
              <a:t>Version</a:t>
            </a:r>
            <a:endParaRPr lang="en-US">
              <a:solidFill>
                <a:srgbClr val="000000"/>
              </a:solidFill>
              <a:cs typeface="Calibri"/>
            </a:endParaRPr>
          </a:p>
          <a:p>
            <a:pPr lvl="1"/>
            <a:r>
              <a:rPr lang="en-US" sz="1600">
                <a:solidFill>
                  <a:srgbClr val="000000"/>
                </a:solidFill>
                <a:cs typeface="Calibri"/>
              </a:rPr>
              <a:t>0x0 for pad.</a:t>
            </a:r>
          </a:p>
          <a:p>
            <a:pPr lvl="1"/>
            <a:r>
              <a:rPr lang="en-US" sz="1600">
                <a:solidFill>
                  <a:srgbClr val="000000"/>
                </a:solidFill>
                <a:cs typeface="Calibri"/>
              </a:rPr>
              <a:t>0x4 for IPv4.</a:t>
            </a:r>
            <a:endParaRPr lang="en-US">
              <a:solidFill>
                <a:srgbClr val="000000"/>
              </a:solidFill>
              <a:cs typeface="Calibri"/>
            </a:endParaRPr>
          </a:p>
          <a:p>
            <a:pPr lvl="1"/>
            <a:r>
              <a:rPr lang="en-US" sz="1600">
                <a:solidFill>
                  <a:srgbClr val="000000"/>
                </a:solidFill>
                <a:cs typeface="Calibri"/>
              </a:rPr>
              <a:t>0x6 for IPv6.</a:t>
            </a:r>
            <a:endParaRPr lang="en-US">
              <a:solidFill>
                <a:srgbClr val="000000"/>
              </a:solidFill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E108CC3-4FFC-404A-9D71-4A2C40633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8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9AD169-D2C0-7149-AAF1-62FA5E794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1" y="462455"/>
            <a:ext cx="3705302" cy="799814"/>
          </a:xfrm>
        </p:spPr>
        <p:txBody>
          <a:bodyPr>
            <a:normAutofit/>
          </a:bodyPr>
          <a:lstStyle/>
          <a:p>
            <a:r>
              <a:rPr lang="en-US" dirty="0"/>
              <a:t>Why is this Needed?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4523928-03D3-E94B-9AB3-7A947C6FC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1692" y="1553841"/>
            <a:ext cx="3938955" cy="4315147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Current Solution: ESP + Padding 1:1</a:t>
            </a:r>
          </a:p>
          <a:p>
            <a:pPr marL="285750" indent="-285750">
              <a:buFontTx/>
              <a:buChar char="-"/>
            </a:pPr>
            <a:r>
              <a:rPr lang="en-US" dirty="0"/>
              <a:t>Not Deployable.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E2D5AE0-B086-294B-BF51-A62431DC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D41C0373-44E2-594A-A731-A703516925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743761"/>
              </p:ext>
            </p:extLst>
          </p:nvPr>
        </p:nvGraphicFramePr>
        <p:xfrm>
          <a:off x="4213913" y="262171"/>
          <a:ext cx="7455877" cy="5876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9A9B5EBD-8C3B-334C-A700-56230A0F5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87720"/>
              </p:ext>
            </p:extLst>
          </p:nvPr>
        </p:nvGraphicFramePr>
        <p:xfrm>
          <a:off x="470692" y="4002986"/>
          <a:ext cx="3509467" cy="161105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211745">
                  <a:extLst>
                    <a:ext uri="{9D8B030D-6E8A-4147-A177-3AD203B41FA5}">
                      <a16:colId xmlns:a16="http://schemas.microsoft.com/office/drawing/2014/main" xmlns="" val="3585528398"/>
                    </a:ext>
                  </a:extLst>
                </a:gridCol>
                <a:gridCol w="778978">
                  <a:extLst>
                    <a:ext uri="{9D8B030D-6E8A-4147-A177-3AD203B41FA5}">
                      <a16:colId xmlns:a16="http://schemas.microsoft.com/office/drawing/2014/main" xmlns="" val="1171369488"/>
                    </a:ext>
                  </a:extLst>
                </a:gridCol>
                <a:gridCol w="717198">
                  <a:extLst>
                    <a:ext uri="{9D8B030D-6E8A-4147-A177-3AD203B41FA5}">
                      <a16:colId xmlns:a16="http://schemas.microsoft.com/office/drawing/2014/main" xmlns="" val="115264526"/>
                    </a:ext>
                  </a:extLst>
                </a:gridCol>
                <a:gridCol w="801546">
                  <a:extLst>
                    <a:ext uri="{9D8B030D-6E8A-4147-A177-3AD203B41FA5}">
                      <a16:colId xmlns:a16="http://schemas.microsoft.com/office/drawing/2014/main" xmlns="" val="536222954"/>
                    </a:ext>
                  </a:extLst>
                </a:gridCol>
              </a:tblGrid>
              <a:tr h="43898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ESP +</a:t>
                      </a:r>
                    </a:p>
                    <a:p>
                      <a:r>
                        <a:rPr lang="en-US" sz="1400" dirty="0"/>
                        <a:t>Pad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IPTFS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Enet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77227406"/>
                  </a:ext>
                </a:extLst>
              </a:tr>
              <a:tr h="546450">
                <a:tc>
                  <a:txBody>
                    <a:bodyPr/>
                    <a:lstStyle/>
                    <a:p>
                      <a:r>
                        <a:rPr lang="en-US" sz="1400" dirty="0"/>
                        <a:t>Bandwidth Used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1Gb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1Gb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1Gb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7838106"/>
                  </a:ext>
                </a:extLst>
              </a:tr>
              <a:tr h="54645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I-Mix Throughput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219Mb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943Mb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672Mb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5351547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8A41578-E064-4C41-9EF0-18261F59CFD8}"/>
              </a:ext>
            </a:extLst>
          </p:cNvPr>
          <p:cNvSpPr txBox="1"/>
          <p:nvPr/>
        </p:nvSpPr>
        <p:spPr>
          <a:xfrm>
            <a:off x="785369" y="3342082"/>
            <a:ext cx="207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Cost (I-Mix)</a:t>
            </a:r>
          </a:p>
        </p:txBody>
      </p:sp>
    </p:spTree>
    <p:extLst>
      <p:ext uri="{BB962C8B-B14F-4D97-AF65-F5344CB8AC3E}">
        <p14:creationId xmlns:p14="http://schemas.microsoft.com/office/powerpoint/2010/main" val="3294880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194" y="172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cs typeface="Calibri Light"/>
              </a:rPr>
              <a:t>IPv4 Data Blocks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EF4F39-AD5A-4743-93F1-A6E0B9AD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solidFill>
                <a:srgbClr val="000000"/>
              </a:solidFill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81E524-832F-49CC-B2F6-246162D52E6E}"/>
              </a:ext>
            </a:extLst>
          </p:cNvPr>
          <p:cNvSpPr txBox="1"/>
          <p:nvPr/>
        </p:nvSpPr>
        <p:spPr>
          <a:xfrm>
            <a:off x="1511655" y="1353568"/>
            <a:ext cx="9173410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  <a:cs typeface="Calibri"/>
              </a:rPr>
              <a:t>                        1                   2                   3</a:t>
            </a:r>
          </a:p>
          <a:p>
            <a:r>
              <a:rPr lang="en-US" dirty="0">
                <a:latin typeface="Consolas"/>
                <a:cs typeface="Calibri"/>
              </a:rPr>
              <a:t>    0 1 2 3 4 5 6 7 8 9 0 1 2 3 4 5 6 7 8 9 0 1 2 3 4 5 6 7 8 9 0 1 2</a:t>
            </a:r>
          </a:p>
          <a:p>
            <a:r>
              <a:rPr lang="en-US" dirty="0">
                <a:latin typeface="Consolas"/>
                <a:cs typeface="Calibri"/>
              </a:rPr>
              <a:t>   +-+-+-+-+-+-+-+-+-+-+-+-+-+-+-+-+-+-+-+-+-+-+-+-+-+-+-+-+-+-+-+-+-+</a:t>
            </a:r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  <a:cs typeface="Calibri"/>
              </a:rPr>
              <a:t>   |  0x4  |  IHL  |  </a:t>
            </a:r>
            <a:r>
              <a:rPr lang="en-US" dirty="0" err="1">
                <a:latin typeface="Consolas"/>
                <a:cs typeface="Calibri"/>
              </a:rPr>
              <a:t>TypeOfService</a:t>
            </a:r>
            <a:r>
              <a:rPr lang="en-US" dirty="0">
                <a:latin typeface="Consolas"/>
                <a:cs typeface="Calibri"/>
              </a:rPr>
              <a:t>  |         </a:t>
            </a:r>
            <a:r>
              <a:rPr lang="en-US" dirty="0" err="1">
                <a:latin typeface="Consolas"/>
                <a:cs typeface="Calibri"/>
              </a:rPr>
              <a:t>TotalLength</a:t>
            </a:r>
            <a:r>
              <a:rPr lang="en-US" dirty="0">
                <a:latin typeface="Consolas"/>
                <a:cs typeface="Calibri"/>
              </a:rPr>
              <a:t>           |</a:t>
            </a:r>
          </a:p>
          <a:p>
            <a:r>
              <a:rPr lang="en-US" dirty="0">
                <a:latin typeface="Consolas"/>
                <a:cs typeface="Calibri"/>
              </a:rPr>
              <a:t>   +-+-+-+-+-+-+-+-+-+-+-+-+-+-+-+-+-+-+-+-+-+-+-+-+-+-+-+-+-+-+-+-+-+</a:t>
            </a:r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  <a:cs typeface="Calibri"/>
              </a:rPr>
              <a:t>   | Rest of the inner packet ...</a:t>
            </a:r>
          </a:p>
          <a:p>
            <a:r>
              <a:rPr lang="en-US" dirty="0">
                <a:latin typeface="Consolas"/>
                <a:cs typeface="Calibri"/>
              </a:rPr>
              <a:t>   +-+-+-+-+-+-+-+-+-+-+-+-+-+-+-</a:t>
            </a:r>
            <a:endParaRPr lang="en-US" dirty="0">
              <a:latin typeface="Consolas"/>
            </a:endParaRPr>
          </a:p>
          <a:p>
            <a:endParaRPr lang="en-US" dirty="0">
              <a:latin typeface="Consolas"/>
              <a:cs typeface="Calibri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2C976077-B7E6-41E9-AD77-D2B678E82B11}"/>
              </a:ext>
            </a:extLst>
          </p:cNvPr>
          <p:cNvSpPr txBox="1">
            <a:spLocks/>
          </p:cNvSpPr>
          <p:nvPr/>
        </p:nvSpPr>
        <p:spPr>
          <a:xfrm>
            <a:off x="1175195" y="4177510"/>
            <a:ext cx="9833548" cy="13917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rgbClr val="000000"/>
                </a:solidFill>
                <a:cs typeface="Calibri"/>
              </a:rPr>
              <a:t>Version</a:t>
            </a:r>
            <a:r>
              <a:rPr lang="en-US" sz="2000">
                <a:solidFill>
                  <a:srgbClr val="000000"/>
                </a:solidFill>
                <a:cs typeface="Calibri"/>
              </a:rPr>
              <a:t> :: 0x4 for IPv4.</a:t>
            </a:r>
          </a:p>
          <a:p>
            <a:r>
              <a:rPr lang="en-US" sz="2000" b="1">
                <a:solidFill>
                  <a:srgbClr val="000000"/>
                </a:solidFill>
                <a:cs typeface="Calibri"/>
              </a:rPr>
              <a:t>Total Length</a:t>
            </a:r>
            <a:r>
              <a:rPr lang="en-US" sz="2000">
                <a:solidFill>
                  <a:srgbClr val="000000"/>
                </a:solidFill>
                <a:cs typeface="Calibri"/>
              </a:rPr>
              <a:t> :: Length of the IPv4 inner packet.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DF4BE44-DF9F-D242-A414-ECE6D572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26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194" y="172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cs typeface="Calibri Light"/>
              </a:rPr>
              <a:t>IPv6 Data Blocks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EF4F39-AD5A-4743-93F1-A6E0B9AD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solidFill>
                <a:srgbClr val="000000"/>
              </a:solidFill>
              <a:cs typeface="Calibri"/>
            </a:endParaRP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81E524-832F-49CC-B2F6-246162D52E6E}"/>
              </a:ext>
            </a:extLst>
          </p:cNvPr>
          <p:cNvSpPr txBox="1"/>
          <p:nvPr/>
        </p:nvSpPr>
        <p:spPr>
          <a:xfrm>
            <a:off x="1507623" y="1462425"/>
            <a:ext cx="9173410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</a:rPr>
              <a:t>                        1                   2                   3</a:t>
            </a:r>
            <a:endParaRPr lang="en-US"/>
          </a:p>
          <a:p>
            <a:r>
              <a:rPr lang="en-US">
                <a:latin typeface="Consolas"/>
              </a:rPr>
              <a:t>    0 1 2 3 4 5 6 7 8 9 0 1 2 3 4 5 6 7 8 9 0 1 2 3 4 5 6 7 8 9 0 1 2</a:t>
            </a:r>
            <a:endParaRPr lang="en-US"/>
          </a:p>
          <a:p>
            <a:r>
              <a:rPr lang="en-US">
                <a:latin typeface="Consolas"/>
              </a:rPr>
              <a:t>   +-+-+-+-+-+-+-+-+-+-+-+-+-+-+-+-+-+-+-+-+-+-+-+-+-+-+-+-+-+-+-+-+-+</a:t>
            </a:r>
            <a:endParaRPr lang="en-US"/>
          </a:p>
          <a:p>
            <a:r>
              <a:rPr lang="en-US">
                <a:latin typeface="Consolas"/>
              </a:rPr>
              <a:t>   |  0x6  | </a:t>
            </a:r>
            <a:r>
              <a:rPr lang="en-US" err="1">
                <a:latin typeface="Consolas"/>
              </a:rPr>
              <a:t>TrafficClass</a:t>
            </a:r>
            <a:r>
              <a:rPr lang="en-US">
                <a:latin typeface="Consolas"/>
              </a:rPr>
              <a:t>  |               </a:t>
            </a:r>
            <a:r>
              <a:rPr lang="en-US" err="1">
                <a:latin typeface="Consolas"/>
              </a:rPr>
              <a:t>FlowLabel</a:t>
            </a:r>
            <a:r>
              <a:rPr lang="en-US">
                <a:latin typeface="Consolas"/>
              </a:rPr>
              <a:t>                 |</a:t>
            </a:r>
            <a:endParaRPr lang="en-US"/>
          </a:p>
          <a:p>
            <a:r>
              <a:rPr lang="en-US">
                <a:latin typeface="Consolas"/>
              </a:rPr>
              <a:t>   +-+-+-+-+-+-+-+-+-+-+-+-+-+-+-+-+-+-+-+-+-+-+-+-+-+-+-+-+-+-+-+-+-+</a:t>
            </a:r>
            <a:endParaRPr lang="en-US"/>
          </a:p>
          <a:p>
            <a:r>
              <a:rPr lang="en-US">
                <a:latin typeface="Consolas"/>
              </a:rPr>
              <a:t>   |          </a:t>
            </a:r>
            <a:r>
              <a:rPr lang="en-US" err="1">
                <a:latin typeface="Consolas"/>
              </a:rPr>
              <a:t>TotalLength</a:t>
            </a:r>
            <a:r>
              <a:rPr lang="en-US">
                <a:latin typeface="Consolas"/>
              </a:rPr>
              <a:t>          | Rest of the inner packet ...</a:t>
            </a:r>
            <a:endParaRPr lang="en-US"/>
          </a:p>
          <a:p>
            <a:r>
              <a:rPr lang="en-US">
                <a:latin typeface="Consolas"/>
              </a:rPr>
              <a:t>   +-+-+-+-+-+-+-+-+-+-+-+-+-+-+-+-+-+-+-+-+-+-+-+-+-+-+-+-+-+-</a:t>
            </a:r>
            <a:endParaRPr lang="en-US"/>
          </a:p>
          <a:p>
            <a:endParaRPr lang="en-US">
              <a:latin typeface="Consola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2C976077-B7E6-41E9-AD77-D2B678E82B11}"/>
              </a:ext>
            </a:extLst>
          </p:cNvPr>
          <p:cNvSpPr txBox="1">
            <a:spLocks/>
          </p:cNvSpPr>
          <p:nvPr/>
        </p:nvSpPr>
        <p:spPr>
          <a:xfrm>
            <a:off x="1179226" y="4189605"/>
            <a:ext cx="9833548" cy="1577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rgbClr val="000000"/>
                </a:solidFill>
                <a:cs typeface="Calibri"/>
              </a:rPr>
              <a:t>Version </a:t>
            </a:r>
            <a:r>
              <a:rPr lang="en-US" sz="2000">
                <a:solidFill>
                  <a:srgbClr val="000000"/>
                </a:solidFill>
                <a:cs typeface="Calibri"/>
              </a:rPr>
              <a:t>:: 0x6 for IPv6.</a:t>
            </a:r>
          </a:p>
          <a:p>
            <a:r>
              <a:rPr lang="en-US" sz="2000" b="1">
                <a:solidFill>
                  <a:srgbClr val="000000"/>
                </a:solidFill>
                <a:cs typeface="Calibri"/>
              </a:rPr>
              <a:t>Total Length</a:t>
            </a:r>
            <a:r>
              <a:rPr lang="en-US" sz="2000">
                <a:solidFill>
                  <a:srgbClr val="000000"/>
                </a:solidFill>
                <a:cs typeface="Calibri"/>
              </a:rPr>
              <a:t> :: Length of the IPv4 inner packet.</a:t>
            </a: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0A4FE9-0F6C-A24C-8C82-BE635698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62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194" y="172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cs typeface="Calibri Light"/>
              </a:rPr>
              <a:t>Pad Data Blocks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EF4F39-AD5A-4743-93F1-A6E0B9AD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solidFill>
                <a:srgbClr val="000000"/>
              </a:solidFill>
              <a:cs typeface="Calibri"/>
            </a:endParaRP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81E524-832F-49CC-B2F6-246162D52E6E}"/>
              </a:ext>
            </a:extLst>
          </p:cNvPr>
          <p:cNvSpPr txBox="1"/>
          <p:nvPr/>
        </p:nvSpPr>
        <p:spPr>
          <a:xfrm>
            <a:off x="1507623" y="1462425"/>
            <a:ext cx="9173410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                        1                   2                   3</a:t>
            </a:r>
            <a:endParaRPr lang="en-US" dirty="0"/>
          </a:p>
          <a:p>
            <a:r>
              <a:rPr lang="en-US" dirty="0">
                <a:latin typeface="Consolas"/>
              </a:rPr>
              <a:t>    0 1 2 3 4 5 6 7 8 9 0 1 2 3 4 5 6 7 8 9 0 1 2 3 4 5 6 7 8 9 0 1 2</a:t>
            </a:r>
            <a:endParaRPr lang="en-US" dirty="0"/>
          </a:p>
          <a:p>
            <a:r>
              <a:rPr lang="en-US" dirty="0">
                <a:latin typeface="Consolas"/>
              </a:rPr>
              <a:t>   +-+-+-+-+-+-+-+-+-+-+-+-+-+-+-+-+-+-+-+-+-+-+-+-+-+-+-+-+-+-+-+-+-+</a:t>
            </a:r>
            <a:endParaRPr lang="en-US" dirty="0"/>
          </a:p>
          <a:p>
            <a:r>
              <a:rPr lang="en-US" dirty="0">
                <a:latin typeface="Consolas"/>
              </a:rPr>
              <a:t>   |  0x0  | Padding ...</a:t>
            </a:r>
            <a:endParaRPr lang="en-US" dirty="0"/>
          </a:p>
          <a:p>
            <a:r>
              <a:rPr lang="en-US" dirty="0">
                <a:latin typeface="Consolas"/>
              </a:rPr>
              <a:t>   +-+-+-+-+-+-+-+-+-+-+-</a:t>
            </a:r>
            <a:endParaRPr lang="en-US" dirty="0"/>
          </a:p>
          <a:p>
            <a:endParaRPr lang="en-US" dirty="0">
              <a:latin typeface="Consola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2C976077-B7E6-41E9-AD77-D2B678E82B11}"/>
              </a:ext>
            </a:extLst>
          </p:cNvPr>
          <p:cNvSpPr txBox="1">
            <a:spLocks/>
          </p:cNvSpPr>
          <p:nvPr/>
        </p:nvSpPr>
        <p:spPr>
          <a:xfrm>
            <a:off x="1179226" y="422185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rgbClr val="000000"/>
                </a:solidFill>
                <a:cs typeface="Calibri"/>
              </a:rPr>
              <a:t>Version </a:t>
            </a:r>
            <a:r>
              <a:rPr lang="en-US" sz="2000">
                <a:solidFill>
                  <a:srgbClr val="000000"/>
                </a:solidFill>
                <a:cs typeface="Calibri"/>
              </a:rPr>
              <a:t>:: 0x0 for Padding.</a:t>
            </a:r>
          </a:p>
          <a:p>
            <a:r>
              <a:rPr lang="en-US" sz="2000" b="1">
                <a:solidFill>
                  <a:srgbClr val="000000"/>
                </a:solidFill>
                <a:cs typeface="Calibri"/>
              </a:rPr>
              <a:t>Padding</a:t>
            </a:r>
            <a:r>
              <a:rPr lang="en-US" sz="2000">
                <a:solidFill>
                  <a:srgbClr val="000000"/>
                </a:solidFill>
                <a:cs typeface="Calibri"/>
              </a:rPr>
              <a:t> :: extends to end of the encapsulating packet.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4E46164-C99B-0241-8950-3BDC6305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58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F470B3-FCA1-4AD9-88C6-0497AF59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Related Work – IEEE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35D99E-855F-4EE7-8927-0BE6DA0D7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An Ethernet TFS problem statement along with high level requirements were presented to the 802.1 Security Task Force at March 2019 meeting.</a:t>
            </a:r>
            <a:endParaRPr lang="en-US"/>
          </a:p>
          <a:p>
            <a:pPr lvl="1"/>
            <a:r>
              <a:rPr lang="en-US">
                <a:cs typeface="Calibri"/>
                <a:hlinkClick r:id="rId2"/>
              </a:rPr>
              <a:t>http://www.ieee802.org/1/files/public/docs2019/new-fedyk-traffic-flow-security-0219.pdf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The group discussed complementary amendments to 802.1AE Media Access Control (MAC) Security (</a:t>
            </a:r>
            <a:r>
              <a:rPr lang="en-US" err="1">
                <a:cs typeface="Calibri"/>
              </a:rPr>
              <a:t>MACsec</a:t>
            </a:r>
            <a:r>
              <a:rPr lang="en-US">
                <a:cs typeface="Calibri"/>
              </a:rPr>
              <a:t>) to address the requirements and fit with existing </a:t>
            </a:r>
            <a:r>
              <a:rPr lang="en-US" err="1">
                <a:cs typeface="Calibri"/>
              </a:rPr>
              <a:t>MACsec</a:t>
            </a:r>
            <a:r>
              <a:rPr lang="en-US">
                <a:cs typeface="Calibri"/>
              </a:rPr>
              <a:t>.</a:t>
            </a:r>
          </a:p>
          <a:p>
            <a:r>
              <a:rPr lang="en-US">
                <a:cs typeface="Calibri"/>
              </a:rPr>
              <a:t>Progress on the above is anticipated in upcoming interim meetings.</a:t>
            </a:r>
            <a:br>
              <a:rPr lang="en-US">
                <a:cs typeface="Calibri"/>
              </a:rPr>
            </a:br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3A20B8D-D6AC-B04F-9564-D34FF742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35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7FB379-4B09-4729-B789-5A92078C9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Running Code</a:t>
            </a:r>
            <a:br>
              <a:rPr lang="en-US">
                <a:cs typeface="Calibri Light"/>
              </a:rPr>
            </a:br>
            <a:endParaRPr lang="en-US" sz="24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CEA230-F9A0-441F-BCDE-26ED3C5F3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028"/>
            <a:ext cx="10515600" cy="49558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  <a:hlinkClick r:id="rId2"/>
              </a:rPr>
              <a:t>https://github.com/LabNConsulting/iptfs</a:t>
            </a:r>
            <a:r>
              <a:rPr lang="en-US" dirty="0">
                <a:cs typeface="Calibri"/>
              </a:rPr>
              <a:t> [will be present by meeting]</a:t>
            </a:r>
          </a:p>
          <a:p>
            <a:r>
              <a:rPr lang="en-US" dirty="0">
                <a:cs typeface="Calibri"/>
              </a:rPr>
              <a:t>Proof-of-concept code.</a:t>
            </a:r>
          </a:p>
          <a:p>
            <a:r>
              <a:rPr lang="en-US" dirty="0">
                <a:cs typeface="Calibri"/>
              </a:rPr>
              <a:t>IP in UDP tunnel encapsulation.</a:t>
            </a:r>
          </a:p>
          <a:p>
            <a:pPr lvl="1"/>
            <a:r>
              <a:rPr lang="en-US" dirty="0">
                <a:cs typeface="Calibri"/>
              </a:rPr>
              <a:t>UDP stands in for ESP</a:t>
            </a:r>
          </a:p>
          <a:p>
            <a:r>
              <a:rPr lang="en-US" dirty="0">
                <a:cs typeface="Calibri"/>
              </a:rPr>
              <a:t>Implements new IP-TFS payload. </a:t>
            </a:r>
          </a:p>
          <a:p>
            <a:pPr lvl="1"/>
            <a:r>
              <a:rPr lang="en-US" dirty="0">
                <a:cs typeface="Calibri"/>
              </a:rPr>
              <a:t>Inner packet fragmentation and aggregation using </a:t>
            </a:r>
            <a:r>
              <a:rPr lang="en-US" dirty="0" err="1">
                <a:cs typeface="Calibri"/>
              </a:rPr>
              <a:t>Datablocks</a:t>
            </a:r>
            <a:endParaRPr lang="en-US" dirty="0" err="1"/>
          </a:p>
          <a:p>
            <a:r>
              <a:rPr lang="en-US" dirty="0">
                <a:cs typeface="Calibri"/>
              </a:rPr>
              <a:t>Implements Congestion Control Info Reports.</a:t>
            </a:r>
          </a:p>
          <a:p>
            <a:pPr lvl="1"/>
            <a:r>
              <a:rPr lang="en-US" dirty="0">
                <a:cs typeface="Calibri"/>
              </a:rPr>
              <a:t>Sent in UDP rather than IKEv2.</a:t>
            </a:r>
          </a:p>
          <a:p>
            <a:r>
              <a:rPr lang="en-US" dirty="0">
                <a:cs typeface="Calibri"/>
              </a:rPr>
              <a:t>Auto-adjusts send rate correctly based on congestion.</a:t>
            </a:r>
          </a:p>
          <a:p>
            <a:r>
              <a:rPr lang="en-US" dirty="0">
                <a:cs typeface="Calibri"/>
              </a:rPr>
              <a:t>2 implementations (Python and C).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62FB6F9-A3F4-5F48-9702-E4E3BC5A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64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27B404-0240-43D0-8834-1B1A164BF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387ADA-4A14-4AE5-BA6D-A153FC772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cs typeface="Calibri"/>
              </a:rPr>
              <a:t>[</a:t>
            </a:r>
            <a:r>
              <a:rPr lang="en-US" sz="1600" err="1">
                <a:cs typeface="Calibri"/>
              </a:rPr>
              <a:t>AppCrypt</a:t>
            </a:r>
            <a:r>
              <a:rPr lang="en-US" sz="1600">
                <a:cs typeface="Calibri"/>
              </a:rPr>
              <a:t>]</a:t>
            </a:r>
            <a:r>
              <a:rPr lang="en-US" sz="1600" i="1">
                <a:cs typeface="Calibri"/>
              </a:rPr>
              <a:t> - </a:t>
            </a:r>
            <a:r>
              <a:rPr lang="en-US" sz="1600">
                <a:cs typeface="Calibri"/>
              </a:rPr>
              <a:t>B. </a:t>
            </a:r>
            <a:r>
              <a:rPr lang="en-US" sz="1600" err="1">
                <a:cs typeface="Calibri"/>
              </a:rPr>
              <a:t>Schneier</a:t>
            </a:r>
            <a:r>
              <a:rPr lang="en-US" sz="1600">
                <a:cs typeface="Calibri"/>
              </a:rPr>
              <a:t>, "Applied Cryptography: Protocols, Algorithms, and Source Code in C", Nov, 2017.</a:t>
            </a:r>
          </a:p>
          <a:p>
            <a:r>
              <a:rPr lang="en-US" sz="1600">
                <a:cs typeface="Calibri"/>
              </a:rPr>
              <a:t>[I-</a:t>
            </a:r>
            <a:r>
              <a:rPr lang="en-US" sz="1600" err="1">
                <a:cs typeface="Calibri"/>
              </a:rPr>
              <a:t>D.iab</a:t>
            </a:r>
            <a:r>
              <a:rPr lang="en-US" sz="1600">
                <a:cs typeface="Calibri"/>
              </a:rPr>
              <a:t>-wire-image] </a:t>
            </a:r>
            <a:r>
              <a:rPr lang="en-US" sz="1600">
                <a:latin typeface="Calibri"/>
                <a:cs typeface="Calibri"/>
              </a:rPr>
              <a:t>-  B. Trammell, M. </a:t>
            </a:r>
            <a:r>
              <a:rPr lang="en-US" sz="1600" err="1">
                <a:latin typeface="Calibri"/>
                <a:cs typeface="Calibri"/>
              </a:rPr>
              <a:t>Kuehlewind</a:t>
            </a:r>
            <a:r>
              <a:rPr lang="en-US" sz="1600">
                <a:latin typeface="Calibri"/>
                <a:cs typeface="Calibri"/>
              </a:rPr>
              <a:t>, </a:t>
            </a:r>
            <a:r>
              <a:rPr lang="en-US" sz="1600">
                <a:cs typeface="Calibri"/>
              </a:rPr>
              <a:t>"The Wire Image of a Network Protocol", </a:t>
            </a:r>
            <a:r>
              <a:rPr lang="en-US" sz="1600">
                <a:latin typeface="Calibri"/>
                <a:cs typeface="Calibri"/>
              </a:rPr>
              <a:t>Nov 05, 2018</a:t>
            </a:r>
          </a:p>
          <a:p>
            <a:pPr lvl="1"/>
            <a:r>
              <a:rPr lang="en-US" sz="1400">
                <a:cs typeface="Calibri"/>
                <a:hlinkClick r:id="rId2"/>
              </a:rPr>
              <a:t>https://datatracker.ietf.org/doc/draft-iab-wire-image</a:t>
            </a:r>
            <a:endParaRPr lang="en-US" sz="1400">
              <a:cs typeface="Calibri"/>
            </a:endParaRPr>
          </a:p>
          <a:p>
            <a:r>
              <a:rPr lang="en-US" sz="1600">
                <a:cs typeface="Calibri"/>
              </a:rPr>
              <a:t>[USENIX] - R. Schuster, V. </a:t>
            </a:r>
            <a:r>
              <a:rPr lang="en-US" sz="1600" err="1">
                <a:cs typeface="Calibri"/>
              </a:rPr>
              <a:t>Shmatikov</a:t>
            </a:r>
            <a:r>
              <a:rPr lang="en-US" sz="1600">
                <a:cs typeface="Calibri"/>
              </a:rPr>
              <a:t>, and E. </a:t>
            </a:r>
            <a:r>
              <a:rPr lang="en-US" sz="1600" err="1">
                <a:cs typeface="Calibri"/>
              </a:rPr>
              <a:t>Tromer</a:t>
            </a:r>
            <a:r>
              <a:rPr lang="en-US" sz="1600">
                <a:cs typeface="Calibri"/>
              </a:rPr>
              <a:t>, “Beauty and the Burst: Remote Identification of Encrypted Video Streams” 26th USENIX Security Symposium, August 16–18, 2017, Vancouver, BC, Canada </a:t>
            </a:r>
          </a:p>
          <a:p>
            <a:pPr lvl="1"/>
            <a:r>
              <a:rPr lang="en-US" sz="1400">
                <a:cs typeface="Calibri"/>
                <a:hlinkClick r:id="rId3"/>
              </a:rPr>
              <a:t>https://www.usenix.org/conference/usenixsecurity17/technical-sessions/presentation/schuster</a:t>
            </a:r>
            <a:endParaRPr lang="en-US" sz="14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5640DF-0281-294C-8C6A-EC13CC15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5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A671A0-8D4B-4914-B348-67775A54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Update From version-00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EF1AC4-0D5D-4CFD-AA97-2A65322BE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893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Updates based on comments received on mailing list and during IETF104 from </a:t>
            </a:r>
            <a:r>
              <a:rPr lang="en-US" dirty="0" err="1">
                <a:cs typeface="Calibri"/>
              </a:rPr>
              <a:t>ipsecme</a:t>
            </a:r>
            <a:r>
              <a:rPr lang="en-US" dirty="0">
                <a:cs typeface="Calibri"/>
              </a:rPr>
              <a:t> and TSV folks.</a:t>
            </a:r>
          </a:p>
          <a:p>
            <a:r>
              <a:rPr lang="en-US" dirty="0"/>
              <a:t>IKEv2 TFS Type transform type introduced.</a:t>
            </a:r>
          </a:p>
          <a:p>
            <a:r>
              <a:rPr lang="en-US" dirty="0"/>
              <a:t>Notification Status Message for indicating </a:t>
            </a:r>
            <a:r>
              <a:rPr lang="en-US" dirty="0" err="1"/>
              <a:t>dont</a:t>
            </a:r>
            <a:r>
              <a:rPr lang="en-US" dirty="0"/>
              <a:t>-fragment.</a:t>
            </a:r>
          </a:p>
          <a:p>
            <a:r>
              <a:rPr lang="en-US" dirty="0"/>
              <a:t>Congestion Control information is now in-band, instead of using IKE.</a:t>
            </a:r>
          </a:p>
          <a:p>
            <a:r>
              <a:rPr lang="en-US" dirty="0"/>
              <a:t>Congestion Control information and text changed to align with published TCP friendly congestion control algorithms.</a:t>
            </a:r>
          </a:p>
          <a:p>
            <a:r>
              <a:rPr lang="en-US" dirty="0"/>
              <a:t>Appendix illustrating how to implement TCP friendly CC algorithm.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0FAA389-D3B4-7646-A5B6-BA04C51F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2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16E7B3-34B0-4206-8826-65CA6E0F3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New IKEv2 Transform Type – TFS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2AD4CE-6D84-493C-9D94-BD74881F5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New Transform Type “TFS Type” (TBD - 6?).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	0 – None.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	1 – TFS_IPTFS_CC (congestion controlled).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	2 – TFS_IPTFS_NOCC (non-congestion controlled).</a:t>
            </a:r>
          </a:p>
          <a:p>
            <a:r>
              <a:rPr lang="en-US" dirty="0">
                <a:cs typeface="Calibri"/>
              </a:rPr>
              <a:t>Used during Child SA establishment (SA_INIT and CREATE_CHILD_SA)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67AA5FB-421C-9148-B611-656FA9409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9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19DD77-0743-894A-9700-94D45C020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IPTFS_REQUIREMENTS Notify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2B0F00-7C09-1843-8488-AC243497C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69870"/>
          </a:xfrm>
        </p:spPr>
        <p:txBody>
          <a:bodyPr>
            <a:normAutofit/>
          </a:bodyPr>
          <a:lstStyle/>
          <a:p>
            <a:r>
              <a:rPr lang="en-US" dirty="0"/>
              <a:t>Sent during SA_INIT (or CHILD_CREATE) when accepting TFS transform to indicate the sender should only aggregate and not fragment packets.</a:t>
            </a:r>
          </a:p>
          <a:p>
            <a:r>
              <a:rPr lang="en-US" dirty="0"/>
              <a:t>1 octet of flag data.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</a:rPr>
              <a:t>   +-+-+-+-+-+-+-+-+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</a:rPr>
              <a:t>   |0|0|0|0|0|0|0|D|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latin typeface="Consolas"/>
              </a:rPr>
              <a:t>   +-+-+-+-+-+-+-+-+</a:t>
            </a:r>
            <a:endParaRPr lang="en-US" sz="1800" dirty="0"/>
          </a:p>
          <a:p>
            <a:r>
              <a:rPr lang="en-US" dirty="0"/>
              <a:t>1 bit defined – “D bit” for don’t Fragment.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7E8BA9B-7B8E-4841-8010-C298B6F7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22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2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Calibri Light"/>
              </a:rPr>
              <a:t>IP-TFS (updated) Packet Format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1FA2C36-F62A-4980-8E54-63F4421D9149}"/>
              </a:ext>
            </a:extLst>
          </p:cNvPr>
          <p:cNvSpPr txBox="1"/>
          <p:nvPr/>
        </p:nvSpPr>
        <p:spPr>
          <a:xfrm>
            <a:off x="1506692" y="1947786"/>
            <a:ext cx="9173410" cy="39703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 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 . . . . . . . . . . . . . . . . . . . . . . . . . . . . . . . . . .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   . Outer Encapsulating Header ...                                  .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   . . . . . . . . . . . . . . . . . . . . . . . . . . . . . . . . . .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   . ESP Header...                                                   .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   +-----------------------------------------------------------------+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   |V</a:t>
            </a:r>
            <a:r>
              <a:rPr lang="en-US" b="1" dirty="0">
                <a:latin typeface="Consolas"/>
              </a:rPr>
              <a:t>|C|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        Reserved           |         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BlockOffset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            |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   </a:t>
            </a:r>
            <a:r>
              <a:rPr lang="en-US" b="1" dirty="0">
                <a:latin typeface="Consolas"/>
              </a:rPr>
              <a:t>+-----------------------------------------------------------------+</a:t>
            </a:r>
          </a:p>
          <a:p>
            <a:r>
              <a:rPr lang="en-US" b="1" dirty="0">
                <a:latin typeface="Consolas"/>
              </a:rPr>
              <a:t>   :                   [Optional Congestion Info]                    :</a:t>
            </a:r>
          </a:p>
          <a:p>
            <a:r>
              <a:rPr lang="en-US" b="1" dirty="0">
                <a:latin typeface="Consolas"/>
              </a:rPr>
              <a:t>   +-----------------------------------------------------------------+</a:t>
            </a:r>
          </a:p>
          <a:p>
            <a:r>
              <a:rPr lang="en-US" dirty="0">
                <a:latin typeface="Consolas"/>
              </a:rPr>
              <a:t> 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 |       Data Blocks Payload ...                                   ~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   ~                                                                 |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   +-----------------------------------------------------------------|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   . ESP Trailer...                                                  .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   . . . . . . . . . . . . . . . . . . . . . . . . . . . . . . . . . 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D6D6651-45BA-A04A-BFF8-BC66EAE2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18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2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Calibri Light"/>
              </a:rPr>
              <a:t>ESP Congestion Control Payload Format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6EC90078-A6AC-4881-A4C2-12DADFF04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385" y="4051005"/>
            <a:ext cx="9833548" cy="244149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b="1" dirty="0">
                <a:solidFill>
                  <a:srgbClr val="000000"/>
                </a:solidFill>
                <a:cs typeface="Calibri"/>
              </a:rPr>
              <a:t>C 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:: Congestion Control set to 1 for this format, 0 for Non-CC.</a:t>
            </a:r>
          </a:p>
          <a:p>
            <a:r>
              <a:rPr lang="en-US" sz="2000" b="1" dirty="0">
                <a:solidFill>
                  <a:srgbClr val="000000"/>
                </a:solidFill>
                <a:cs typeface="Calibri"/>
              </a:rPr>
              <a:t>E 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:: ECN bit were used in calculating the </a:t>
            </a:r>
            <a:r>
              <a:rPr lang="en-US" sz="2000" b="1" dirty="0" err="1">
                <a:solidFill>
                  <a:srgbClr val="000000"/>
                </a:solidFill>
                <a:cs typeface="Calibri"/>
              </a:rPr>
              <a:t>LossEventRate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.</a:t>
            </a:r>
            <a:endParaRPr lang="en-US" dirty="0">
              <a:cs typeface="Calibri" panose="020F0502020204030204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RTT 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:: Sender’s round trip time estimate in milliseconds.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rgbClr val="000000"/>
                </a:solidFill>
                <a:cs typeface="Calibri"/>
              </a:rPr>
              <a:t>Delay 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:: Millisecond estimate between receiver receiving </a:t>
            </a:r>
            <a:r>
              <a:rPr lang="en-US" sz="2000" b="1" dirty="0" err="1">
                <a:solidFill>
                  <a:srgbClr val="000000"/>
                </a:solidFill>
                <a:cs typeface="Calibri"/>
              </a:rPr>
              <a:t>LastSeqNum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, and sending this info.</a:t>
            </a:r>
            <a:endParaRPr lang="en-US" sz="2000" b="1" dirty="0">
              <a:solidFill>
                <a:srgbClr val="000000"/>
              </a:solidFill>
              <a:cs typeface="Calibri"/>
            </a:endParaRPr>
          </a:p>
          <a:p>
            <a:r>
              <a:rPr lang="en-US" sz="2000" b="1" dirty="0" err="1">
                <a:solidFill>
                  <a:srgbClr val="000000"/>
                </a:solidFill>
                <a:cs typeface="Calibri"/>
              </a:rPr>
              <a:t>LossEventRate</a:t>
            </a:r>
            <a:r>
              <a:rPr lang="en-US" sz="2000" b="1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:: 1/</a:t>
            </a:r>
            <a:r>
              <a:rPr lang="en-US" sz="2000" dirty="0" err="1">
                <a:solidFill>
                  <a:srgbClr val="000000"/>
                </a:solidFill>
                <a:cs typeface="Calibri"/>
              </a:rPr>
              <a:t>LossEventRate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 is the receivers calculation of the current loss event rate</a:t>
            </a:r>
          </a:p>
          <a:p>
            <a:r>
              <a:rPr lang="en-US" sz="2000" b="1" dirty="0" err="1">
                <a:solidFill>
                  <a:srgbClr val="000000"/>
                </a:solidFill>
                <a:cs typeface="Calibri"/>
              </a:rPr>
              <a:t>LastSeqNum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 :: The latest sequence number received by the receiver.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1FA2C36-F62A-4980-8E54-63F4421D9149}"/>
              </a:ext>
            </a:extLst>
          </p:cNvPr>
          <p:cNvSpPr txBox="1"/>
          <p:nvPr/>
        </p:nvSpPr>
        <p:spPr>
          <a:xfrm>
            <a:off x="2539113" y="1081205"/>
            <a:ext cx="7154091" cy="289310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Consolas"/>
              </a:rPr>
              <a:t>                        1                   2                   3</a:t>
            </a:r>
            <a:endParaRPr lang="en-US" sz="1400" dirty="0"/>
          </a:p>
          <a:p>
            <a:r>
              <a:rPr lang="en-US" sz="1400" dirty="0">
                <a:latin typeface="Consolas"/>
              </a:rPr>
              <a:t>    0 1 2 3 4 5 6 7 8 9 0 1 2 3 4 5 6 7 8 9 0 1 2 3 4 5 6 7 8 9 0 1</a:t>
            </a:r>
            <a:endParaRPr lang="en-US" sz="1400" dirty="0"/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   +-+-+-+-+-+-+-+-+-+-+-+-+-+-+-+-+-+-+-+-+-+-+-+-+-+-+-+-+-+-+-+-+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   |V|</a:t>
            </a:r>
            <a:r>
              <a:rPr lang="en-US" sz="1400" b="1" dirty="0">
                <a:latin typeface="Consolas"/>
              </a:rPr>
              <a:t>C|E|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        Reserved         |         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BlockOffset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          |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   </a:t>
            </a:r>
            <a:r>
              <a:rPr lang="en-US" sz="1400" b="1" dirty="0">
                <a:latin typeface="Consolas"/>
              </a:rPr>
              <a:t>+-+-+-+-+-+-+-+-+-+-+-+-+-+-+-+-+-+-+-+-+-+-+-+-+-+-+-+-+-+-+-+-+</a:t>
            </a:r>
          </a:p>
          <a:p>
            <a:r>
              <a:rPr lang="en-US" sz="1400" b="1" dirty="0">
                <a:latin typeface="Consolas"/>
              </a:rPr>
              <a:t>   |             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RTT</a:t>
            </a:r>
            <a:r>
              <a:rPr lang="en-US" sz="1400" b="1" dirty="0">
                <a:latin typeface="Consolas"/>
              </a:rPr>
              <a:t>              |             Delay             |</a:t>
            </a:r>
          </a:p>
          <a:p>
            <a:r>
              <a:rPr lang="en-US" sz="1400" b="1" dirty="0">
                <a:latin typeface="Consolas"/>
              </a:rPr>
              <a:t>   +-+-+-+-+-+-+-+-+-+-+-+-+-+-+-+-+-+-+-+-+-+-+-+-+-+-+-+-+-+-+-+-+</a:t>
            </a:r>
          </a:p>
          <a:p>
            <a:r>
              <a:rPr lang="en-US" sz="1400" b="1" dirty="0">
                <a:latin typeface="Consolas"/>
              </a:rPr>
              <a:t>   |                          </a:t>
            </a:r>
            <a:r>
              <a:rPr lang="en-US" sz="1400" b="1" dirty="0" err="1">
                <a:latin typeface="Consolas"/>
              </a:rPr>
              <a:t>LossEventRate</a:t>
            </a:r>
            <a:r>
              <a:rPr lang="en-US" sz="1400" b="1" dirty="0">
                <a:latin typeface="Consolas"/>
              </a:rPr>
              <a:t>                        |</a:t>
            </a:r>
          </a:p>
          <a:p>
            <a:r>
              <a:rPr lang="en-US" sz="1400" b="1" dirty="0">
                <a:latin typeface="Consolas"/>
              </a:rPr>
              <a:t>   +-+-+-+-+-+-+-+-+-+-+-+-+-+-+-+-+-+-+-+-+-+-+-+-+-+-+-+-+-+-+-+-+</a:t>
            </a:r>
          </a:p>
          <a:p>
            <a:r>
              <a:rPr lang="en-US" sz="1400" b="1" dirty="0">
                <a:latin typeface="Consolas"/>
              </a:rPr>
              <a:t>   |                           </a:t>
            </a:r>
            <a:r>
              <a:rPr lang="en-US" sz="1400" b="1" dirty="0" err="1">
                <a:latin typeface="Consolas"/>
              </a:rPr>
              <a:t>LastSeqNum</a:t>
            </a:r>
            <a:r>
              <a:rPr lang="en-US" sz="1400" b="1" dirty="0">
                <a:latin typeface="Consolas"/>
              </a:rPr>
              <a:t>                          |</a:t>
            </a:r>
          </a:p>
          <a:p>
            <a:r>
              <a:rPr lang="en-US" sz="1400" b="1" dirty="0">
                <a:latin typeface="Consolas"/>
              </a:rPr>
              <a:t>   +-+-+-+-+-+-+-+-+-+-+-+-+-+-+-+-+-+-+-+-+-+-+-+-+-+-+-+-+-+-+-+-+</a:t>
            </a:r>
            <a:endParaRPr lang="en-US" sz="1400" b="1" dirty="0"/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   |      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DataBlocks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 ...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   +-+-+-+-+-+-+-+-+-+-+-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A1798A-0E75-5645-B28F-2E124BB1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1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684A61-A810-BA4A-A0F3-048B797F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Friendly Congestion Control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6AFEB85D-9FAD-5B48-9813-9865528E16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dirty="0"/>
                  <a:t>Update the Congestion Control section to align with RFCs</a:t>
                </a:r>
              </a:p>
              <a:p>
                <a:pPr lvl="1"/>
                <a:r>
                  <a:rPr lang="en-US" dirty="0"/>
                  <a:t>RFC5348 - TCP Friendly Rate Control (TFRC): Protocol Specification</a:t>
                </a:r>
                <a:endParaRPr lang="en-US" dirty="0">
                  <a:cs typeface="Calibri" panose="020F0502020204030204"/>
                </a:endParaRPr>
              </a:p>
              <a:p>
                <a:pPr lvl="1"/>
                <a:r>
                  <a:rPr lang="en-US" dirty="0"/>
                  <a:t>RFC4342 - Profile for Datagram Congestion Control Protocol (DCCP) Congestion Control ID 3: TCP-Friendly Rate Control (TFRC)</a:t>
                </a:r>
                <a:endParaRPr lang="en-US" dirty="0">
                  <a:cs typeface="Calibri" panose="020F0502020204030204"/>
                </a:endParaRPr>
              </a:p>
              <a:p>
                <a:pPr lvl="1"/>
                <a:r>
                  <a:rPr lang="en-US" dirty="0"/>
                  <a:t>RFC3168 - The Addition of Explicit Congestion Notification (ECN) to IP</a:t>
                </a:r>
                <a:endParaRPr lang="en-US" dirty="0">
                  <a:cs typeface="Calibri" panose="020F0502020204030204"/>
                </a:endParaRPr>
              </a:p>
              <a:p>
                <a:r>
                  <a:rPr lang="en-US" dirty="0"/>
                  <a:t>Added Appendix with directions on how to implement CC.</a:t>
                </a:r>
              </a:p>
              <a:p>
                <a:pPr lvl="1"/>
                <a:r>
                  <a:rPr lang="en-US" dirty="0"/>
                  <a:t>Describes how to use IPTFS CC information in standard formula</a:t>
                </a:r>
              </a:p>
              <a:p>
                <a:pPr lvl="2"/>
                <a14:m>
                  <m:oMath xmlns:m="http://schemas.openxmlformats.org/officeDocument/2006/math" xmlns="">
                    <m:r>
                      <a:rPr lang="en-US" i="1" dirty="0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𝑝𝑝𝑠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ra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+12</m:t>
                        </m:r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rad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(1+32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be used with references RFCS to implement TCP friendly congestion control.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FEB85D-9FAD-5B48-9813-9865528E1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965" t="-2326" b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D6A8EE-491E-4C40-B170-A30EF765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32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EDF8B9-D3A2-134B-80F1-6B9C47C1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AE6537-7C8E-BA44-8CF5-B0211A450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Updated based on WG comments.</a:t>
            </a:r>
          </a:p>
          <a:p>
            <a:pPr lvl="1"/>
            <a:r>
              <a:rPr lang="en-US" dirty="0"/>
              <a:t>Congestion control</a:t>
            </a:r>
          </a:p>
          <a:p>
            <a:pPr lvl="1"/>
            <a:r>
              <a:rPr lang="en-US" dirty="0"/>
              <a:t>Don’t Fragment</a:t>
            </a:r>
          </a:p>
          <a:p>
            <a:r>
              <a:rPr lang="en-US" dirty="0"/>
              <a:t>Update based on implementation experience.</a:t>
            </a:r>
          </a:p>
          <a:p>
            <a:pPr lvl="1"/>
            <a:r>
              <a:rPr lang="en-US" dirty="0"/>
              <a:t>IKEv2 Transform Type</a:t>
            </a:r>
          </a:p>
          <a:p>
            <a:pPr lvl="1"/>
            <a:r>
              <a:rPr lang="en-US" dirty="0"/>
              <a:t>CC Algorithm implementation guidance.</a:t>
            </a:r>
          </a:p>
          <a:p>
            <a:r>
              <a:rPr lang="en-US" dirty="0"/>
              <a:t>Ready for WG Adoption?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64301BF-5D14-6D46-B864-9EBAB6DF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65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48F3C154783D4C9CD6FE814390B702" ma:contentTypeVersion="2" ma:contentTypeDescription="Create a new document." ma:contentTypeScope="" ma:versionID="f868a59192f445cc1fe9e83dcc9b6c42">
  <xsd:schema xmlns:xsd="http://www.w3.org/2001/XMLSchema" xmlns:xs="http://www.w3.org/2001/XMLSchema" xmlns:p="http://schemas.microsoft.com/office/2006/metadata/properties" xmlns:ns2="12ebd9ec-aa51-46ee-8d9a-aed8be12e274" targetNamespace="http://schemas.microsoft.com/office/2006/metadata/properties" ma:root="true" ma:fieldsID="b86da694a07c87ccfafc2cf34114c538" ns2:_="">
    <xsd:import namespace="12ebd9ec-aa51-46ee-8d9a-aed8be12e2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ebd9ec-aa51-46ee-8d9a-aed8be12e2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28F7D1-F485-4594-BC7F-6DF5EEB60147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12ebd9ec-aa51-46ee-8d9a-aed8be12e274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FE33E2F-D8B5-4E0A-A0DB-C59B410C8C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ebd9ec-aa51-46ee-8d9a-aed8be12e2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64B540-4580-41A4-B027-C8282F254F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1252</TotalTime>
  <Words>559</Words>
  <Application>Microsoft Macintosh PowerPoint</Application>
  <PresentationFormat>Custom</PresentationFormat>
  <Paragraphs>253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IP Traffic Flow Security Improving IPsec Traffic Flow Confidentiality  IETF 105 – draft-hopps-ipsecme-iptfs-01 Update</vt:lpstr>
      <vt:lpstr>Why is this Needed?</vt:lpstr>
      <vt:lpstr>Update From version-00</vt:lpstr>
      <vt:lpstr>New IKEv2 Transform Type – TFS</vt:lpstr>
      <vt:lpstr>New IPTFS_REQUIREMENTS Notify Message</vt:lpstr>
      <vt:lpstr>IP-TFS (updated) Packet Format</vt:lpstr>
      <vt:lpstr>ESP Congestion Control Payload Format</vt:lpstr>
      <vt:lpstr>TCP Friendly Congestion Control </vt:lpstr>
      <vt:lpstr>Summary</vt:lpstr>
      <vt:lpstr>Questions and Comments</vt:lpstr>
      <vt:lpstr>Backup Slides</vt:lpstr>
      <vt:lpstr>Key Design Points</vt:lpstr>
      <vt:lpstr>Comparison Data</vt:lpstr>
      <vt:lpstr>PowerPoint Presentation</vt:lpstr>
      <vt:lpstr>Overhead Comparison in Octets</vt:lpstr>
      <vt:lpstr>Overhead as Percentage of Inner Packet</vt:lpstr>
      <vt:lpstr>Bandwidth Utilization over Ethernet</vt:lpstr>
      <vt:lpstr>Latency</vt:lpstr>
      <vt:lpstr>Data Blocks</vt:lpstr>
      <vt:lpstr>IPv4 Data Blocks</vt:lpstr>
      <vt:lpstr>IPv6 Data Blocks</vt:lpstr>
      <vt:lpstr>Pad Data Blocks</vt:lpstr>
      <vt:lpstr>Related Work – IEEE</vt:lpstr>
      <vt:lpstr>Running Code 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IP-TFS</dc:title>
  <dc:creator> </dc:creator>
  <cp:lastModifiedBy>Christian Hopps</cp:lastModifiedBy>
  <cp:revision>53</cp:revision>
  <dcterms:created xsi:type="dcterms:W3CDTF">2015-12-01T21:32:24Z</dcterms:created>
  <dcterms:modified xsi:type="dcterms:W3CDTF">2019-07-21T19:56:42Z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5632">
    <vt:lpwstr>4</vt:lpwstr>
  </property>
  <property fmtid="{D5CDD505-2E9C-101B-9397-08002B2CF9AE}" pid="3" name="AuthorIds_UIVersion_512">
    <vt:lpwstr>4</vt:lpwstr>
  </property>
  <property fmtid="{D5CDD505-2E9C-101B-9397-08002B2CF9AE}" pid="4" name="AuthorIds_UIVersion_1536">
    <vt:lpwstr>4</vt:lpwstr>
  </property>
  <property fmtid="{D5CDD505-2E9C-101B-9397-08002B2CF9AE}" pid="5" name="AuthorIds_UIVersion_2560">
    <vt:lpwstr>4</vt:lpwstr>
  </property>
  <property fmtid="{D5CDD505-2E9C-101B-9397-08002B2CF9AE}" pid="6" name="AuthorIds_UIVersion_2048">
    <vt:lpwstr>4</vt:lpwstr>
  </property>
  <property fmtid="{D5CDD505-2E9C-101B-9397-08002B2CF9AE}" pid="7" name="AuthorIds_UIVersion_3072">
    <vt:lpwstr>4</vt:lpwstr>
  </property>
  <property fmtid="{D5CDD505-2E9C-101B-9397-08002B2CF9AE}" pid="8" name="AuthorIds_UIVersion_3584">
    <vt:lpwstr>4</vt:lpwstr>
  </property>
  <property fmtid="{D5CDD505-2E9C-101B-9397-08002B2CF9AE}" pid="9" name="AuthorIds_UIVersion_4096">
    <vt:lpwstr>4</vt:lpwstr>
  </property>
  <property fmtid="{D5CDD505-2E9C-101B-9397-08002B2CF9AE}" pid="10" name="ContentTypeId">
    <vt:lpwstr>0x0101008948F3C154783D4C9CD6FE814390B702</vt:lpwstr>
  </property>
  <property fmtid="{D5CDD505-2E9C-101B-9397-08002B2CF9AE}" pid="11" name="_SourceUrl">
    <vt:lpwstr/>
  </property>
  <property fmtid="{D5CDD505-2E9C-101B-9397-08002B2CF9AE}" pid="12" name="_SharedFileIndex">
    <vt:lpwstr/>
  </property>
  <property fmtid="{D5CDD505-2E9C-101B-9397-08002B2CF9AE}" pid="13" name="ComplianceAssetId">
    <vt:lpwstr/>
  </property>
  <property fmtid="{D5CDD505-2E9C-101B-9397-08002B2CF9AE}" pid="14" name="AuthorIds_UIVersion_5120">
    <vt:lpwstr>4</vt:lpwstr>
  </property>
  <property fmtid="{D5CDD505-2E9C-101B-9397-08002B2CF9AE}" pid="15" name="AuthorIds_UIVersion_4608">
    <vt:lpwstr>4</vt:lpwstr>
  </property>
  <property fmtid="{D5CDD505-2E9C-101B-9397-08002B2CF9AE}" pid="16" name="AuthorIds_UIVersion_6144">
    <vt:lpwstr>4</vt:lpwstr>
  </property>
</Properties>
</file>