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9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A86FE-A6F8-4215-80DA-5C49862D0EC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BC72-5DEF-451E-B691-E3E58264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Cue= will need to direct attention to same color later</a:t>
            </a:r>
          </a:p>
          <a:p>
            <a:r>
              <a:rPr lang="en-US" dirty="0" smtClean="0"/>
              <a:t>Stimuli:</a:t>
            </a:r>
            <a:r>
              <a:rPr lang="en-US" baseline="0" dirty="0" smtClean="0"/>
              <a:t> respond indicating location (L or R) of gap in color cued stimuli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106B3-29EC-4CB9-BC61-A576713F9B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Cue= will need to direct attention to same color later</a:t>
            </a:r>
          </a:p>
          <a:p>
            <a:r>
              <a:rPr lang="en-US" dirty="0" smtClean="0"/>
              <a:t>Stimuli:</a:t>
            </a:r>
            <a:r>
              <a:rPr lang="en-US" baseline="0" dirty="0" smtClean="0"/>
              <a:t> respond indicating location (L or R) of gap in color cued stimuli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106B3-29EC-4CB9-BC61-A576713F9B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9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9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A5F7-217F-414D-8AE9-ED2BEF2B875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E786D-B50D-4947-BF67-0F4A38C3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6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8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0"/>
            <a:ext cx="64473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9150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Relative contributions of bottom-up and top-down processes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96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ATT demands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Pop-out </a:t>
            </a:r>
            <a:r>
              <a:rPr lang="en-US" dirty="0"/>
              <a:t>task </a:t>
            </a:r>
            <a:r>
              <a:rPr lang="en-US" dirty="0" smtClean="0"/>
              <a:t>(Habitual)</a:t>
            </a:r>
          </a:p>
          <a:p>
            <a:pPr lvl="1"/>
            <a:r>
              <a:rPr lang="en-US" dirty="0" smtClean="0"/>
              <a:t>Same color of cue and stimuli across trials</a:t>
            </a:r>
          </a:p>
          <a:p>
            <a:pPr lvl="1"/>
            <a:r>
              <a:rPr lang="en-US" dirty="0" smtClean="0"/>
              <a:t>Perceptual oddball (distractors same color)</a:t>
            </a:r>
          </a:p>
          <a:p>
            <a:pPr lvl="1"/>
            <a:r>
              <a:rPr lang="en-US" dirty="0" smtClean="0"/>
              <a:t>Bottom-up aids Top Down response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Search </a:t>
            </a:r>
            <a:r>
              <a:rPr lang="en-US" dirty="0"/>
              <a:t>task </a:t>
            </a:r>
            <a:r>
              <a:rPr lang="en-US" dirty="0" smtClean="0"/>
              <a:t>(Habitual)</a:t>
            </a:r>
          </a:p>
          <a:p>
            <a:pPr lvl="1"/>
            <a:r>
              <a:rPr lang="en-US" dirty="0" smtClean="0"/>
              <a:t>Same color of cue and stimuli across trials</a:t>
            </a:r>
          </a:p>
          <a:p>
            <a:pPr lvl="1"/>
            <a:r>
              <a:rPr lang="en-US" dirty="0" smtClean="0"/>
              <a:t>Distractors different color</a:t>
            </a:r>
          </a:p>
          <a:p>
            <a:pPr lvl="1"/>
            <a:r>
              <a:rPr lang="en-US" dirty="0" smtClean="0"/>
              <a:t>Top down but enhanced by “habit”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Search </a:t>
            </a:r>
            <a:r>
              <a:rPr lang="en-US" dirty="0"/>
              <a:t>task in “flexible” mode. </a:t>
            </a:r>
            <a:endParaRPr lang="en-US" dirty="0" smtClean="0"/>
          </a:p>
          <a:p>
            <a:pPr lvl="1"/>
            <a:r>
              <a:rPr lang="en-US" dirty="0" smtClean="0"/>
              <a:t>Different color of cue and stimuli across trials</a:t>
            </a:r>
          </a:p>
          <a:p>
            <a:pPr lvl="1"/>
            <a:r>
              <a:rPr lang="en-US" dirty="0" smtClean="0"/>
              <a:t>Top down predominant</a:t>
            </a:r>
            <a:endParaRPr lang="en-US" dirty="0"/>
          </a:p>
        </p:txBody>
      </p:sp>
      <p:grpSp>
        <p:nvGrpSpPr>
          <p:cNvPr id="2" name="Group 10"/>
          <p:cNvGrpSpPr/>
          <p:nvPr/>
        </p:nvGrpSpPr>
        <p:grpSpPr>
          <a:xfrm>
            <a:off x="6096000" y="1371600"/>
            <a:ext cx="762000" cy="533400"/>
            <a:chOff x="6096000" y="1600200"/>
            <a:chExt cx="762000" cy="533400"/>
          </a:xfrm>
        </p:grpSpPr>
        <p:sp>
          <p:nvSpPr>
            <p:cNvPr id="12" name="TextBox 11"/>
            <p:cNvSpPr txBox="1"/>
            <p:nvPr/>
          </p:nvSpPr>
          <p:spPr>
            <a:xfrm>
              <a:off x="6294899" y="1682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Arial Black" panose="020B0A04020102020204" pitchFamily="34" charset="0"/>
                </a:rPr>
                <a:t>C</a:t>
              </a:r>
              <a:endParaRPr lang="en-US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6000" y="1600200"/>
              <a:ext cx="762000" cy="5334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6324600" y="1485900"/>
            <a:ext cx="762000" cy="533400"/>
            <a:chOff x="6096000" y="1600200"/>
            <a:chExt cx="762000" cy="533400"/>
          </a:xfrm>
        </p:grpSpPr>
        <p:sp>
          <p:nvSpPr>
            <p:cNvPr id="18" name="TextBox 17"/>
            <p:cNvSpPr txBox="1"/>
            <p:nvPr/>
          </p:nvSpPr>
          <p:spPr>
            <a:xfrm>
              <a:off x="6294899" y="1682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Arial Black" panose="020B0A04020102020204" pitchFamily="34" charset="0"/>
                </a:rPr>
                <a:t>C</a:t>
              </a:r>
              <a:endParaRPr lang="en-US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1600200"/>
              <a:ext cx="762000" cy="5334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8"/>
          <p:cNvGrpSpPr/>
          <p:nvPr/>
        </p:nvGrpSpPr>
        <p:grpSpPr>
          <a:xfrm>
            <a:off x="6172200" y="3334987"/>
            <a:ext cx="762000" cy="533400"/>
            <a:chOff x="6096000" y="1600200"/>
            <a:chExt cx="762000" cy="533400"/>
          </a:xfrm>
        </p:grpSpPr>
        <p:sp>
          <p:nvSpPr>
            <p:cNvPr id="30" name="TextBox 29"/>
            <p:cNvSpPr txBox="1"/>
            <p:nvPr/>
          </p:nvSpPr>
          <p:spPr>
            <a:xfrm>
              <a:off x="6294899" y="1682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Arial Black" panose="020B0A04020102020204" pitchFamily="34" charset="0"/>
                </a:rPr>
                <a:t>C</a:t>
              </a:r>
              <a:endParaRPr lang="en-US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0" y="1600200"/>
              <a:ext cx="762000" cy="5334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1"/>
          <p:cNvGrpSpPr/>
          <p:nvPr/>
        </p:nvGrpSpPr>
        <p:grpSpPr>
          <a:xfrm>
            <a:off x="6400800" y="3449287"/>
            <a:ext cx="762000" cy="533400"/>
            <a:chOff x="6096000" y="1600200"/>
            <a:chExt cx="762000" cy="533400"/>
          </a:xfrm>
        </p:grpSpPr>
        <p:sp>
          <p:nvSpPr>
            <p:cNvPr id="33" name="TextBox 32"/>
            <p:cNvSpPr txBox="1"/>
            <p:nvPr/>
          </p:nvSpPr>
          <p:spPr>
            <a:xfrm>
              <a:off x="6294899" y="1682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Arial Black" panose="020B0A04020102020204" pitchFamily="34" charset="0"/>
                </a:rPr>
                <a:t>C</a:t>
              </a:r>
              <a:endParaRPr lang="en-US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0" y="1600200"/>
              <a:ext cx="762000" cy="5334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37"/>
          <p:cNvGrpSpPr/>
          <p:nvPr/>
        </p:nvGrpSpPr>
        <p:grpSpPr>
          <a:xfrm>
            <a:off x="6324600" y="4953000"/>
            <a:ext cx="762000" cy="533400"/>
            <a:chOff x="6096000" y="1600200"/>
            <a:chExt cx="762000" cy="533400"/>
          </a:xfrm>
        </p:grpSpPr>
        <p:sp>
          <p:nvSpPr>
            <p:cNvPr id="39" name="TextBox 38"/>
            <p:cNvSpPr txBox="1"/>
            <p:nvPr/>
          </p:nvSpPr>
          <p:spPr>
            <a:xfrm>
              <a:off x="6294899" y="1682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Arial Black" panose="020B0A04020102020204" pitchFamily="34" charset="0"/>
                </a:rPr>
                <a:t>C</a:t>
              </a:r>
              <a:endParaRPr lang="en-US" dirty="0">
                <a:solidFill>
                  <a:srgbClr val="0000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96000" y="1600200"/>
              <a:ext cx="762000" cy="5334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/>
          <p:nvPr/>
        </p:nvPicPr>
        <p:blipFill rotWithShape="1">
          <a:blip r:embed="rId3" cstate="print"/>
          <a:srcRect l="72326" t="8359" r="2993" b="59056"/>
          <a:stretch/>
        </p:blipFill>
        <p:spPr bwMode="auto">
          <a:xfrm>
            <a:off x="7324106" y="1511630"/>
            <a:ext cx="1591294" cy="13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46"/>
          <p:cNvSpPr/>
          <p:nvPr/>
        </p:nvSpPr>
        <p:spPr>
          <a:xfrm>
            <a:off x="7209806" y="1905000"/>
            <a:ext cx="22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9"/>
          <p:cNvGrpSpPr/>
          <p:nvPr/>
        </p:nvGrpSpPr>
        <p:grpSpPr>
          <a:xfrm>
            <a:off x="6553200" y="1600200"/>
            <a:ext cx="762000" cy="533400"/>
            <a:chOff x="6096000" y="1600200"/>
            <a:chExt cx="762000" cy="533400"/>
          </a:xfrm>
        </p:grpSpPr>
        <p:sp>
          <p:nvSpPr>
            <p:cNvPr id="21" name="TextBox 20"/>
            <p:cNvSpPr txBox="1"/>
            <p:nvPr/>
          </p:nvSpPr>
          <p:spPr>
            <a:xfrm>
              <a:off x="6294899" y="1682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Arial Black" panose="020B0A04020102020204" pitchFamily="34" charset="0"/>
                </a:rPr>
                <a:t>C</a:t>
              </a:r>
              <a:endParaRPr lang="en-US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1600200"/>
              <a:ext cx="762000" cy="5334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0"/>
          <p:cNvGrpSpPr/>
          <p:nvPr/>
        </p:nvGrpSpPr>
        <p:grpSpPr>
          <a:xfrm>
            <a:off x="6553200" y="5067300"/>
            <a:ext cx="762000" cy="533400"/>
            <a:chOff x="6096000" y="1600200"/>
            <a:chExt cx="762000" cy="533400"/>
          </a:xfrm>
        </p:grpSpPr>
        <p:sp>
          <p:nvSpPr>
            <p:cNvPr id="42" name="TextBox 41"/>
            <p:cNvSpPr txBox="1"/>
            <p:nvPr/>
          </p:nvSpPr>
          <p:spPr>
            <a:xfrm>
              <a:off x="6294899" y="1682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C</a:t>
              </a:r>
              <a:endParaRPr lang="en-US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96000" y="1600200"/>
              <a:ext cx="762000" cy="5334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/>
          <p:nvPr/>
        </p:nvPicPr>
        <p:blipFill rotWithShape="1">
          <a:blip r:embed="rId3" cstate="print"/>
          <a:srcRect l="72326" t="54640" r="2993" b="14475"/>
          <a:stretch/>
        </p:blipFill>
        <p:spPr bwMode="auto">
          <a:xfrm>
            <a:off x="7400306" y="3124200"/>
            <a:ext cx="1591294" cy="129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47"/>
          <p:cNvSpPr/>
          <p:nvPr/>
        </p:nvSpPr>
        <p:spPr>
          <a:xfrm>
            <a:off x="7239000" y="3487387"/>
            <a:ext cx="22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34"/>
          <p:cNvGrpSpPr/>
          <p:nvPr/>
        </p:nvGrpSpPr>
        <p:grpSpPr>
          <a:xfrm>
            <a:off x="6629400" y="3563587"/>
            <a:ext cx="762000" cy="533400"/>
            <a:chOff x="6096000" y="1600200"/>
            <a:chExt cx="762000" cy="533400"/>
          </a:xfrm>
        </p:grpSpPr>
        <p:sp>
          <p:nvSpPr>
            <p:cNvPr id="36" name="TextBox 35"/>
            <p:cNvSpPr txBox="1"/>
            <p:nvPr/>
          </p:nvSpPr>
          <p:spPr>
            <a:xfrm>
              <a:off x="6294899" y="1682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Arial Black" panose="020B0A04020102020204" pitchFamily="34" charset="0"/>
                </a:rPr>
                <a:t>C</a:t>
              </a:r>
              <a:endParaRPr lang="en-US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0" y="1600200"/>
              <a:ext cx="762000" cy="5334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/>
          <p:nvPr/>
        </p:nvPicPr>
        <p:blipFill rotWithShape="1">
          <a:blip r:embed="rId3" cstate="print"/>
          <a:srcRect l="72326" t="54640" r="2993" b="14475"/>
          <a:stretch/>
        </p:blipFill>
        <p:spPr bwMode="auto">
          <a:xfrm>
            <a:off x="7400306" y="4800600"/>
            <a:ext cx="1591294" cy="129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48"/>
          <p:cNvSpPr/>
          <p:nvPr/>
        </p:nvSpPr>
        <p:spPr>
          <a:xfrm>
            <a:off x="7391400" y="5181600"/>
            <a:ext cx="22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16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Dissociating location from mnemonic processes which may be supported in a distinct fashion in V1, PPC, and DLPFC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8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Increasing WM demands</a:t>
            </a:r>
            <a:endParaRPr lang="en-US" dirty="0"/>
          </a:p>
        </p:txBody>
      </p:sp>
      <p:grpSp>
        <p:nvGrpSpPr>
          <p:cNvPr id="4" name="Group 15"/>
          <p:cNvGrpSpPr/>
          <p:nvPr/>
        </p:nvGrpSpPr>
        <p:grpSpPr>
          <a:xfrm>
            <a:off x="5334000" y="1872734"/>
            <a:ext cx="1447800" cy="1143000"/>
            <a:chOff x="3200400" y="1600200"/>
            <a:chExt cx="1447800" cy="1143000"/>
          </a:xfrm>
        </p:grpSpPr>
        <p:sp>
          <p:nvSpPr>
            <p:cNvPr id="2" name="Rectangle 1"/>
            <p:cNvSpPr/>
            <p:nvPr/>
          </p:nvSpPr>
          <p:spPr>
            <a:xfrm>
              <a:off x="3200400" y="1600200"/>
              <a:ext cx="1447800" cy="1143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4739" y="19870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89960" y="2080260"/>
              <a:ext cx="91440" cy="18288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328160" y="2080260"/>
              <a:ext cx="9144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5334000" y="3374767"/>
            <a:ext cx="1447800" cy="1143000"/>
            <a:chOff x="3124200" y="3048000"/>
            <a:chExt cx="1447800" cy="1143000"/>
          </a:xfrm>
        </p:grpSpPr>
        <p:sp>
          <p:nvSpPr>
            <p:cNvPr id="52" name="Rectangle 51"/>
            <p:cNvSpPr/>
            <p:nvPr/>
          </p:nvSpPr>
          <p:spPr>
            <a:xfrm>
              <a:off x="3124200" y="3048000"/>
              <a:ext cx="1447800" cy="1143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28539" y="34348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413760" y="3429000"/>
              <a:ext cx="91440" cy="18288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51960" y="3398520"/>
              <a:ext cx="9144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566160" y="3581400"/>
              <a:ext cx="91440" cy="18288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337560" y="3657600"/>
              <a:ext cx="9144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099560" y="3550920"/>
              <a:ext cx="91440" cy="1828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4251960" y="3703320"/>
              <a:ext cx="91440" cy="18288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5334000" y="4876800"/>
            <a:ext cx="1447800" cy="1143000"/>
            <a:chOff x="3124200" y="4419600"/>
            <a:chExt cx="1447800" cy="1143000"/>
          </a:xfrm>
        </p:grpSpPr>
        <p:sp>
          <p:nvSpPr>
            <p:cNvPr id="60" name="Rectangle 59"/>
            <p:cNvSpPr/>
            <p:nvPr/>
          </p:nvSpPr>
          <p:spPr>
            <a:xfrm>
              <a:off x="3124200" y="4419600"/>
              <a:ext cx="1447800" cy="1143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28539" y="4806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413760" y="4899660"/>
              <a:ext cx="91440" cy="18288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251960" y="4648200"/>
              <a:ext cx="9144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566160" y="5052060"/>
              <a:ext cx="91440" cy="1828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429000" y="5204460"/>
              <a:ext cx="9144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099560" y="4800600"/>
              <a:ext cx="91440" cy="1828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251960" y="4953000"/>
              <a:ext cx="91440" cy="18288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404360" y="4831080"/>
              <a:ext cx="9144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114800" y="5105400"/>
              <a:ext cx="91440" cy="18288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413760" y="4572000"/>
              <a:ext cx="9144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581400" y="4800600"/>
              <a:ext cx="91440" cy="18288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0082" y="2151847"/>
            <a:ext cx="2142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Load item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828800" y="3653880"/>
            <a:ext cx="2142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 Load item</a:t>
            </a:r>
            <a:endParaRPr 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1828800" y="5155913"/>
            <a:ext cx="2142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 Load item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28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Regional Activation of V1, PPC, DLPFC</a:t>
            </a:r>
          </a:p>
          <a:p>
            <a:pPr lvl="1"/>
            <a:r>
              <a:rPr lang="en-US" dirty="0"/>
              <a:t>fMRI BOLD	activation during encoding, maintenance, retrieval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M/EEG: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oscillatory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Connectivity V1-PPC/PPC-DLPFC</a:t>
            </a:r>
          </a:p>
          <a:p>
            <a:pPr lvl="1"/>
            <a:r>
              <a:rPr lang="en-US" dirty="0" smtClean="0"/>
              <a:t>fMRI: Strength </a:t>
            </a:r>
            <a:r>
              <a:rPr lang="en-US" dirty="0"/>
              <a:t>and organization of resting state and task based functional connectivity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M/EEG frequency specific coupling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89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(4:3)</PresentationFormat>
  <Paragraphs>47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Tasks</vt:lpstr>
      <vt:lpstr>Attention</vt:lpstr>
      <vt:lpstr>Increasing ATT demands</vt:lpstr>
      <vt:lpstr>Working Memory</vt:lpstr>
      <vt:lpstr>Increasing WM demands</vt:lpstr>
      <vt:lpstr>Analyses</vt:lpstr>
    </vt:vector>
  </TitlesOfParts>
  <Company>UPMC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</dc:title>
  <dc:creator>Luna, Beatriz</dc:creator>
  <cp:lastModifiedBy>Luna, Beatriz</cp:lastModifiedBy>
  <cp:revision>1</cp:revision>
  <dcterms:created xsi:type="dcterms:W3CDTF">2014-05-27T15:37:28Z</dcterms:created>
  <dcterms:modified xsi:type="dcterms:W3CDTF">2014-05-27T15:38:23Z</dcterms:modified>
</cp:coreProperties>
</file>