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318" r:id="rId3"/>
    <p:sldId id="327" r:id="rId4"/>
    <p:sldId id="328" r:id="rId5"/>
    <p:sldId id="335" r:id="rId6"/>
    <p:sldId id="336" r:id="rId7"/>
    <p:sldId id="338" r:id="rId8"/>
    <p:sldId id="329" r:id="rId9"/>
    <p:sldId id="334" r:id="rId10"/>
    <p:sldId id="330" r:id="rId11"/>
    <p:sldId id="331" r:id="rId12"/>
    <p:sldId id="333" r:id="rId13"/>
    <p:sldId id="337" r:id="rId14"/>
    <p:sldId id="332" r:id="rId15"/>
  </p:sldIdLst>
  <p:sldSz cx="9144000" cy="6858000" type="screen4x3"/>
  <p:notesSz cx="6781800" cy="9918700"/>
  <p:defaultTextStyle>
    <a:defPPr>
      <a:defRPr lang="fr-FR"/>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tiana Nizhegorodova" initials="TN" lastIdx="1" clrIdx="0">
    <p:extLst>
      <p:ext uri="{19B8F6BF-5375-455C-9EA6-DF929625EA0E}">
        <p15:presenceInfo xmlns:p15="http://schemas.microsoft.com/office/powerpoint/2012/main" userId="befaacef187c5f6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ECFF"/>
    <a:srgbClr val="33CC33"/>
    <a:srgbClr val="008000"/>
    <a:srgbClr val="FFCC00"/>
    <a:srgbClr val="FF9933"/>
    <a:srgbClr val="00FF99"/>
    <a:srgbClr val="FF33CC"/>
    <a:srgbClr val="6600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31" autoAdjust="0"/>
    <p:restoredTop sz="94684" autoAdjust="0"/>
  </p:normalViewPr>
  <p:slideViewPr>
    <p:cSldViewPr snapToGrid="0">
      <p:cViewPr varScale="1">
        <p:scale>
          <a:sx n="88" d="100"/>
          <a:sy n="88" d="100"/>
        </p:scale>
        <p:origin x="1267" y="72"/>
      </p:cViewPr>
      <p:guideLst>
        <p:guide orient="horz" pos="2160"/>
        <p:guide pos="2880"/>
      </p:guideLst>
    </p:cSldViewPr>
  </p:slid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3-11T12:02:58.357" idx="1">
    <p:pos x="10" y="10"/>
    <p:text>There are so many technologies to deal with different aspects of data. We can not teach you all of them and this is not necessary. We will instead teach you the most important basics of DS, demonstrate how you can tackle DS projects with very universal tools. You will be able to use the same tools to solve practically any other DS project. These tools are the most required tools for most of DS jobs. We will also show where to start from here, where to search for help, where to learn more. So, our goal is to prepare you to start a DS job and also to give you all necessary skills to move forward in your DS carreer. If you will require to deepen your knowledge in any of DS fields you will be able to do it using the basis we give you here. You will be able to extend your knowledge in any direction either by yourself by reading literature, analysing code, discussing with other people, or by looking on youtube videos, or by taking our more advance courses.</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846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1750" y="0"/>
            <a:ext cx="2938463" cy="495300"/>
          </a:xfrm>
          <a:prstGeom prst="rect">
            <a:avLst/>
          </a:prstGeom>
        </p:spPr>
        <p:txBody>
          <a:bodyPr vert="horz" lIns="91440" tIns="45720" rIns="91440" bIns="45720" rtlCol="0"/>
          <a:lstStyle>
            <a:lvl1pPr algn="r">
              <a:defRPr sz="1200"/>
            </a:lvl1pPr>
          </a:lstStyle>
          <a:p>
            <a:fld id="{21DF1C57-144D-44C7-8DDE-1A60D0399A10}" type="datetimeFigureOut">
              <a:rPr lang="en-US" smtClean="0"/>
              <a:t>3/25/2017</a:t>
            </a:fld>
            <a:endParaRPr lang="en-US"/>
          </a:p>
        </p:txBody>
      </p:sp>
      <p:sp>
        <p:nvSpPr>
          <p:cNvPr id="4" name="Footer Placeholder 3"/>
          <p:cNvSpPr>
            <a:spLocks noGrp="1"/>
          </p:cNvSpPr>
          <p:nvPr>
            <p:ph type="ftr" sz="quarter" idx="2"/>
          </p:nvPr>
        </p:nvSpPr>
        <p:spPr>
          <a:xfrm>
            <a:off x="0" y="9421813"/>
            <a:ext cx="2938463" cy="4953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1750" y="9421813"/>
            <a:ext cx="2938463" cy="495300"/>
          </a:xfrm>
          <a:prstGeom prst="rect">
            <a:avLst/>
          </a:prstGeom>
        </p:spPr>
        <p:txBody>
          <a:bodyPr vert="horz" lIns="91440" tIns="45720" rIns="91440" bIns="45720" rtlCol="0" anchor="b"/>
          <a:lstStyle>
            <a:lvl1pPr algn="r">
              <a:defRPr sz="1200"/>
            </a:lvl1pPr>
          </a:lstStyle>
          <a:p>
            <a:fld id="{50C8C640-8857-4042-A2A1-38E54F465F7B}" type="slidenum">
              <a:rPr lang="en-US" smtClean="0"/>
              <a:t>‹#›</a:t>
            </a:fld>
            <a:endParaRPr lang="en-US"/>
          </a:p>
        </p:txBody>
      </p:sp>
    </p:spTree>
    <p:extLst>
      <p:ext uri="{BB962C8B-B14F-4D97-AF65-F5344CB8AC3E}">
        <p14:creationId xmlns:p14="http://schemas.microsoft.com/office/powerpoint/2010/main" val="27086870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846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1750" y="0"/>
            <a:ext cx="2938463" cy="495300"/>
          </a:xfrm>
          <a:prstGeom prst="rect">
            <a:avLst/>
          </a:prstGeom>
        </p:spPr>
        <p:txBody>
          <a:bodyPr vert="horz" lIns="91440" tIns="45720" rIns="91440" bIns="45720" rtlCol="0"/>
          <a:lstStyle>
            <a:lvl1pPr algn="r">
              <a:defRPr sz="1200"/>
            </a:lvl1pPr>
          </a:lstStyle>
          <a:p>
            <a:fld id="{5C425304-3AC0-411D-AD2B-0B6C73995CA4}" type="datetimeFigureOut">
              <a:rPr lang="en-US" smtClean="0"/>
              <a:t>3/25/2017</a:t>
            </a:fld>
            <a:endParaRPr lang="en-US"/>
          </a:p>
        </p:txBody>
      </p:sp>
      <p:sp>
        <p:nvSpPr>
          <p:cNvPr id="4" name="Slide Image Placeholder 3"/>
          <p:cNvSpPr>
            <a:spLocks noGrp="1" noRot="1" noChangeAspect="1"/>
          </p:cNvSpPr>
          <p:nvPr>
            <p:ph type="sldImg" idx="2"/>
          </p:nvPr>
        </p:nvSpPr>
        <p:spPr>
          <a:xfrm>
            <a:off x="911225" y="744538"/>
            <a:ext cx="4959350" cy="37195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7863" y="4711700"/>
            <a:ext cx="5426075" cy="44624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21813"/>
            <a:ext cx="2938463" cy="4953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1750" y="9421813"/>
            <a:ext cx="2938463" cy="495300"/>
          </a:xfrm>
          <a:prstGeom prst="rect">
            <a:avLst/>
          </a:prstGeom>
        </p:spPr>
        <p:txBody>
          <a:bodyPr vert="horz" lIns="91440" tIns="45720" rIns="91440" bIns="45720" rtlCol="0" anchor="b"/>
          <a:lstStyle>
            <a:lvl1pPr algn="r">
              <a:defRPr sz="1200"/>
            </a:lvl1pPr>
          </a:lstStyle>
          <a:p>
            <a:fld id="{0BF52E15-01C1-4C1C-AD8E-F3C88CBCAE21}" type="slidenum">
              <a:rPr lang="en-US" smtClean="0"/>
              <a:t>‹#›</a:t>
            </a:fld>
            <a:endParaRPr lang="en-US"/>
          </a:p>
        </p:txBody>
      </p:sp>
    </p:spTree>
    <p:extLst>
      <p:ext uri="{BB962C8B-B14F-4D97-AF65-F5344CB8AC3E}">
        <p14:creationId xmlns:p14="http://schemas.microsoft.com/office/powerpoint/2010/main" val="77997583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F52E15-01C1-4C1C-AD8E-F3C88CBCAE21}" type="slidenum">
              <a:rPr lang="en-US" smtClean="0"/>
              <a:t>1</a:t>
            </a:fld>
            <a:endParaRPr lang="en-US"/>
          </a:p>
        </p:txBody>
      </p:sp>
    </p:spTree>
    <p:extLst>
      <p:ext uri="{BB962C8B-B14F-4D97-AF65-F5344CB8AC3E}">
        <p14:creationId xmlns:p14="http://schemas.microsoft.com/office/powerpoint/2010/main" val="1462645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a:xfrm>
            <a:off x="6903525" y="6381750"/>
            <a:ext cx="2133600" cy="476250"/>
          </a:xfrm>
        </p:spPr>
        <p:txBody>
          <a:bodyPr/>
          <a:lstStyle>
            <a:lvl1pPr>
              <a:defRPr/>
            </a:lvl1pPr>
          </a:lstStyle>
          <a:p>
            <a:fld id="{BA65202F-3EE1-4DBC-83B8-700B57BEB960}" type="slidenum">
              <a:rPr lang="fr-FR"/>
              <a:pPr/>
              <a:t>‹#›</a:t>
            </a:fld>
            <a:endParaRPr lang="fr-FR"/>
          </a:p>
        </p:txBody>
      </p:sp>
    </p:spTree>
    <p:extLst>
      <p:ext uri="{BB962C8B-B14F-4D97-AF65-F5344CB8AC3E}">
        <p14:creationId xmlns:p14="http://schemas.microsoft.com/office/powerpoint/2010/main" val="30754182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BD5401FC-447B-4F54-A638-517C62E0393C}" type="slidenum">
              <a:rPr lang="fr-FR"/>
              <a:pPr/>
              <a:t>‹#›</a:t>
            </a:fld>
            <a:endParaRPr lang="fr-FR"/>
          </a:p>
        </p:txBody>
      </p:sp>
    </p:spTree>
    <p:extLst>
      <p:ext uri="{BB962C8B-B14F-4D97-AF65-F5344CB8AC3E}">
        <p14:creationId xmlns:p14="http://schemas.microsoft.com/office/powerpoint/2010/main" val="2797646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B88EE505-9748-4BEA-BA2F-EE25890D4C7E}" type="slidenum">
              <a:rPr lang="fr-FR"/>
              <a:pPr/>
              <a:t>‹#›</a:t>
            </a:fld>
            <a:endParaRPr lang="fr-FR"/>
          </a:p>
        </p:txBody>
      </p:sp>
    </p:spTree>
    <p:extLst>
      <p:ext uri="{BB962C8B-B14F-4D97-AF65-F5344CB8AC3E}">
        <p14:creationId xmlns:p14="http://schemas.microsoft.com/office/powerpoint/2010/main" val="693624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28C47A15-C88A-4DF6-8A9F-DD654D249798}" type="slidenum">
              <a:rPr lang="fr-FR"/>
              <a:pPr/>
              <a:t>‹#›</a:t>
            </a:fld>
            <a:endParaRPr lang="fr-FR"/>
          </a:p>
        </p:txBody>
      </p:sp>
    </p:spTree>
    <p:extLst>
      <p:ext uri="{BB962C8B-B14F-4D97-AF65-F5344CB8AC3E}">
        <p14:creationId xmlns:p14="http://schemas.microsoft.com/office/powerpoint/2010/main" val="1407654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5F4B8538-061D-4B1C-B468-408352A47B0B}" type="slidenum">
              <a:rPr lang="fr-FR"/>
              <a:pPr/>
              <a:t>‹#›</a:t>
            </a:fld>
            <a:endParaRPr lang="fr-FR"/>
          </a:p>
        </p:txBody>
      </p:sp>
    </p:spTree>
    <p:extLst>
      <p:ext uri="{BB962C8B-B14F-4D97-AF65-F5344CB8AC3E}">
        <p14:creationId xmlns:p14="http://schemas.microsoft.com/office/powerpoint/2010/main" val="352695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fr-FR"/>
          </a:p>
        </p:txBody>
      </p:sp>
      <p:sp>
        <p:nvSpPr>
          <p:cNvPr id="6" name="Footer Placeholder 5"/>
          <p:cNvSpPr>
            <a:spLocks noGrp="1"/>
          </p:cNvSpPr>
          <p:nvPr>
            <p:ph type="ftr" sz="quarter" idx="11"/>
          </p:nvPr>
        </p:nvSpPr>
        <p:spPr/>
        <p:txBody>
          <a:bodyPr/>
          <a:lstStyle>
            <a:lvl1pPr>
              <a:defRPr/>
            </a:lvl1pPr>
          </a:lstStyle>
          <a:p>
            <a:endParaRPr lang="fr-FR"/>
          </a:p>
        </p:txBody>
      </p:sp>
      <p:sp>
        <p:nvSpPr>
          <p:cNvPr id="7" name="Slide Number Placeholder 6"/>
          <p:cNvSpPr>
            <a:spLocks noGrp="1"/>
          </p:cNvSpPr>
          <p:nvPr>
            <p:ph type="sldNum" sz="quarter" idx="12"/>
          </p:nvPr>
        </p:nvSpPr>
        <p:spPr/>
        <p:txBody>
          <a:bodyPr/>
          <a:lstStyle>
            <a:lvl1pPr>
              <a:defRPr/>
            </a:lvl1pPr>
          </a:lstStyle>
          <a:p>
            <a:fld id="{DBB61023-8A7C-40B4-BE8E-4EA6FADB2EA2}" type="slidenum">
              <a:rPr lang="fr-FR"/>
              <a:pPr/>
              <a:t>‹#›</a:t>
            </a:fld>
            <a:endParaRPr lang="fr-FR"/>
          </a:p>
        </p:txBody>
      </p:sp>
    </p:spTree>
    <p:extLst>
      <p:ext uri="{BB962C8B-B14F-4D97-AF65-F5344CB8AC3E}">
        <p14:creationId xmlns:p14="http://schemas.microsoft.com/office/powerpoint/2010/main" val="27356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fr-FR"/>
          </a:p>
        </p:txBody>
      </p:sp>
      <p:sp>
        <p:nvSpPr>
          <p:cNvPr id="8" name="Footer Placeholder 7"/>
          <p:cNvSpPr>
            <a:spLocks noGrp="1"/>
          </p:cNvSpPr>
          <p:nvPr>
            <p:ph type="ftr" sz="quarter" idx="11"/>
          </p:nvPr>
        </p:nvSpPr>
        <p:spPr/>
        <p:txBody>
          <a:bodyPr/>
          <a:lstStyle>
            <a:lvl1pPr>
              <a:defRPr/>
            </a:lvl1pPr>
          </a:lstStyle>
          <a:p>
            <a:endParaRPr lang="fr-FR"/>
          </a:p>
        </p:txBody>
      </p:sp>
      <p:sp>
        <p:nvSpPr>
          <p:cNvPr id="9" name="Slide Number Placeholder 8"/>
          <p:cNvSpPr>
            <a:spLocks noGrp="1"/>
          </p:cNvSpPr>
          <p:nvPr>
            <p:ph type="sldNum" sz="quarter" idx="12"/>
          </p:nvPr>
        </p:nvSpPr>
        <p:spPr/>
        <p:txBody>
          <a:bodyPr/>
          <a:lstStyle>
            <a:lvl1pPr>
              <a:defRPr/>
            </a:lvl1pPr>
          </a:lstStyle>
          <a:p>
            <a:fld id="{04CEEBD8-8707-4F08-A0CB-6D88454453F7}" type="slidenum">
              <a:rPr lang="fr-FR"/>
              <a:pPr/>
              <a:t>‹#›</a:t>
            </a:fld>
            <a:endParaRPr lang="fr-FR"/>
          </a:p>
        </p:txBody>
      </p:sp>
    </p:spTree>
    <p:extLst>
      <p:ext uri="{BB962C8B-B14F-4D97-AF65-F5344CB8AC3E}">
        <p14:creationId xmlns:p14="http://schemas.microsoft.com/office/powerpoint/2010/main" val="1866825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fr-FR"/>
          </a:p>
        </p:txBody>
      </p:sp>
      <p:sp>
        <p:nvSpPr>
          <p:cNvPr id="4" name="Footer Placeholder 3"/>
          <p:cNvSpPr>
            <a:spLocks noGrp="1"/>
          </p:cNvSpPr>
          <p:nvPr>
            <p:ph type="ftr" sz="quarter" idx="11"/>
          </p:nvPr>
        </p:nvSpPr>
        <p:spPr/>
        <p:txBody>
          <a:bodyPr/>
          <a:lstStyle>
            <a:lvl1pPr>
              <a:defRPr/>
            </a:lvl1pPr>
          </a:lstStyle>
          <a:p>
            <a:endParaRPr lang="fr-FR"/>
          </a:p>
        </p:txBody>
      </p:sp>
      <p:sp>
        <p:nvSpPr>
          <p:cNvPr id="5" name="Slide Number Placeholder 4"/>
          <p:cNvSpPr>
            <a:spLocks noGrp="1"/>
          </p:cNvSpPr>
          <p:nvPr>
            <p:ph type="sldNum" sz="quarter" idx="12"/>
          </p:nvPr>
        </p:nvSpPr>
        <p:spPr/>
        <p:txBody>
          <a:bodyPr/>
          <a:lstStyle>
            <a:lvl1pPr>
              <a:defRPr/>
            </a:lvl1pPr>
          </a:lstStyle>
          <a:p>
            <a:fld id="{30ED92C0-9369-49D2-AD9B-9F021A2F938D}" type="slidenum">
              <a:rPr lang="fr-FR"/>
              <a:pPr/>
              <a:t>‹#›</a:t>
            </a:fld>
            <a:endParaRPr lang="fr-FR"/>
          </a:p>
        </p:txBody>
      </p:sp>
    </p:spTree>
    <p:extLst>
      <p:ext uri="{BB962C8B-B14F-4D97-AF65-F5344CB8AC3E}">
        <p14:creationId xmlns:p14="http://schemas.microsoft.com/office/powerpoint/2010/main" val="2449967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fr-FR"/>
          </a:p>
        </p:txBody>
      </p:sp>
      <p:sp>
        <p:nvSpPr>
          <p:cNvPr id="3" name="Footer Placeholder 2"/>
          <p:cNvSpPr>
            <a:spLocks noGrp="1"/>
          </p:cNvSpPr>
          <p:nvPr>
            <p:ph type="ftr" sz="quarter" idx="11"/>
          </p:nvPr>
        </p:nvSpPr>
        <p:spPr/>
        <p:txBody>
          <a:bodyPr/>
          <a:lstStyle>
            <a:lvl1pPr>
              <a:defRPr/>
            </a:lvl1pPr>
          </a:lstStyle>
          <a:p>
            <a:endParaRPr lang="fr-FR"/>
          </a:p>
        </p:txBody>
      </p:sp>
      <p:sp>
        <p:nvSpPr>
          <p:cNvPr id="4" name="Slide Number Placeholder 3"/>
          <p:cNvSpPr>
            <a:spLocks noGrp="1"/>
          </p:cNvSpPr>
          <p:nvPr>
            <p:ph type="sldNum" sz="quarter" idx="12"/>
          </p:nvPr>
        </p:nvSpPr>
        <p:spPr/>
        <p:txBody>
          <a:bodyPr/>
          <a:lstStyle>
            <a:lvl1pPr>
              <a:defRPr/>
            </a:lvl1pPr>
          </a:lstStyle>
          <a:p>
            <a:fld id="{04EFEB95-E3BA-43CF-B555-37089E05B504}" type="slidenum">
              <a:rPr lang="fr-FR"/>
              <a:pPr/>
              <a:t>‹#›</a:t>
            </a:fld>
            <a:endParaRPr lang="fr-FR"/>
          </a:p>
        </p:txBody>
      </p:sp>
    </p:spTree>
    <p:extLst>
      <p:ext uri="{BB962C8B-B14F-4D97-AF65-F5344CB8AC3E}">
        <p14:creationId xmlns:p14="http://schemas.microsoft.com/office/powerpoint/2010/main" val="3494482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fr-FR"/>
          </a:p>
        </p:txBody>
      </p:sp>
      <p:sp>
        <p:nvSpPr>
          <p:cNvPr id="6" name="Footer Placeholder 5"/>
          <p:cNvSpPr>
            <a:spLocks noGrp="1"/>
          </p:cNvSpPr>
          <p:nvPr>
            <p:ph type="ftr" sz="quarter" idx="11"/>
          </p:nvPr>
        </p:nvSpPr>
        <p:spPr/>
        <p:txBody>
          <a:bodyPr/>
          <a:lstStyle>
            <a:lvl1pPr>
              <a:defRPr/>
            </a:lvl1pPr>
          </a:lstStyle>
          <a:p>
            <a:endParaRPr lang="fr-FR"/>
          </a:p>
        </p:txBody>
      </p:sp>
      <p:sp>
        <p:nvSpPr>
          <p:cNvPr id="7" name="Slide Number Placeholder 6"/>
          <p:cNvSpPr>
            <a:spLocks noGrp="1"/>
          </p:cNvSpPr>
          <p:nvPr>
            <p:ph type="sldNum" sz="quarter" idx="12"/>
          </p:nvPr>
        </p:nvSpPr>
        <p:spPr/>
        <p:txBody>
          <a:bodyPr/>
          <a:lstStyle>
            <a:lvl1pPr>
              <a:defRPr/>
            </a:lvl1pPr>
          </a:lstStyle>
          <a:p>
            <a:fld id="{484DA7E7-A3D3-4683-A74D-8D5A1860C5BB}" type="slidenum">
              <a:rPr lang="fr-FR"/>
              <a:pPr/>
              <a:t>‹#›</a:t>
            </a:fld>
            <a:endParaRPr lang="fr-FR"/>
          </a:p>
        </p:txBody>
      </p:sp>
    </p:spTree>
    <p:extLst>
      <p:ext uri="{BB962C8B-B14F-4D97-AF65-F5344CB8AC3E}">
        <p14:creationId xmlns:p14="http://schemas.microsoft.com/office/powerpoint/2010/main" val="360122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fr-FR"/>
          </a:p>
        </p:txBody>
      </p:sp>
      <p:sp>
        <p:nvSpPr>
          <p:cNvPr id="6" name="Footer Placeholder 5"/>
          <p:cNvSpPr>
            <a:spLocks noGrp="1"/>
          </p:cNvSpPr>
          <p:nvPr>
            <p:ph type="ftr" sz="quarter" idx="11"/>
          </p:nvPr>
        </p:nvSpPr>
        <p:spPr/>
        <p:txBody>
          <a:bodyPr/>
          <a:lstStyle>
            <a:lvl1pPr>
              <a:defRPr/>
            </a:lvl1pPr>
          </a:lstStyle>
          <a:p>
            <a:endParaRPr lang="fr-FR"/>
          </a:p>
        </p:txBody>
      </p:sp>
      <p:sp>
        <p:nvSpPr>
          <p:cNvPr id="7" name="Slide Number Placeholder 6"/>
          <p:cNvSpPr>
            <a:spLocks noGrp="1"/>
          </p:cNvSpPr>
          <p:nvPr>
            <p:ph type="sldNum" sz="quarter" idx="12"/>
          </p:nvPr>
        </p:nvSpPr>
        <p:spPr/>
        <p:txBody>
          <a:bodyPr/>
          <a:lstStyle>
            <a:lvl1pPr>
              <a:defRPr/>
            </a:lvl1pPr>
          </a:lstStyle>
          <a:p>
            <a:fld id="{752E7265-4E42-4138-A4C3-DD9634D69310}" type="slidenum">
              <a:rPr lang="fr-FR"/>
              <a:pPr/>
              <a:t>‹#›</a:t>
            </a:fld>
            <a:endParaRPr lang="fr-FR"/>
          </a:p>
        </p:txBody>
      </p:sp>
    </p:spTree>
    <p:extLst>
      <p:ext uri="{BB962C8B-B14F-4D97-AF65-F5344CB8AC3E}">
        <p14:creationId xmlns:p14="http://schemas.microsoft.com/office/powerpoint/2010/main" val="4227177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FR" smtClean="0"/>
              <a:t>Образец заголовка</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smtClean="0"/>
              <a:t>Образец текста</a:t>
            </a:r>
          </a:p>
          <a:p>
            <a:pPr lvl="1"/>
            <a:r>
              <a:rPr lang="fr-FR" smtClean="0"/>
              <a:t>Второй уровень</a:t>
            </a:r>
          </a:p>
          <a:p>
            <a:pPr lvl="2"/>
            <a:r>
              <a:rPr lang="fr-FR" smtClean="0"/>
              <a:t>Третий уровень</a:t>
            </a:r>
          </a:p>
          <a:p>
            <a:pPr lvl="3"/>
            <a:r>
              <a:rPr lang="fr-FR" smtClean="0"/>
              <a:t>Четвертый уровень</a:t>
            </a:r>
          </a:p>
          <a:p>
            <a:pPr lvl="4"/>
            <a:r>
              <a:rPr lang="fr-FR" smtClean="0"/>
              <a:t>Пятый уровень</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fr-F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fr-FR"/>
          </a:p>
        </p:txBody>
      </p:sp>
      <p:sp>
        <p:nvSpPr>
          <p:cNvPr id="1030" name="Rectangle 6"/>
          <p:cNvSpPr>
            <a:spLocks noGrp="1" noChangeArrowheads="1"/>
          </p:cNvSpPr>
          <p:nvPr>
            <p:ph type="sldNum" sz="quarter" idx="4"/>
          </p:nvPr>
        </p:nvSpPr>
        <p:spPr bwMode="auto">
          <a:xfrm>
            <a:off x="7010400" y="63817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defRPr>
            </a:lvl1pPr>
          </a:lstStyle>
          <a:p>
            <a:fld id="{88DCBAF1-1E6E-4E8E-B42D-9C5F52C3DB10}" type="slidenum">
              <a:rPr lang="fr-FR"/>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defRPr>
      </a:lvl2pPr>
      <a:lvl3pPr algn="ctr" rtl="0" fontAlgn="base">
        <a:spcBef>
          <a:spcPct val="0"/>
        </a:spcBef>
        <a:spcAft>
          <a:spcPct val="0"/>
        </a:spcAft>
        <a:defRPr sz="4400">
          <a:solidFill>
            <a:schemeClr val="tx2"/>
          </a:solidFill>
          <a:latin typeface="Arial" pitchFamily="34" charset="0"/>
        </a:defRPr>
      </a:lvl3pPr>
      <a:lvl4pPr algn="ctr" rtl="0" fontAlgn="base">
        <a:spcBef>
          <a:spcPct val="0"/>
        </a:spcBef>
        <a:spcAft>
          <a:spcPct val="0"/>
        </a:spcAft>
        <a:defRPr sz="4400">
          <a:solidFill>
            <a:schemeClr val="tx2"/>
          </a:solidFill>
          <a:latin typeface="Arial" pitchFamily="34" charset="0"/>
        </a:defRPr>
      </a:lvl4pPr>
      <a:lvl5pPr algn="ctr" rtl="0" fontAlgn="base">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cs109.joeong.com/" TargetMode="External"/><Relationship Id="rId2" Type="http://schemas.openxmlformats.org/officeDocument/2006/relationships/hyperlink" Target="http://www.trendintech.com/2017/03/19/video-search-becomes-a-reality-with-googles-machine-learning-api-that-recognizes-objects-in-videos/"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 name="Text Box 51"/>
          <p:cNvSpPr txBox="1">
            <a:spLocks noChangeArrowheads="1"/>
          </p:cNvSpPr>
          <p:nvPr/>
        </p:nvSpPr>
        <p:spPr bwMode="auto">
          <a:xfrm>
            <a:off x="0" y="863600"/>
            <a:ext cx="9144000"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smtClean="0"/>
              <a:t>Practical </a:t>
            </a:r>
            <a:r>
              <a:rPr lang="en-GB" sz="4400" b="1" dirty="0" smtClean="0"/>
              <a:t>Data Science</a:t>
            </a:r>
            <a:endParaRPr lang="en-GB" sz="4400" dirty="0"/>
          </a:p>
          <a:p>
            <a:pPr algn="ctr">
              <a:spcBef>
                <a:spcPct val="50000"/>
              </a:spcBef>
            </a:pPr>
            <a:r>
              <a:rPr lang="en-GB" sz="4000" dirty="0" smtClean="0"/>
              <a:t>Introduction to Data Science</a:t>
            </a:r>
            <a:endParaRPr lang="en-GB" sz="4000" dirty="0"/>
          </a:p>
        </p:txBody>
      </p:sp>
      <p:sp>
        <p:nvSpPr>
          <p:cNvPr id="2" name="Slide Number Placeholder 1"/>
          <p:cNvSpPr>
            <a:spLocks noGrp="1"/>
          </p:cNvSpPr>
          <p:nvPr>
            <p:ph type="sldNum" sz="quarter" idx="12"/>
          </p:nvPr>
        </p:nvSpPr>
        <p:spPr/>
        <p:txBody>
          <a:bodyPr/>
          <a:lstStyle/>
          <a:p>
            <a:fld id="{BA65202F-3EE1-4DBC-83B8-700B57BEB960}" type="slidenum">
              <a:rPr lang="fr-FR" smtClean="0"/>
              <a:pPr/>
              <a:t>1</a:t>
            </a:fld>
            <a:endParaRPr 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 y="470262"/>
            <a:ext cx="8516605" cy="6387454"/>
          </a:xfrm>
          <a:prstGeom prst="rect">
            <a:avLst/>
          </a:prstGeom>
        </p:spPr>
      </p:pic>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Technologies for Big Data</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10</a:t>
            </a:fld>
            <a:endParaRPr lang="fr-FR"/>
          </a:p>
        </p:txBody>
      </p:sp>
    </p:spTree>
    <p:extLst>
      <p:ext uri="{BB962C8B-B14F-4D97-AF65-F5344CB8AC3E}">
        <p14:creationId xmlns:p14="http://schemas.microsoft.com/office/powerpoint/2010/main" val="2771883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Examples of DS projects</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11</a:t>
            </a:fld>
            <a:endParaRPr lang="fr-FR"/>
          </a:p>
        </p:txBody>
      </p:sp>
      <p:sp>
        <p:nvSpPr>
          <p:cNvPr id="3" name="TextBox 2"/>
          <p:cNvSpPr txBox="1"/>
          <p:nvPr/>
        </p:nvSpPr>
        <p:spPr>
          <a:xfrm>
            <a:off x="0" y="1325880"/>
            <a:ext cx="9144000" cy="5078313"/>
          </a:xfrm>
          <a:prstGeom prst="rect">
            <a:avLst/>
          </a:prstGeom>
          <a:noFill/>
        </p:spPr>
        <p:txBody>
          <a:bodyPr wrap="square" rtlCol="0">
            <a:spAutoFit/>
          </a:bodyPr>
          <a:lstStyle/>
          <a:p>
            <a:r>
              <a:rPr lang="en-US" dirty="0" smtClean="0"/>
              <a:t>Video </a:t>
            </a:r>
            <a:r>
              <a:rPr lang="en-US" dirty="0" smtClean="0"/>
              <a:t>search:</a:t>
            </a:r>
          </a:p>
          <a:p>
            <a:r>
              <a:rPr lang="en-US" dirty="0">
                <a:hlinkClick r:id="rId2"/>
              </a:rPr>
              <a:t>http://www.trendintech.com/2017/03/19/video-search-becomes-a-reality-with-googles-machine-learning-api-that-recognizes-objects-in-videos</a:t>
            </a:r>
            <a:r>
              <a:rPr lang="en-US" dirty="0" smtClean="0">
                <a:hlinkClick r:id="rId2"/>
              </a:rPr>
              <a:t>/</a:t>
            </a:r>
            <a:endParaRPr lang="en-US" dirty="0" smtClean="0"/>
          </a:p>
          <a:p>
            <a:endParaRPr lang="en-US" dirty="0"/>
          </a:p>
          <a:p>
            <a:r>
              <a:rPr lang="en-US" dirty="0" smtClean="0"/>
              <a:t>The </a:t>
            </a:r>
            <a:r>
              <a:rPr lang="en-US" dirty="0"/>
              <a:t>Karma Train: </a:t>
            </a:r>
            <a:r>
              <a:rPr lang="en-US" dirty="0">
                <a:hlinkClick r:id="rId3"/>
              </a:rPr>
              <a:t>http://cs109.joeong.com</a:t>
            </a:r>
            <a:r>
              <a:rPr lang="en-US" dirty="0" smtClean="0">
                <a:hlinkClick r:id="rId3"/>
              </a:rPr>
              <a:t>/</a:t>
            </a:r>
            <a:endParaRPr lang="en-US" dirty="0" smtClean="0"/>
          </a:p>
          <a:p>
            <a:endParaRPr lang="en-US" dirty="0"/>
          </a:p>
          <a:p>
            <a:r>
              <a:rPr lang="en-US" dirty="0" smtClean="0"/>
              <a:t>Recommender Systems: netflix.com, youtube.com, amazon.com</a:t>
            </a:r>
          </a:p>
          <a:p>
            <a:endParaRPr lang="en-US" dirty="0"/>
          </a:p>
          <a:p>
            <a:r>
              <a:rPr lang="en-US" dirty="0" smtClean="0"/>
              <a:t>Sentiment Analysis: twitter.com</a:t>
            </a:r>
          </a:p>
          <a:p>
            <a:endParaRPr lang="en-US" dirty="0"/>
          </a:p>
          <a:p>
            <a:r>
              <a:rPr lang="en-US" dirty="0" smtClean="0"/>
              <a:t>Summary of news: bcc.news.com</a:t>
            </a:r>
          </a:p>
          <a:p>
            <a:endParaRPr lang="en-US" dirty="0"/>
          </a:p>
          <a:p>
            <a:r>
              <a:rPr lang="en-US" dirty="0" smtClean="0"/>
              <a:t>Predicting stock market: bloomberg.com</a:t>
            </a:r>
          </a:p>
          <a:p>
            <a:endParaRPr lang="en-US" dirty="0"/>
          </a:p>
          <a:p>
            <a:r>
              <a:rPr lang="en-US" dirty="0" smtClean="0"/>
              <a:t>Increase crop yield, does smoking cause cancer, does streptomycin cure tuberculosis:</a:t>
            </a:r>
          </a:p>
          <a:p>
            <a:r>
              <a:rPr lang="en-US" dirty="0" smtClean="0"/>
              <a:t>datakind.com</a:t>
            </a:r>
          </a:p>
          <a:p>
            <a:endParaRPr lang="en-US" dirty="0"/>
          </a:p>
          <a:p>
            <a:r>
              <a:rPr lang="en-US" dirty="0" smtClean="0"/>
              <a:t>…</a:t>
            </a:r>
            <a:endParaRPr lang="en-US" dirty="0"/>
          </a:p>
        </p:txBody>
      </p:sp>
    </p:spTree>
    <p:extLst>
      <p:ext uri="{BB962C8B-B14F-4D97-AF65-F5344CB8AC3E}">
        <p14:creationId xmlns:p14="http://schemas.microsoft.com/office/powerpoint/2010/main" val="3707309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Where to learn more</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12</a:t>
            </a:fld>
            <a:endParaRPr lang="fr-FR"/>
          </a:p>
        </p:txBody>
      </p:sp>
      <p:sp>
        <p:nvSpPr>
          <p:cNvPr id="3" name="TextBox 2"/>
          <p:cNvSpPr txBox="1"/>
          <p:nvPr/>
        </p:nvSpPr>
        <p:spPr>
          <a:xfrm>
            <a:off x="-1" y="766354"/>
            <a:ext cx="9144001" cy="5909310"/>
          </a:xfrm>
          <a:prstGeom prst="rect">
            <a:avLst/>
          </a:prstGeom>
          <a:noFill/>
        </p:spPr>
        <p:txBody>
          <a:bodyPr wrap="square" rtlCol="0">
            <a:spAutoFit/>
          </a:bodyPr>
          <a:lstStyle/>
          <a:p>
            <a:r>
              <a:rPr lang="en-US" dirty="0" err="1" smtClean="0"/>
              <a:t>Quora</a:t>
            </a:r>
            <a:endParaRPr lang="en-US" dirty="0" smtClean="0"/>
          </a:p>
          <a:p>
            <a:endParaRPr lang="en-US" dirty="0" smtClean="0"/>
          </a:p>
          <a:p>
            <a:r>
              <a:rPr lang="en-US" b="1" u="sng" dirty="0" smtClean="0"/>
              <a:t>Books:</a:t>
            </a:r>
          </a:p>
          <a:p>
            <a:r>
              <a:rPr lang="en-US" dirty="0" err="1" smtClean="0"/>
              <a:t>OpenIntro</a:t>
            </a:r>
            <a:endParaRPr lang="en-US" dirty="0"/>
          </a:p>
          <a:p>
            <a:r>
              <a:rPr lang="en-US" dirty="0"/>
              <a:t>Introduction to Statistical Learning</a:t>
            </a:r>
          </a:p>
          <a:p>
            <a:r>
              <a:rPr lang="en-US" dirty="0"/>
              <a:t>The Data Science Handbook</a:t>
            </a:r>
          </a:p>
          <a:p>
            <a:r>
              <a:rPr lang="en-US" dirty="0"/>
              <a:t>Machine Learning for Hackers</a:t>
            </a:r>
          </a:p>
          <a:p>
            <a:r>
              <a:rPr lang="en-US" dirty="0"/>
              <a:t>Information Dashboard Design: Displaying Data for At-a-Glance Monitoring: Stephen Few</a:t>
            </a:r>
          </a:p>
          <a:p>
            <a:r>
              <a:rPr lang="en-US" dirty="0"/>
              <a:t>Visualize This: The </a:t>
            </a:r>
            <a:r>
              <a:rPr lang="en-US" dirty="0" err="1"/>
              <a:t>FlowingData</a:t>
            </a:r>
            <a:r>
              <a:rPr lang="en-US" dirty="0"/>
              <a:t> Guide to Design, Visualization, and Statistics: Nathan </a:t>
            </a:r>
            <a:r>
              <a:rPr lang="en-US" dirty="0" err="1"/>
              <a:t>Yau</a:t>
            </a:r>
            <a:endParaRPr lang="en-US" dirty="0"/>
          </a:p>
          <a:p>
            <a:r>
              <a:rPr lang="en-US" dirty="0"/>
              <a:t>Learning Spark</a:t>
            </a:r>
          </a:p>
          <a:p>
            <a:r>
              <a:rPr lang="en-US" dirty="0"/>
              <a:t>Advanced Analytics with </a:t>
            </a:r>
            <a:r>
              <a:rPr lang="en-US" dirty="0" smtClean="0"/>
              <a:t>Spark</a:t>
            </a:r>
          </a:p>
          <a:p>
            <a:r>
              <a:rPr lang="en-US" dirty="0" smtClean="0"/>
              <a:t>…</a:t>
            </a:r>
          </a:p>
          <a:p>
            <a:endParaRPr lang="en-US" dirty="0" smtClean="0"/>
          </a:p>
          <a:p>
            <a:r>
              <a:rPr lang="cy-GB" b="1" u="sng" dirty="0" smtClean="0"/>
              <a:t>Blogs:</a:t>
            </a:r>
            <a:endParaRPr lang="cy-GB" b="1" u="sng" dirty="0"/>
          </a:p>
          <a:p>
            <a:r>
              <a:rPr lang="cy-GB" dirty="0" smtClean="0"/>
              <a:t>KDNuggets </a:t>
            </a:r>
            <a:r>
              <a:rPr lang="cy-GB" dirty="0"/>
              <a:t>- Analytics, Data Mining, and Data Science</a:t>
            </a:r>
          </a:p>
          <a:p>
            <a:r>
              <a:rPr lang="cy-GB" dirty="0"/>
              <a:t>SimplyStatistics - http://www.simplystatistics.com</a:t>
            </a:r>
          </a:p>
          <a:p>
            <a:r>
              <a:rPr lang="cy-GB" dirty="0"/>
              <a:t>R-bloggers - https://www.r-bloggers.com/</a:t>
            </a:r>
          </a:p>
          <a:p>
            <a:r>
              <a:rPr lang="cy-GB" dirty="0"/>
              <a:t>Yhat - ŷhat | Yhat: The Yhat (Pronounced Y-hat) Blog</a:t>
            </a:r>
          </a:p>
          <a:p>
            <a:r>
              <a:rPr lang="cy-GB" dirty="0"/>
              <a:t>FastML - FastML</a:t>
            </a:r>
          </a:p>
          <a:p>
            <a:r>
              <a:rPr lang="cy-GB" dirty="0"/>
              <a:t>Analytics Vidhya - Home</a:t>
            </a:r>
          </a:p>
          <a:p>
            <a:r>
              <a:rPr lang="cy-GB" dirty="0"/>
              <a:t>Edureka - Edureka Blog - Edureka - Discover Learning</a:t>
            </a:r>
            <a:endParaRPr lang="en-US" dirty="0"/>
          </a:p>
        </p:txBody>
      </p:sp>
    </p:spTree>
    <p:extLst>
      <p:ext uri="{BB962C8B-B14F-4D97-AF65-F5344CB8AC3E}">
        <p14:creationId xmlns:p14="http://schemas.microsoft.com/office/powerpoint/2010/main" val="893463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Where to learn more</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13</a:t>
            </a:fld>
            <a:endParaRPr lang="fr-FR"/>
          </a:p>
        </p:txBody>
      </p:sp>
      <p:sp>
        <p:nvSpPr>
          <p:cNvPr id="3" name="TextBox 2"/>
          <p:cNvSpPr txBox="1"/>
          <p:nvPr/>
        </p:nvSpPr>
        <p:spPr>
          <a:xfrm>
            <a:off x="-1" y="766354"/>
            <a:ext cx="9144001" cy="4801314"/>
          </a:xfrm>
          <a:prstGeom prst="rect">
            <a:avLst/>
          </a:prstGeom>
          <a:noFill/>
        </p:spPr>
        <p:txBody>
          <a:bodyPr wrap="square" rtlCol="0">
            <a:spAutoFit/>
          </a:bodyPr>
          <a:lstStyle/>
          <a:p>
            <a:r>
              <a:rPr lang="en-US" b="1" u="sng" dirty="0" smtClean="0"/>
              <a:t>Forums:</a:t>
            </a:r>
            <a:endParaRPr lang="en-US" b="1" u="sng" dirty="0"/>
          </a:p>
          <a:p>
            <a:r>
              <a:rPr lang="en-US" dirty="0" err="1" smtClean="0"/>
              <a:t>Quora</a:t>
            </a:r>
            <a:endParaRPr lang="en-US" dirty="0"/>
          </a:p>
          <a:p>
            <a:r>
              <a:rPr lang="en-US" dirty="0" err="1"/>
              <a:t>Reddit</a:t>
            </a:r>
            <a:r>
              <a:rPr lang="en-US" dirty="0"/>
              <a:t> - http://www.reddit.com (multiple data science forums)</a:t>
            </a:r>
          </a:p>
          <a:p>
            <a:r>
              <a:rPr lang="en-US" dirty="0" err="1" smtClean="0"/>
              <a:t>DataTau</a:t>
            </a:r>
            <a:endParaRPr lang="en-US" dirty="0"/>
          </a:p>
          <a:p>
            <a:r>
              <a:rPr lang="en-US" dirty="0"/>
              <a:t>Cross </a:t>
            </a:r>
            <a:r>
              <a:rPr lang="en-US" dirty="0" smtClean="0"/>
              <a:t>Validated</a:t>
            </a:r>
          </a:p>
          <a:p>
            <a:endParaRPr lang="en-US" dirty="0" smtClean="0"/>
          </a:p>
          <a:p>
            <a:r>
              <a:rPr lang="en-US" b="1" u="sng" dirty="0" smtClean="0"/>
              <a:t>Projects:</a:t>
            </a:r>
            <a:endParaRPr lang="en-US" b="1" u="sng" dirty="0"/>
          </a:p>
          <a:p>
            <a:r>
              <a:rPr lang="en-US" dirty="0" err="1"/>
              <a:t>Kaggle</a:t>
            </a:r>
            <a:r>
              <a:rPr lang="en-US" dirty="0"/>
              <a:t> - Your Home for Data Science</a:t>
            </a:r>
          </a:p>
          <a:p>
            <a:r>
              <a:rPr lang="en-US" dirty="0"/>
              <a:t>Driven Data </a:t>
            </a:r>
            <a:r>
              <a:rPr lang="en-US" dirty="0" smtClean="0"/>
              <a:t>– </a:t>
            </a:r>
            <a:r>
              <a:rPr lang="en-US" dirty="0" err="1" smtClean="0"/>
              <a:t>DrivenData</a:t>
            </a:r>
            <a:endParaRPr lang="en-US" dirty="0" smtClean="0"/>
          </a:p>
          <a:p>
            <a:endParaRPr lang="en-US" dirty="0"/>
          </a:p>
          <a:p>
            <a:r>
              <a:rPr lang="en-US" b="1" u="sng" dirty="0" smtClean="0"/>
              <a:t>GWC courses:</a:t>
            </a:r>
          </a:p>
          <a:p>
            <a:r>
              <a:rPr lang="en-US" dirty="0" smtClean="0"/>
              <a:t>Practical Machine Learning</a:t>
            </a:r>
          </a:p>
          <a:p>
            <a:r>
              <a:rPr lang="en-US" dirty="0" smtClean="0"/>
              <a:t>Self-Driven Cars</a:t>
            </a:r>
          </a:p>
          <a:p>
            <a:r>
              <a:rPr lang="en-US" dirty="0" smtClean="0"/>
              <a:t>Computer Vision</a:t>
            </a:r>
          </a:p>
          <a:p>
            <a:r>
              <a:rPr lang="en-US" dirty="0" smtClean="0"/>
              <a:t>Natural Language Processing</a:t>
            </a:r>
          </a:p>
          <a:p>
            <a:r>
              <a:rPr lang="en-US" dirty="0" smtClean="0"/>
              <a:t>Data Science in Healthcare and Genomics</a:t>
            </a:r>
          </a:p>
          <a:p>
            <a:r>
              <a:rPr lang="en-US" dirty="0" smtClean="0"/>
              <a:t>…</a:t>
            </a:r>
          </a:p>
        </p:txBody>
      </p:sp>
    </p:spTree>
    <p:extLst>
      <p:ext uri="{BB962C8B-B14F-4D97-AF65-F5344CB8AC3E}">
        <p14:creationId xmlns:p14="http://schemas.microsoft.com/office/powerpoint/2010/main" val="2308392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Conclusions</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14</a:t>
            </a:fld>
            <a:endParaRPr lang="fr-FR"/>
          </a:p>
        </p:txBody>
      </p:sp>
    </p:spTree>
    <p:extLst>
      <p:ext uri="{BB962C8B-B14F-4D97-AF65-F5344CB8AC3E}">
        <p14:creationId xmlns:p14="http://schemas.microsoft.com/office/powerpoint/2010/main" val="2979853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What is Data Science (DS)</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2</a:t>
            </a:fld>
            <a:endParaRPr lang="fr-FR"/>
          </a:p>
        </p:txBody>
      </p:sp>
      <p:sp>
        <p:nvSpPr>
          <p:cNvPr id="5" name="TextBox 4"/>
          <p:cNvSpPr txBox="1"/>
          <p:nvPr/>
        </p:nvSpPr>
        <p:spPr>
          <a:xfrm>
            <a:off x="478970" y="1005224"/>
            <a:ext cx="7794171" cy="1569660"/>
          </a:xfrm>
          <a:prstGeom prst="rect">
            <a:avLst/>
          </a:prstGeom>
          <a:noFill/>
        </p:spPr>
        <p:txBody>
          <a:bodyPr wrap="square" rtlCol="0">
            <a:spAutoFit/>
          </a:bodyPr>
          <a:lstStyle/>
          <a:p>
            <a:r>
              <a:rPr lang="en-US" sz="3200" dirty="0" smtClean="0"/>
              <a:t>Data Science is an interdisciplinary field of scientific methods, processes and systems to extract knowledge from data in various forms. </a:t>
            </a:r>
            <a:endParaRPr lang="en-US" sz="3200" dirty="0"/>
          </a:p>
        </p:txBody>
      </p:sp>
    </p:spTree>
    <p:extLst>
      <p:ext uri="{BB962C8B-B14F-4D97-AF65-F5344CB8AC3E}">
        <p14:creationId xmlns:p14="http://schemas.microsoft.com/office/powerpoint/2010/main" val="25862379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Methods Data Science</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3</a:t>
            </a:fld>
            <a:endParaRPr lang="fr-F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628" y="1010193"/>
            <a:ext cx="7645555" cy="5734166"/>
          </a:xfrm>
          <a:prstGeom prst="rect">
            <a:avLst/>
          </a:prstGeom>
        </p:spPr>
      </p:pic>
    </p:spTree>
    <p:extLst>
      <p:ext uri="{BB962C8B-B14F-4D97-AF65-F5344CB8AC3E}">
        <p14:creationId xmlns:p14="http://schemas.microsoft.com/office/powerpoint/2010/main" val="39844637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Structure of Data Science</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4</a:t>
            </a:fld>
            <a:endParaRPr lang="fr-F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502" y="1031178"/>
            <a:ext cx="6104290" cy="5826822"/>
          </a:xfrm>
          <a:prstGeom prst="rect">
            <a:avLst/>
          </a:prstGeom>
        </p:spPr>
      </p:pic>
      <p:sp>
        <p:nvSpPr>
          <p:cNvPr id="3" name="TextBox 2"/>
          <p:cNvSpPr txBox="1"/>
          <p:nvPr/>
        </p:nvSpPr>
        <p:spPr>
          <a:xfrm rot="19104139">
            <a:off x="1820091" y="2151017"/>
            <a:ext cx="2029097" cy="369332"/>
          </a:xfrm>
          <a:prstGeom prst="rect">
            <a:avLst/>
          </a:prstGeom>
          <a:noFill/>
        </p:spPr>
        <p:txBody>
          <a:bodyPr wrap="square" rtlCol="0">
            <a:spAutoFit/>
          </a:bodyPr>
          <a:lstStyle/>
          <a:p>
            <a:r>
              <a:rPr lang="en-US" dirty="0" smtClean="0"/>
              <a:t>Computer Science</a:t>
            </a:r>
            <a:endParaRPr lang="en-US" dirty="0"/>
          </a:p>
        </p:txBody>
      </p:sp>
    </p:spTree>
    <p:extLst>
      <p:ext uri="{BB962C8B-B14F-4D97-AF65-F5344CB8AC3E}">
        <p14:creationId xmlns:p14="http://schemas.microsoft.com/office/powerpoint/2010/main" val="24660053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Why Data Science</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5</a:t>
            </a:fld>
            <a:endParaRPr lang="fr-FR"/>
          </a:p>
        </p:txBody>
      </p:sp>
      <p:sp>
        <p:nvSpPr>
          <p:cNvPr id="3" name="TextBox 2"/>
          <p:cNvSpPr txBox="1"/>
          <p:nvPr/>
        </p:nvSpPr>
        <p:spPr>
          <a:xfrm>
            <a:off x="0" y="722811"/>
            <a:ext cx="5791200" cy="369332"/>
          </a:xfrm>
          <a:prstGeom prst="rect">
            <a:avLst/>
          </a:prstGeom>
          <a:noFill/>
        </p:spPr>
        <p:txBody>
          <a:bodyPr wrap="square" rtlCol="0">
            <a:spAutoFit/>
          </a:bodyPr>
          <a:lstStyle/>
          <a:p>
            <a:r>
              <a:rPr lang="en-US" dirty="0" smtClean="0"/>
              <a:t>Large demand for data scientists</a:t>
            </a:r>
            <a:endParaRPr lang="en-US" dirty="0"/>
          </a:p>
        </p:txBody>
      </p:sp>
      <p:pic>
        <p:nvPicPr>
          <p:cNvPr id="4" name="Picture 3"/>
          <p:cNvPicPr>
            <a:picLocks noChangeAspect="1"/>
          </p:cNvPicPr>
          <p:nvPr/>
        </p:nvPicPr>
        <p:blipFill>
          <a:blip r:embed="rId2"/>
          <a:stretch>
            <a:fillRect/>
          </a:stretch>
        </p:blipFill>
        <p:spPr>
          <a:xfrm>
            <a:off x="1295682" y="1269046"/>
            <a:ext cx="5908201" cy="3396800"/>
          </a:xfrm>
          <a:prstGeom prst="rect">
            <a:avLst/>
          </a:prstGeom>
        </p:spPr>
      </p:pic>
      <p:sp>
        <p:nvSpPr>
          <p:cNvPr id="7" name="TextBox 6"/>
          <p:cNvSpPr txBox="1"/>
          <p:nvPr/>
        </p:nvSpPr>
        <p:spPr>
          <a:xfrm>
            <a:off x="91440" y="4731490"/>
            <a:ext cx="9052560" cy="646331"/>
          </a:xfrm>
          <a:prstGeom prst="rect">
            <a:avLst/>
          </a:prstGeom>
          <a:noFill/>
        </p:spPr>
        <p:txBody>
          <a:bodyPr wrap="square" rtlCol="0">
            <a:spAutoFit/>
          </a:bodyPr>
          <a:lstStyle/>
          <a:p>
            <a:r>
              <a:rPr lang="en-US" dirty="0" smtClean="0"/>
              <a:t>Software Engineer </a:t>
            </a:r>
            <a:r>
              <a:rPr lang="en-US" dirty="0" smtClean="0"/>
              <a:t>salary (mean $95,195/year) </a:t>
            </a:r>
            <a:r>
              <a:rPr lang="en-US" dirty="0" smtClean="0"/>
              <a:t>vs Data Scientist </a:t>
            </a:r>
            <a:r>
              <a:rPr lang="en-US" dirty="0" smtClean="0"/>
              <a:t>salary (mean $113,436/year) (Glassdoor)</a:t>
            </a:r>
            <a:endParaRPr lang="en-US" dirty="0"/>
          </a:p>
        </p:txBody>
      </p:sp>
      <p:sp>
        <p:nvSpPr>
          <p:cNvPr id="8" name="TextBox 7"/>
          <p:cNvSpPr txBox="1"/>
          <p:nvPr/>
        </p:nvSpPr>
        <p:spPr>
          <a:xfrm>
            <a:off x="0" y="5824415"/>
            <a:ext cx="9144000" cy="369332"/>
          </a:xfrm>
          <a:prstGeom prst="rect">
            <a:avLst/>
          </a:prstGeom>
          <a:noFill/>
        </p:spPr>
        <p:txBody>
          <a:bodyPr wrap="square" rtlCol="0">
            <a:spAutoFit/>
          </a:bodyPr>
          <a:lstStyle/>
          <a:p>
            <a:r>
              <a:rPr lang="en-US" dirty="0" smtClean="0"/>
              <a:t>Harvard Business review: Data Scientist: The Sexiest Job of the 21</a:t>
            </a:r>
            <a:r>
              <a:rPr lang="en-US" baseline="30000" dirty="0" smtClean="0"/>
              <a:t>st</a:t>
            </a:r>
            <a:r>
              <a:rPr lang="en-US" dirty="0" smtClean="0"/>
              <a:t> Century.</a:t>
            </a:r>
            <a:endParaRPr lang="en-US" dirty="0"/>
          </a:p>
        </p:txBody>
      </p:sp>
    </p:spTree>
    <p:extLst>
      <p:ext uri="{BB962C8B-B14F-4D97-AF65-F5344CB8AC3E}">
        <p14:creationId xmlns:p14="http://schemas.microsoft.com/office/powerpoint/2010/main" val="9903676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Why Data Science</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6</a:t>
            </a:fld>
            <a:endParaRPr lang="fr-FR"/>
          </a:p>
        </p:txBody>
      </p:sp>
      <p:sp>
        <p:nvSpPr>
          <p:cNvPr id="3" name="TextBox 2"/>
          <p:cNvSpPr txBox="1"/>
          <p:nvPr/>
        </p:nvSpPr>
        <p:spPr>
          <a:xfrm>
            <a:off x="0" y="722811"/>
            <a:ext cx="5791200" cy="369332"/>
          </a:xfrm>
          <a:prstGeom prst="rect">
            <a:avLst/>
          </a:prstGeom>
          <a:noFill/>
        </p:spPr>
        <p:txBody>
          <a:bodyPr wrap="square" rtlCol="0">
            <a:spAutoFit/>
          </a:bodyPr>
          <a:lstStyle/>
          <a:p>
            <a:r>
              <a:rPr lang="en-US" dirty="0" smtClean="0"/>
              <a:t>Large demand for data scientists</a:t>
            </a:r>
            <a:endParaRPr lang="en-US" dirty="0"/>
          </a:p>
        </p:txBody>
      </p:sp>
      <p:pic>
        <p:nvPicPr>
          <p:cNvPr id="5" name="Picture 4"/>
          <p:cNvPicPr>
            <a:picLocks noChangeAspect="1"/>
          </p:cNvPicPr>
          <p:nvPr/>
        </p:nvPicPr>
        <p:blipFill>
          <a:blip r:embed="rId2"/>
          <a:stretch>
            <a:fillRect/>
          </a:stretch>
        </p:blipFill>
        <p:spPr>
          <a:xfrm>
            <a:off x="1807178" y="993431"/>
            <a:ext cx="5529642" cy="4136514"/>
          </a:xfrm>
          <a:prstGeom prst="rect">
            <a:avLst/>
          </a:prstGeom>
        </p:spPr>
      </p:pic>
      <p:sp>
        <p:nvSpPr>
          <p:cNvPr id="8" name="TextBox 7"/>
          <p:cNvSpPr txBox="1"/>
          <p:nvPr/>
        </p:nvSpPr>
        <p:spPr>
          <a:xfrm>
            <a:off x="0" y="5104640"/>
            <a:ext cx="9144000" cy="369332"/>
          </a:xfrm>
          <a:prstGeom prst="rect">
            <a:avLst/>
          </a:prstGeom>
          <a:noFill/>
        </p:spPr>
        <p:txBody>
          <a:bodyPr wrap="square" rtlCol="0">
            <a:spAutoFit/>
          </a:bodyPr>
          <a:lstStyle/>
          <a:p>
            <a:r>
              <a:rPr lang="en-US" dirty="0" smtClean="0"/>
              <a:t>Prof. Andrew Ng: Artificial Intelligence is the New Form of Electricity</a:t>
            </a:r>
            <a:endParaRPr lang="en-US" dirty="0"/>
          </a:p>
        </p:txBody>
      </p:sp>
      <p:sp>
        <p:nvSpPr>
          <p:cNvPr id="9" name="TextBox 8"/>
          <p:cNvSpPr txBox="1"/>
          <p:nvPr/>
        </p:nvSpPr>
        <p:spPr>
          <a:xfrm>
            <a:off x="0" y="5743195"/>
            <a:ext cx="9144000" cy="369332"/>
          </a:xfrm>
          <a:prstGeom prst="rect">
            <a:avLst/>
          </a:prstGeom>
          <a:noFill/>
        </p:spPr>
        <p:txBody>
          <a:bodyPr wrap="square" rtlCol="0">
            <a:spAutoFit/>
          </a:bodyPr>
          <a:lstStyle/>
          <a:p>
            <a:r>
              <a:rPr lang="en-US" dirty="0" smtClean="0"/>
              <a:t>Data Science rise up in all domains: from web to heavy industry, from healthcare to robotics</a:t>
            </a:r>
            <a:endParaRPr lang="en-US" dirty="0"/>
          </a:p>
        </p:txBody>
      </p:sp>
    </p:spTree>
    <p:extLst>
      <p:ext uri="{BB962C8B-B14F-4D97-AF65-F5344CB8AC3E}">
        <p14:creationId xmlns:p14="http://schemas.microsoft.com/office/powerpoint/2010/main" val="15712053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Big </a:t>
            </a:r>
            <a:r>
              <a:rPr lang="en-GB" sz="4400" b="1" dirty="0" smtClean="0"/>
              <a:t>Data</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7</a:t>
            </a:fld>
            <a:endParaRPr lang="fr-F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 y="783771"/>
            <a:ext cx="8098400" cy="6073800"/>
          </a:xfrm>
          <a:prstGeom prst="rect">
            <a:avLst/>
          </a:prstGeom>
        </p:spPr>
      </p:pic>
    </p:spTree>
    <p:extLst>
      <p:ext uri="{BB962C8B-B14F-4D97-AF65-F5344CB8AC3E}">
        <p14:creationId xmlns:p14="http://schemas.microsoft.com/office/powerpoint/2010/main" val="1083992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Characteristics of Big Data</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8</a:t>
            </a:fld>
            <a:endParaRPr lang="fr-F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37987"/>
            <a:ext cx="9144000" cy="5617464"/>
          </a:xfrm>
          <a:prstGeom prst="rect">
            <a:avLst/>
          </a:prstGeom>
        </p:spPr>
      </p:pic>
    </p:spTree>
    <p:extLst>
      <p:ext uri="{BB962C8B-B14F-4D97-AF65-F5344CB8AC3E}">
        <p14:creationId xmlns:p14="http://schemas.microsoft.com/office/powerpoint/2010/main" val="1891292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Characteristics of Big Data</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9</a:t>
            </a:fld>
            <a:endParaRPr lang="fr-F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3525" y="1147762"/>
            <a:ext cx="6076950" cy="4562475"/>
          </a:xfrm>
          <a:prstGeom prst="rect">
            <a:avLst/>
          </a:prstGeom>
        </p:spPr>
      </p:pic>
    </p:spTree>
    <p:extLst>
      <p:ext uri="{BB962C8B-B14F-4D97-AF65-F5344CB8AC3E}">
        <p14:creationId xmlns:p14="http://schemas.microsoft.com/office/powerpoint/2010/main" val="2046421915"/>
      </p:ext>
    </p:extLst>
  </p:cSld>
  <p:clrMapOvr>
    <a:masterClrMapping/>
  </p:clrMapOvr>
  <p:timing>
    <p:tnLst>
      <p:par>
        <p:cTn id="1" dur="indefinite" restart="never" nodeType="tmRoot"/>
      </p:par>
    </p:tnLst>
  </p:timing>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9687</TotalTime>
  <Words>375</Words>
  <Application>Microsoft Office PowerPoint</Application>
  <PresentationFormat>On-screen Show (4:3)</PresentationFormat>
  <Paragraphs>93</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Оформление по умолчанию</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MISIS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Roman</dc:creator>
  <cp:lastModifiedBy>Tatiana Nizhegorodova</cp:lastModifiedBy>
  <cp:revision>605</cp:revision>
  <dcterms:created xsi:type="dcterms:W3CDTF">2008-09-01T13:05:18Z</dcterms:created>
  <dcterms:modified xsi:type="dcterms:W3CDTF">2017-03-25T16:24:11Z</dcterms:modified>
</cp:coreProperties>
</file>