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8" r:id="rId3"/>
    <p:sldId id="333" r:id="rId4"/>
    <p:sldId id="336" r:id="rId5"/>
    <p:sldId id="334" r:id="rId6"/>
    <p:sldId id="340" r:id="rId7"/>
    <p:sldId id="339" r:id="rId8"/>
    <p:sldId id="335" r:id="rId9"/>
    <p:sldId id="341" r:id="rId10"/>
    <p:sldId id="337" r:id="rId11"/>
    <p:sldId id="338" r:id="rId12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9933"/>
    <a:srgbClr val="008000"/>
    <a:srgbClr val="CCECFF"/>
    <a:srgbClr val="33CC33"/>
    <a:srgbClr val="FFCC00"/>
    <a:srgbClr val="00FF99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Data Science</a:t>
            </a:r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Data Formats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smtClean="0"/>
              <a:t>Graphic formats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653144" y="4176936"/>
            <a:ext cx="7019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#Create one row image that has all grey values from 0 to 255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png</a:t>
            </a:r>
            <a:endParaRPr lang="en-US" dirty="0" smtClean="0"/>
          </a:p>
          <a:p>
            <a:r>
              <a:rPr lang="en-US" dirty="0" smtClean="0"/>
              <a:t>f = open(‘ramp.</a:t>
            </a:r>
            <a:r>
              <a:rPr lang="en-US" dirty="0" err="1" smtClean="0"/>
              <a:t>png</a:t>
            </a:r>
            <a:r>
              <a:rPr lang="en-US" dirty="0" smtClean="0"/>
              <a:t>’,’</a:t>
            </a:r>
            <a:r>
              <a:rPr lang="en-US" dirty="0" err="1" smtClean="0"/>
              <a:t>wb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w = </a:t>
            </a:r>
            <a:r>
              <a:rPr lang="en-US" dirty="0" err="1" smtClean="0"/>
              <a:t>png.Writer</a:t>
            </a:r>
            <a:r>
              <a:rPr lang="en-US" dirty="0" smtClean="0"/>
              <a:t>(255,1,greyscale=True)</a:t>
            </a:r>
          </a:p>
          <a:p>
            <a:r>
              <a:rPr lang="en-US" dirty="0" err="1" smtClean="0"/>
              <a:t>w.write</a:t>
            </a:r>
            <a:r>
              <a:rPr lang="en-US" dirty="0" smtClean="0"/>
              <a:t>(f,[range(256)]</a:t>
            </a:r>
          </a:p>
          <a:p>
            <a:r>
              <a:rPr lang="en-US" dirty="0" err="1" smtClean="0"/>
              <a:t>f.close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1" y="996653"/>
            <a:ext cx="4654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formats (polygons to represent image):</a:t>
            </a:r>
          </a:p>
          <a:p>
            <a:r>
              <a:rPr lang="en-US" dirty="0" smtClean="0"/>
              <a:t>CGM (2D)</a:t>
            </a:r>
          </a:p>
          <a:p>
            <a:r>
              <a:rPr lang="en-US" dirty="0" smtClean="0"/>
              <a:t>Gerber (2D)</a:t>
            </a:r>
          </a:p>
          <a:p>
            <a:r>
              <a:rPr lang="en-US" dirty="0" smtClean="0"/>
              <a:t>SVG (Scalable vector graphics, for Web, based on </a:t>
            </a:r>
            <a:r>
              <a:rPr lang="en-US" dirty="0" smtClean="0"/>
              <a:t>XML</a:t>
            </a:r>
            <a:r>
              <a:rPr lang="en-US" smtClean="0"/>
              <a:t>, in d3.js)</a:t>
            </a:r>
            <a:endParaRPr lang="en-US" dirty="0" smtClean="0"/>
          </a:p>
          <a:p>
            <a:r>
              <a:rPr lang="en-US" dirty="0" smtClean="0"/>
              <a:t>.3ds (Autodesk 3D Studio)</a:t>
            </a:r>
          </a:p>
          <a:p>
            <a:r>
              <a:rPr lang="en-US" dirty="0" smtClean="0"/>
              <a:t>3DXML (based on XML)</a:t>
            </a:r>
          </a:p>
          <a:p>
            <a:r>
              <a:rPr lang="en-US" dirty="0" smtClean="0"/>
              <a:t>AMF (Additive manufacturing format for 3D Printers)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3921" y="1007559"/>
            <a:ext cx="4450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Raster formats (grid of pixels):</a:t>
            </a:r>
          </a:p>
          <a:p>
            <a:r>
              <a:rPr lang="en-US" dirty="0" smtClean="0"/>
              <a:t>JPEG (reduced quality due to compression)</a:t>
            </a:r>
          </a:p>
          <a:p>
            <a:r>
              <a:rPr lang="en-US" dirty="0" smtClean="0"/>
              <a:t>TIFF (can handle device specific color space)</a:t>
            </a:r>
          </a:p>
          <a:p>
            <a:r>
              <a:rPr lang="en-US" dirty="0" smtClean="0"/>
              <a:t>GIF (only 256 colors and a transparent color)</a:t>
            </a:r>
          </a:p>
          <a:p>
            <a:r>
              <a:rPr lang="en-US" dirty="0" smtClean="0"/>
              <a:t>PNG (lossless compression)</a:t>
            </a:r>
          </a:p>
          <a:p>
            <a:r>
              <a:rPr lang="en-US" dirty="0" smtClean="0"/>
              <a:t>BMP (full uncompressed info for each pixel)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7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Video formats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757646" y="1022586"/>
            <a:ext cx="701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Structure: Video file consists of a container format (e.g. </a:t>
            </a:r>
            <a:r>
              <a:rPr lang="en-US" dirty="0" err="1" smtClean="0"/>
              <a:t>Matroska</a:t>
            </a:r>
            <a:r>
              <a:rPr lang="en-US" dirty="0" smtClean="0"/>
              <a:t>) containing video data in a video codding format (e.g. VP9) alongside audio format in an audio codding format (e.g. Opus)</a:t>
            </a:r>
          </a:p>
          <a:p>
            <a:endParaRPr lang="en-US" dirty="0"/>
          </a:p>
          <a:p>
            <a:r>
              <a:rPr lang="en-US" dirty="0" smtClean="0"/>
              <a:t>Video codding formats: MPEG-2, MPEG-4, HEVC, Theora, VP9, AV1</a:t>
            </a:r>
          </a:p>
          <a:p>
            <a:endParaRPr lang="en-US" dirty="0"/>
          </a:p>
          <a:p>
            <a:r>
              <a:rPr lang="en-US" dirty="0" smtClean="0"/>
              <a:t>Audio codding format: MP3, AAC, </a:t>
            </a:r>
            <a:r>
              <a:rPr lang="en-US" dirty="0" err="1" smtClean="0"/>
              <a:t>Vorbis</a:t>
            </a:r>
            <a:r>
              <a:rPr lang="en-US" dirty="0" smtClean="0"/>
              <a:t>, Opus, FLAC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" y="3317965"/>
            <a:ext cx="58695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pylab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imageo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filename = “video.mp4”</a:t>
            </a:r>
          </a:p>
          <a:p>
            <a:r>
              <a:rPr lang="en-US" dirty="0" smtClean="0"/>
              <a:t>vid = </a:t>
            </a:r>
            <a:r>
              <a:rPr lang="en-US" dirty="0" err="1" smtClean="0"/>
              <a:t>imageo.get_reader</a:t>
            </a:r>
            <a:r>
              <a:rPr lang="en-US" dirty="0" smtClean="0"/>
              <a:t>(filename,’</a:t>
            </a:r>
            <a:r>
              <a:rPr lang="en-US" dirty="0" err="1" smtClean="0"/>
              <a:t>ffmpeg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frames = [20, 356]</a:t>
            </a:r>
          </a:p>
          <a:p>
            <a:r>
              <a:rPr lang="en-US" dirty="0" smtClean="0"/>
              <a:t>for frame in frames:</a:t>
            </a:r>
          </a:p>
          <a:p>
            <a:r>
              <a:rPr lang="en-US" dirty="0"/>
              <a:t> </a:t>
            </a:r>
            <a:r>
              <a:rPr lang="en-US" dirty="0" smtClean="0"/>
              <a:t>   image = </a:t>
            </a:r>
            <a:r>
              <a:rPr lang="en-US" dirty="0" err="1" smtClean="0"/>
              <a:t>vid.get_data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fig = </a:t>
            </a:r>
            <a:r>
              <a:rPr lang="en-US" dirty="0" err="1" smtClean="0"/>
              <a:t>pylab.figure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fig.suptitle</a:t>
            </a:r>
            <a:r>
              <a:rPr lang="en-US" dirty="0" smtClean="0"/>
              <a:t>(“image #{}”.format(frame),</a:t>
            </a:r>
            <a:r>
              <a:rPr lang="en-US" dirty="0" err="1" smtClean="0"/>
              <a:t>fontsize</a:t>
            </a:r>
            <a:r>
              <a:rPr lang="en-US" dirty="0" smtClean="0"/>
              <a:t>=20)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pylab.imshow</a:t>
            </a:r>
            <a:r>
              <a:rPr lang="en-US" dirty="0" smtClean="0"/>
              <a:t>(image)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ylab.show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Types of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Structured vs Unstructured</a:t>
            </a:r>
          </a:p>
          <a:p>
            <a:endParaRPr lang="en-US" dirty="0"/>
          </a:p>
          <a:p>
            <a:r>
              <a:rPr lang="en-US" dirty="0" smtClean="0"/>
              <a:t>Structured: CSV, XML, JSON</a:t>
            </a:r>
          </a:p>
          <a:p>
            <a:endParaRPr lang="en-US" dirty="0"/>
          </a:p>
          <a:p>
            <a:r>
              <a:rPr lang="en-US" dirty="0" smtClean="0"/>
              <a:t>Unstructured: html, pictures(jpeg, bmp, gif, …), video (</a:t>
            </a:r>
            <a:r>
              <a:rPr lang="en-US" dirty="0" err="1" smtClean="0"/>
              <a:t>avi</a:t>
            </a:r>
            <a:r>
              <a:rPr lang="en-US" dirty="0" smtClean="0"/>
              <a:t>, mpeg4,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HTML format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586"/>
            <a:ext cx="9144000" cy="52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CSV format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89" y="921860"/>
            <a:ext cx="4352925" cy="179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846" y="3013166"/>
            <a:ext cx="7262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(“data.csv”, header=None, names=[‘column1’,’column2’], </a:t>
            </a:r>
            <a:r>
              <a:rPr lang="en-US" dirty="0" err="1" smtClean="0"/>
              <a:t>na_values</a:t>
            </a:r>
            <a:r>
              <a:rPr lang="en-US" dirty="0" smtClean="0"/>
              <a:t>=[‘-’,’N/A’], </a:t>
            </a:r>
            <a:r>
              <a:rPr lang="en-US" dirty="0" err="1" smtClean="0"/>
              <a:t>skiprows</a:t>
            </a:r>
            <a:r>
              <a:rPr lang="en-US" dirty="0" smtClean="0"/>
              <a:t>=3)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/>
              <a:t>X</a:t>
            </a:r>
            <a:r>
              <a:rPr lang="en-GB" sz="4400" b="1" dirty="0" smtClean="0"/>
              <a:t>ML format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705394"/>
            <a:ext cx="9144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 (XML)</a:t>
            </a:r>
          </a:p>
          <a:p>
            <a:endParaRPr lang="en-US" dirty="0"/>
          </a:p>
          <a:p>
            <a:r>
              <a:rPr lang="en-US" dirty="0" smtClean="0"/>
              <a:t>XML elements: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Start tag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0000FF"/>
                </a:solidFill>
              </a:rPr>
              <a:t>End Tag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008000"/>
                </a:solidFill>
              </a:rPr>
              <a:t>Text Content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9933"/>
                </a:solidFill>
              </a:rPr>
              <a:t>Attribute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33CC"/>
                </a:solidFill>
              </a:rPr>
              <a:t>Self Closing Tag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White spaces, tabs are discarded, indentation is only for readability. </a:t>
            </a:r>
          </a:p>
          <a:p>
            <a:endParaRPr lang="en-US" dirty="0"/>
          </a:p>
          <a:p>
            <a:r>
              <a:rPr lang="en-US" dirty="0" smtClean="0"/>
              <a:t>Main 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9" y="1724297"/>
            <a:ext cx="3892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&lt;Student&gt;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&lt;Name&gt;</a:t>
            </a:r>
            <a:r>
              <a:rPr lang="en-US" b="1" dirty="0" smtClean="0">
                <a:solidFill>
                  <a:srgbClr val="008000"/>
                </a:solidFill>
              </a:rPr>
              <a:t>John</a:t>
            </a:r>
            <a:r>
              <a:rPr lang="en-US" b="1" dirty="0" smtClean="0">
                <a:solidFill>
                  <a:srgbClr val="0000FF"/>
                </a:solidFill>
              </a:rPr>
              <a:t>&lt;/Name&gt;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&lt;Phone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9933"/>
                </a:solidFill>
              </a:rPr>
              <a:t>type=“</a:t>
            </a:r>
            <a:r>
              <a:rPr lang="en-US" b="1" dirty="0" err="1" smtClean="0">
                <a:solidFill>
                  <a:srgbClr val="FF9933"/>
                </a:solidFill>
              </a:rPr>
              <a:t>intl</a:t>
            </a:r>
            <a:r>
              <a:rPr lang="en-US" b="1" dirty="0" smtClean="0">
                <a:solidFill>
                  <a:srgbClr val="FF9933"/>
                </a:solidFill>
              </a:rPr>
              <a:t>”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8000"/>
                </a:solidFill>
              </a:rPr>
              <a:t>+1 234 567 8901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&lt;/Phone&gt;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33CC"/>
                </a:solidFill>
              </a:rPr>
              <a:t>&lt;Email </a:t>
            </a:r>
            <a:r>
              <a:rPr lang="en-US" b="1" dirty="0" smtClean="0">
                <a:solidFill>
                  <a:srgbClr val="FF9933"/>
                </a:solidFill>
              </a:rPr>
              <a:t>hide=“yes”</a:t>
            </a:r>
            <a:r>
              <a:rPr lang="en-US" b="1" dirty="0" smtClean="0">
                <a:solidFill>
                  <a:srgbClr val="FF33CC"/>
                </a:solidFill>
              </a:rPr>
              <a:t>/&gt;</a:t>
            </a:r>
            <a:endParaRPr lang="en-US" b="1" dirty="0">
              <a:solidFill>
                <a:srgbClr val="FF33CC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&lt;/Student&gt;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/>
              <a:t>X</a:t>
            </a:r>
            <a:r>
              <a:rPr lang="en-GB" sz="4400" b="1" dirty="0" smtClean="0"/>
              <a:t>ML as a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1" y="1053737"/>
            <a:ext cx="3466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&lt;a&gt;</a:t>
            </a:r>
          </a:p>
          <a:p>
            <a:r>
              <a:rPr lang="en-US" dirty="0"/>
              <a:t> </a:t>
            </a:r>
            <a:r>
              <a:rPr lang="en-US" dirty="0" smtClean="0"/>
              <a:t> &lt;b&gt;</a:t>
            </a:r>
          </a:p>
          <a:p>
            <a:r>
              <a:rPr lang="en-US" dirty="0"/>
              <a:t> </a:t>
            </a:r>
            <a:r>
              <a:rPr lang="en-US" dirty="0" smtClean="0"/>
              <a:t>   &lt;c color=‘red’&gt;X&lt;/c&gt;</a:t>
            </a:r>
          </a:p>
          <a:p>
            <a:r>
              <a:rPr lang="en-US" dirty="0" smtClean="0"/>
              <a:t>    &lt;d shape=‘square’&gt;Y&lt;/d&gt;</a:t>
            </a:r>
            <a:endParaRPr lang="en-US" dirty="0"/>
          </a:p>
          <a:p>
            <a:r>
              <a:rPr lang="en-US" dirty="0" smtClean="0"/>
              <a:t>  &lt;/b&gt;</a:t>
            </a:r>
          </a:p>
          <a:p>
            <a:r>
              <a:rPr lang="en-US" dirty="0" smtClean="0"/>
              <a:t>  &lt;e&gt;Z&lt;/z&gt;</a:t>
            </a:r>
            <a:endParaRPr lang="en-US" dirty="0"/>
          </a:p>
          <a:p>
            <a:r>
              <a:rPr lang="en-US" dirty="0" smtClean="0"/>
              <a:t>&lt;/a&gt;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7623" y="896983"/>
            <a:ext cx="461554" cy="46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56069" y="1693817"/>
            <a:ext cx="461554" cy="46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672748" y="1693817"/>
            <a:ext cx="461554" cy="46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 flipH="1">
            <a:off x="5786846" y="1290944"/>
            <a:ext cx="298370" cy="4028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  <a:endCxn id="8" idx="0"/>
          </p:cNvCxnSpPr>
          <p:nvPr/>
        </p:nvCxnSpPr>
        <p:spPr>
          <a:xfrm>
            <a:off x="6411584" y="1290944"/>
            <a:ext cx="491941" cy="4028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74777" y="2579639"/>
            <a:ext cx="461554" cy="46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8" idx="4"/>
            <a:endCxn id="17" idx="0"/>
          </p:cNvCxnSpPr>
          <p:nvPr/>
        </p:nvCxnSpPr>
        <p:spPr>
          <a:xfrm>
            <a:off x="6903525" y="2155371"/>
            <a:ext cx="2029" cy="4242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30137" y="2579639"/>
            <a:ext cx="461554" cy="4615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1" name="Straight Connector 20"/>
          <p:cNvCxnSpPr>
            <a:stCxn id="7" idx="3"/>
          </p:cNvCxnSpPr>
          <p:nvPr/>
        </p:nvCxnSpPr>
        <p:spPr>
          <a:xfrm flipH="1">
            <a:off x="5259977" y="2087778"/>
            <a:ext cx="363685" cy="5596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31129" y="3439560"/>
            <a:ext cx="461554" cy="46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0" idx="4"/>
            <a:endCxn id="25" idx="0"/>
          </p:cNvCxnSpPr>
          <p:nvPr/>
        </p:nvCxnSpPr>
        <p:spPr>
          <a:xfrm>
            <a:off x="5160914" y="3041193"/>
            <a:ext cx="992" cy="3983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13714" y="3444240"/>
            <a:ext cx="461554" cy="461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30" idx="2"/>
            <a:endCxn id="28" idx="0"/>
          </p:cNvCxnSpPr>
          <p:nvPr/>
        </p:nvCxnSpPr>
        <p:spPr>
          <a:xfrm>
            <a:off x="6019800" y="2982685"/>
            <a:ext cx="24691" cy="4615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86846" y="2516777"/>
            <a:ext cx="465908" cy="4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7" idx="5"/>
            <a:endCxn id="30" idx="0"/>
          </p:cNvCxnSpPr>
          <p:nvPr/>
        </p:nvCxnSpPr>
        <p:spPr>
          <a:xfrm>
            <a:off x="5950030" y="2087778"/>
            <a:ext cx="69770" cy="4289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/>
              <a:t>X</a:t>
            </a:r>
            <a:r>
              <a:rPr lang="en-GB" sz="4400" b="1" dirty="0" smtClean="0"/>
              <a:t>ML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705394"/>
            <a:ext cx="9143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schema description of a legal format of an XML document. Expressed in terms of constraints on the structure and content of document. </a:t>
            </a:r>
          </a:p>
          <a:p>
            <a:endParaRPr lang="en-US" dirty="0"/>
          </a:p>
          <a:p>
            <a:r>
              <a:rPr lang="en-US" dirty="0" smtClean="0"/>
              <a:t>XML Schema (use of validator to validate an XML based on schema) (many XML schema languages, like DTD, ISO 8879:1986 SGML, W3C)</a:t>
            </a:r>
          </a:p>
          <a:p>
            <a:endParaRPr lang="en-US" dirty="0"/>
          </a:p>
          <a:p>
            <a:r>
              <a:rPr lang="en-US" dirty="0" smtClean="0"/>
              <a:t>W3C in details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483" y="3187336"/>
            <a:ext cx="3831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Document:</a:t>
            </a:r>
          </a:p>
          <a:p>
            <a:endParaRPr lang="en-US" dirty="0" smtClean="0"/>
          </a:p>
          <a:p>
            <a:r>
              <a:rPr lang="en-US" dirty="0" smtClean="0"/>
              <a:t>&lt;Student&gt;</a:t>
            </a:r>
          </a:p>
          <a:p>
            <a:r>
              <a:rPr lang="en-US" dirty="0" smtClean="0"/>
              <a:t>  &lt;Name&gt;John Doe&lt;/Name&gt;</a:t>
            </a:r>
          </a:p>
          <a:p>
            <a:r>
              <a:rPr lang="en-US" dirty="0"/>
              <a:t> </a:t>
            </a:r>
            <a:r>
              <a:rPr lang="en-US" dirty="0" smtClean="0"/>
              <a:t> &lt;Age&gt;43&lt;/Age&gt;</a:t>
            </a:r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 err="1" smtClean="0"/>
              <a:t>DateBorn</a:t>
            </a:r>
            <a:r>
              <a:rPr lang="en-US" dirty="0" smtClean="0"/>
              <a:t>&gt;02/23/1985&lt;/</a:t>
            </a:r>
            <a:r>
              <a:rPr lang="en-US" dirty="0" err="1" smtClean="0"/>
              <a:t>DateBorn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&lt;Email&gt;jdoe@gmail.com&lt;/Email&gt;</a:t>
            </a:r>
          </a:p>
          <a:p>
            <a:r>
              <a:rPr lang="en-US" dirty="0"/>
              <a:t> </a:t>
            </a:r>
            <a:r>
              <a:rPr lang="en-US" dirty="0" smtClean="0"/>
              <a:t> &lt;Email&gt;jd@yahoo.com&lt;/Email&gt;</a:t>
            </a:r>
            <a:endParaRPr lang="en-US" dirty="0"/>
          </a:p>
          <a:p>
            <a:r>
              <a:rPr lang="en-US" dirty="0" smtClean="0"/>
              <a:t>&lt;/Student&gt;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" y="2965430"/>
            <a:ext cx="53644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XML Schema: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 name=“Student”&gt;</a:t>
            </a:r>
          </a:p>
          <a:p>
            <a:r>
              <a:rPr lang="en-US" dirty="0"/>
              <a:t>  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xs:element</a:t>
            </a:r>
            <a:r>
              <a:rPr lang="en-US" dirty="0"/>
              <a:t> name=“Name” type=“</a:t>
            </a:r>
            <a:r>
              <a:rPr lang="en-US" dirty="0" err="1"/>
              <a:t>xs:string</a:t>
            </a:r>
            <a:r>
              <a:rPr lang="en-US" dirty="0" smtClean="0"/>
              <a:t>”/&gt;</a:t>
            </a:r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xs:element</a:t>
            </a:r>
            <a:r>
              <a:rPr lang="en-US" dirty="0"/>
              <a:t> name=“Age” type=“</a:t>
            </a:r>
            <a:r>
              <a:rPr lang="en-US" dirty="0" err="1"/>
              <a:t>xs:integer</a:t>
            </a:r>
            <a:r>
              <a:rPr lang="en-US" dirty="0"/>
              <a:t>”/&gt;</a:t>
            </a:r>
          </a:p>
          <a:p>
            <a:r>
              <a:rPr lang="en-US" dirty="0"/>
              <a:t>    &lt;</a:t>
            </a:r>
            <a:r>
              <a:rPr lang="en-US" dirty="0" err="1"/>
              <a:t>xs:element</a:t>
            </a:r>
            <a:r>
              <a:rPr lang="en-US" dirty="0"/>
              <a:t> name=“</a:t>
            </a:r>
            <a:r>
              <a:rPr lang="en-US" dirty="0" err="1"/>
              <a:t>DateBorn</a:t>
            </a:r>
            <a:r>
              <a:rPr lang="en-US" dirty="0"/>
              <a:t>” type=“</a:t>
            </a:r>
            <a:r>
              <a:rPr lang="en-US" dirty="0" err="1"/>
              <a:t>xs:date</a:t>
            </a:r>
            <a:r>
              <a:rPr lang="en-US" dirty="0" smtClean="0"/>
              <a:t>”/&gt;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xs:element</a:t>
            </a:r>
            <a:r>
              <a:rPr lang="en-US" dirty="0" smtClean="0"/>
              <a:t> name=“Email” type=“</a:t>
            </a:r>
            <a:r>
              <a:rPr lang="en-US" dirty="0" err="1" smtClean="0"/>
              <a:t>xs:string</a:t>
            </a:r>
            <a:r>
              <a:rPr lang="en-US" dirty="0" smtClean="0"/>
              <a:t>” minOccurs=“1” </a:t>
            </a:r>
            <a:r>
              <a:rPr lang="en-US" dirty="0" err="1" smtClean="0"/>
              <a:t>maxOccurs</a:t>
            </a:r>
            <a:r>
              <a:rPr lang="en-US" dirty="0" smtClean="0"/>
              <a:t>=“2”/&gt;</a:t>
            </a:r>
            <a:endParaRPr lang="en-US" dirty="0"/>
          </a:p>
          <a:p>
            <a:r>
              <a:rPr lang="en-US" dirty="0"/>
              <a:t>  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507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JSON format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989874"/>
            <a:ext cx="701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 data as nested “lists” or “dictionaries”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43601"/>
            <a:ext cx="6532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data = '''{</a:t>
            </a:r>
          </a:p>
          <a:p>
            <a:r>
              <a:rPr lang="en-US" dirty="0"/>
              <a:t>  "Name" : "John Doe",</a:t>
            </a:r>
          </a:p>
          <a:p>
            <a:r>
              <a:rPr lang="en-US" dirty="0"/>
              <a:t>  "Phone" : {</a:t>
            </a:r>
          </a:p>
          <a:p>
            <a:r>
              <a:rPr lang="en-US" dirty="0"/>
              <a:t>    "Type" : "</a:t>
            </a:r>
            <a:r>
              <a:rPr lang="en-US" dirty="0" err="1"/>
              <a:t>intl</a:t>
            </a:r>
            <a:r>
              <a:rPr lang="en-US" dirty="0"/>
              <a:t>",</a:t>
            </a:r>
          </a:p>
          <a:p>
            <a:r>
              <a:rPr lang="en-US" dirty="0"/>
              <a:t>    "Number" : "+1 925 123 4567"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"Email" : {</a:t>
            </a:r>
          </a:p>
          <a:p>
            <a:r>
              <a:rPr lang="en-US" dirty="0"/>
              <a:t>    "hide" : "yes"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}''‘</a:t>
            </a:r>
          </a:p>
          <a:p>
            <a:endParaRPr lang="en-US" dirty="0"/>
          </a:p>
          <a:p>
            <a:r>
              <a:rPr lang="en-US" dirty="0"/>
              <a:t>info = </a:t>
            </a:r>
            <a:r>
              <a:rPr lang="en-US" dirty="0" err="1"/>
              <a:t>json.loads</a:t>
            </a:r>
            <a:r>
              <a:rPr lang="en-US" dirty="0"/>
              <a:t>(data)</a:t>
            </a:r>
          </a:p>
          <a:p>
            <a:r>
              <a:rPr lang="en-US" dirty="0"/>
              <a:t>print("Name: ",info["Name"])</a:t>
            </a:r>
          </a:p>
          <a:p>
            <a:r>
              <a:rPr lang="en-US" dirty="0"/>
              <a:t>print("Hide: ",info["Email"]["hide"])</a:t>
            </a:r>
          </a:p>
        </p:txBody>
      </p:sp>
    </p:spTree>
    <p:extLst>
      <p:ext uri="{BB962C8B-B14F-4D97-AF65-F5344CB8AC3E}">
        <p14:creationId xmlns:p14="http://schemas.microsoft.com/office/powerpoint/2010/main" val="3079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JSON format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3040" y="930254"/>
            <a:ext cx="6532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data = '''[</a:t>
            </a:r>
          </a:p>
          <a:p>
            <a:r>
              <a:rPr lang="en-US" dirty="0"/>
              <a:t>  { "id" : "1",</a:t>
            </a:r>
          </a:p>
          <a:p>
            <a:r>
              <a:rPr lang="en-US" dirty="0"/>
              <a:t>    "Name" : "John Doe",</a:t>
            </a:r>
          </a:p>
          <a:p>
            <a:r>
              <a:rPr lang="en-US" dirty="0"/>
              <a:t>    "Phone" : "+1 925 123 4567"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{ "id" : "2",</a:t>
            </a:r>
          </a:p>
          <a:p>
            <a:r>
              <a:rPr lang="en-US" dirty="0"/>
              <a:t>    "Name" : "Sarah Connor",</a:t>
            </a:r>
          </a:p>
          <a:p>
            <a:r>
              <a:rPr lang="en-US" dirty="0"/>
              <a:t>    "Phone" : "+1 925 456 7890"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]</a:t>
            </a:r>
          </a:p>
          <a:p>
            <a:r>
              <a:rPr lang="en-US" dirty="0" smtClean="0"/>
              <a:t>''‘</a:t>
            </a:r>
          </a:p>
          <a:p>
            <a:endParaRPr lang="en-US" dirty="0"/>
          </a:p>
          <a:p>
            <a:r>
              <a:rPr lang="en-US" dirty="0"/>
              <a:t>info = </a:t>
            </a:r>
            <a:r>
              <a:rPr lang="en-US" dirty="0" err="1"/>
              <a:t>json.loads</a:t>
            </a:r>
            <a:r>
              <a:rPr lang="en-US" dirty="0"/>
              <a:t>(data)</a:t>
            </a:r>
          </a:p>
          <a:p>
            <a:r>
              <a:rPr lang="en-US" dirty="0"/>
              <a:t>print("Student count: ",</a:t>
            </a:r>
            <a:r>
              <a:rPr lang="en-US" dirty="0" err="1"/>
              <a:t>len</a:t>
            </a:r>
            <a:r>
              <a:rPr lang="en-US" dirty="0"/>
              <a:t>(info))</a:t>
            </a:r>
          </a:p>
          <a:p>
            <a:r>
              <a:rPr lang="en-US" dirty="0"/>
              <a:t>for item in info:</a:t>
            </a:r>
          </a:p>
          <a:p>
            <a:r>
              <a:rPr lang="en-US" dirty="0"/>
              <a:t>    print("ID: ",item["id"])</a:t>
            </a:r>
          </a:p>
          <a:p>
            <a:r>
              <a:rPr lang="en-US" dirty="0"/>
              <a:t>    print("Name: ",item["Name"])</a:t>
            </a:r>
          </a:p>
          <a:p>
            <a:r>
              <a:rPr lang="en-US" dirty="0"/>
              <a:t>    print("Phone: ",item["Phone"])</a:t>
            </a:r>
          </a:p>
        </p:txBody>
      </p:sp>
    </p:spTree>
    <p:extLst>
      <p:ext uri="{BB962C8B-B14F-4D97-AF65-F5344CB8AC3E}">
        <p14:creationId xmlns:p14="http://schemas.microsoft.com/office/powerpoint/2010/main" val="26634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8442</TotalTime>
  <Words>846</Words>
  <Application>Microsoft Office PowerPoint</Application>
  <PresentationFormat>On-screen Show (4:3)</PresentationFormat>
  <Paragraphs>169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621</cp:revision>
  <dcterms:created xsi:type="dcterms:W3CDTF">2008-09-01T13:05:18Z</dcterms:created>
  <dcterms:modified xsi:type="dcterms:W3CDTF">2017-03-19T04:11:28Z</dcterms:modified>
</cp:coreProperties>
</file>