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318" r:id="rId3"/>
    <p:sldId id="342" r:id="rId4"/>
    <p:sldId id="343" r:id="rId5"/>
    <p:sldId id="334" r:id="rId6"/>
    <p:sldId id="344" r:id="rId7"/>
    <p:sldId id="345" r:id="rId8"/>
    <p:sldId id="335" r:id="rId9"/>
    <p:sldId id="336" r:id="rId10"/>
    <p:sldId id="333" r:id="rId11"/>
    <p:sldId id="337" r:id="rId12"/>
    <p:sldId id="338" r:id="rId13"/>
    <p:sldId id="339" r:id="rId14"/>
    <p:sldId id="341" r:id="rId15"/>
    <p:sldId id="346" r:id="rId16"/>
    <p:sldId id="340" r:id="rId17"/>
  </p:sldIdLst>
  <p:sldSz cx="9144000" cy="6858000" type="screen4x3"/>
  <p:notesSz cx="6781800" cy="9918700"/>
  <p:defaultTextStyle>
    <a:defPPr>
      <a:defRPr lang="fr-FR"/>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CCECFF"/>
    <a:srgbClr val="33CC33"/>
    <a:srgbClr val="FFCC00"/>
    <a:srgbClr val="FF9933"/>
    <a:srgbClr val="00FF99"/>
    <a:srgbClr val="FF33CC"/>
    <a:srgbClr val="66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31" autoAdjust="0"/>
    <p:restoredTop sz="94684" autoAdjust="0"/>
  </p:normalViewPr>
  <p:slideViewPr>
    <p:cSldViewPr snapToGrid="0">
      <p:cViewPr varScale="1">
        <p:scale>
          <a:sx n="88" d="100"/>
          <a:sy n="88" d="100"/>
        </p:scale>
        <p:origin x="1267" y="62"/>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1750" y="0"/>
            <a:ext cx="2938463" cy="495300"/>
          </a:xfrm>
          <a:prstGeom prst="rect">
            <a:avLst/>
          </a:prstGeom>
        </p:spPr>
        <p:txBody>
          <a:bodyPr vert="horz" lIns="91440" tIns="45720" rIns="91440" bIns="45720" rtlCol="0"/>
          <a:lstStyle>
            <a:lvl1pPr algn="r">
              <a:defRPr sz="1200"/>
            </a:lvl1pPr>
          </a:lstStyle>
          <a:p>
            <a:fld id="{21DF1C57-144D-44C7-8DDE-1A60D0399A10}" type="datetimeFigureOut">
              <a:rPr lang="en-US" smtClean="0"/>
              <a:t>3/18/2017</a:t>
            </a:fld>
            <a:endParaRPr lang="en-US"/>
          </a:p>
        </p:txBody>
      </p:sp>
      <p:sp>
        <p:nvSpPr>
          <p:cNvPr id="4" name="Footer Placeholder 3"/>
          <p:cNvSpPr>
            <a:spLocks noGrp="1"/>
          </p:cNvSpPr>
          <p:nvPr>
            <p:ph type="ftr" sz="quarter" idx="2"/>
          </p:nvPr>
        </p:nvSpPr>
        <p:spPr>
          <a:xfrm>
            <a:off x="0" y="9421813"/>
            <a:ext cx="2938463"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1750" y="9421813"/>
            <a:ext cx="2938463" cy="495300"/>
          </a:xfrm>
          <a:prstGeom prst="rect">
            <a:avLst/>
          </a:prstGeom>
        </p:spPr>
        <p:txBody>
          <a:bodyPr vert="horz" lIns="91440" tIns="45720" rIns="91440" bIns="45720" rtlCol="0" anchor="b"/>
          <a:lstStyle>
            <a:lvl1pPr algn="r">
              <a:defRPr sz="1200"/>
            </a:lvl1pPr>
          </a:lstStyle>
          <a:p>
            <a:fld id="{50C8C640-8857-4042-A2A1-38E54F465F7B}" type="slidenum">
              <a:rPr lang="en-US" smtClean="0"/>
              <a:t>‹#›</a:t>
            </a:fld>
            <a:endParaRPr lang="en-US"/>
          </a:p>
        </p:txBody>
      </p:sp>
    </p:spTree>
    <p:extLst>
      <p:ext uri="{BB962C8B-B14F-4D97-AF65-F5344CB8AC3E}">
        <p14:creationId xmlns:p14="http://schemas.microsoft.com/office/powerpoint/2010/main" val="2708687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1750" y="0"/>
            <a:ext cx="2938463" cy="495300"/>
          </a:xfrm>
          <a:prstGeom prst="rect">
            <a:avLst/>
          </a:prstGeom>
        </p:spPr>
        <p:txBody>
          <a:bodyPr vert="horz" lIns="91440" tIns="45720" rIns="91440" bIns="45720" rtlCol="0"/>
          <a:lstStyle>
            <a:lvl1pPr algn="r">
              <a:defRPr sz="1200"/>
            </a:lvl1pPr>
          </a:lstStyle>
          <a:p>
            <a:fld id="{5C425304-3AC0-411D-AD2B-0B6C73995CA4}" type="datetimeFigureOut">
              <a:rPr lang="en-US" smtClean="0"/>
              <a:t>3/18/2017</a:t>
            </a:fld>
            <a:endParaRPr lang="en-US"/>
          </a:p>
        </p:txBody>
      </p:sp>
      <p:sp>
        <p:nvSpPr>
          <p:cNvPr id="4" name="Slide Image Placeholder 3"/>
          <p:cNvSpPr>
            <a:spLocks noGrp="1" noRot="1" noChangeAspect="1"/>
          </p:cNvSpPr>
          <p:nvPr>
            <p:ph type="sldImg" idx="2"/>
          </p:nvPr>
        </p:nvSpPr>
        <p:spPr>
          <a:xfrm>
            <a:off x="911225" y="744538"/>
            <a:ext cx="4959350" cy="3719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7863" y="4711700"/>
            <a:ext cx="5426075" cy="44624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1813"/>
            <a:ext cx="293846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1750" y="9421813"/>
            <a:ext cx="2938463" cy="495300"/>
          </a:xfrm>
          <a:prstGeom prst="rect">
            <a:avLst/>
          </a:prstGeom>
        </p:spPr>
        <p:txBody>
          <a:bodyPr vert="horz" lIns="91440" tIns="45720" rIns="91440" bIns="45720" rtlCol="0" anchor="b"/>
          <a:lstStyle>
            <a:lvl1pPr algn="r">
              <a:defRPr sz="1200"/>
            </a:lvl1pPr>
          </a:lstStyle>
          <a:p>
            <a:fld id="{0BF52E15-01C1-4C1C-AD8E-F3C88CBCAE21}" type="slidenum">
              <a:rPr lang="en-US" smtClean="0"/>
              <a:t>‹#›</a:t>
            </a:fld>
            <a:endParaRPr lang="en-US"/>
          </a:p>
        </p:txBody>
      </p:sp>
    </p:spTree>
    <p:extLst>
      <p:ext uri="{BB962C8B-B14F-4D97-AF65-F5344CB8AC3E}">
        <p14:creationId xmlns:p14="http://schemas.microsoft.com/office/powerpoint/2010/main" val="7799758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F52E15-01C1-4C1C-AD8E-F3C88CBCAE21}" type="slidenum">
              <a:rPr lang="en-US" smtClean="0"/>
              <a:t>1</a:t>
            </a:fld>
            <a:endParaRPr lang="en-US"/>
          </a:p>
        </p:txBody>
      </p:sp>
    </p:spTree>
    <p:extLst>
      <p:ext uri="{BB962C8B-B14F-4D97-AF65-F5344CB8AC3E}">
        <p14:creationId xmlns:p14="http://schemas.microsoft.com/office/powerpoint/2010/main" val="146264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a:xfrm>
            <a:off x="6903525" y="6381750"/>
            <a:ext cx="2133600" cy="476250"/>
          </a:xfrm>
        </p:spPr>
        <p:txBody>
          <a:bodyPr/>
          <a:lstStyle>
            <a:lvl1pPr>
              <a:defRPr/>
            </a:lvl1pPr>
          </a:lstStyle>
          <a:p>
            <a:fld id="{BA65202F-3EE1-4DBC-83B8-700B57BEB960}" type="slidenum">
              <a:rPr lang="fr-FR"/>
              <a:pPr/>
              <a:t>‹#›</a:t>
            </a:fld>
            <a:endParaRPr lang="fr-FR"/>
          </a:p>
        </p:txBody>
      </p:sp>
    </p:spTree>
    <p:extLst>
      <p:ext uri="{BB962C8B-B14F-4D97-AF65-F5344CB8AC3E}">
        <p14:creationId xmlns:p14="http://schemas.microsoft.com/office/powerpoint/2010/main" val="307541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BD5401FC-447B-4F54-A638-517C62E0393C}" type="slidenum">
              <a:rPr lang="fr-FR"/>
              <a:pPr/>
              <a:t>‹#›</a:t>
            </a:fld>
            <a:endParaRPr lang="fr-FR"/>
          </a:p>
        </p:txBody>
      </p:sp>
    </p:spTree>
    <p:extLst>
      <p:ext uri="{BB962C8B-B14F-4D97-AF65-F5344CB8AC3E}">
        <p14:creationId xmlns:p14="http://schemas.microsoft.com/office/powerpoint/2010/main" val="279764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B88EE505-9748-4BEA-BA2F-EE25890D4C7E}" type="slidenum">
              <a:rPr lang="fr-FR"/>
              <a:pPr/>
              <a:t>‹#›</a:t>
            </a:fld>
            <a:endParaRPr lang="fr-FR"/>
          </a:p>
        </p:txBody>
      </p:sp>
    </p:spTree>
    <p:extLst>
      <p:ext uri="{BB962C8B-B14F-4D97-AF65-F5344CB8AC3E}">
        <p14:creationId xmlns:p14="http://schemas.microsoft.com/office/powerpoint/2010/main" val="69362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28C47A15-C88A-4DF6-8A9F-DD654D249798}" type="slidenum">
              <a:rPr lang="fr-FR"/>
              <a:pPr/>
              <a:t>‹#›</a:t>
            </a:fld>
            <a:endParaRPr lang="fr-FR"/>
          </a:p>
        </p:txBody>
      </p:sp>
    </p:spTree>
    <p:extLst>
      <p:ext uri="{BB962C8B-B14F-4D97-AF65-F5344CB8AC3E}">
        <p14:creationId xmlns:p14="http://schemas.microsoft.com/office/powerpoint/2010/main" val="140765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5F4B8538-061D-4B1C-B468-408352A47B0B}" type="slidenum">
              <a:rPr lang="fr-FR"/>
              <a:pPr/>
              <a:t>‹#›</a:t>
            </a:fld>
            <a:endParaRPr lang="fr-FR"/>
          </a:p>
        </p:txBody>
      </p:sp>
    </p:spTree>
    <p:extLst>
      <p:ext uri="{BB962C8B-B14F-4D97-AF65-F5344CB8AC3E}">
        <p14:creationId xmlns:p14="http://schemas.microsoft.com/office/powerpoint/2010/main" val="352695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DBB61023-8A7C-40B4-BE8E-4EA6FADB2EA2}" type="slidenum">
              <a:rPr lang="fr-FR"/>
              <a:pPr/>
              <a:t>‹#›</a:t>
            </a:fld>
            <a:endParaRPr lang="fr-FR"/>
          </a:p>
        </p:txBody>
      </p:sp>
    </p:spTree>
    <p:extLst>
      <p:ext uri="{BB962C8B-B14F-4D97-AF65-F5344CB8AC3E}">
        <p14:creationId xmlns:p14="http://schemas.microsoft.com/office/powerpoint/2010/main" val="27356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fr-FR"/>
          </a:p>
        </p:txBody>
      </p:sp>
      <p:sp>
        <p:nvSpPr>
          <p:cNvPr id="8" name="Footer Placeholder 7"/>
          <p:cNvSpPr>
            <a:spLocks noGrp="1"/>
          </p:cNvSpPr>
          <p:nvPr>
            <p:ph type="ftr" sz="quarter" idx="11"/>
          </p:nvPr>
        </p:nvSpPr>
        <p:spPr/>
        <p:txBody>
          <a:bodyPr/>
          <a:lstStyle>
            <a:lvl1pPr>
              <a:defRPr/>
            </a:lvl1pPr>
          </a:lstStyle>
          <a:p>
            <a:endParaRPr lang="fr-FR"/>
          </a:p>
        </p:txBody>
      </p:sp>
      <p:sp>
        <p:nvSpPr>
          <p:cNvPr id="9" name="Slide Number Placeholder 8"/>
          <p:cNvSpPr>
            <a:spLocks noGrp="1"/>
          </p:cNvSpPr>
          <p:nvPr>
            <p:ph type="sldNum" sz="quarter" idx="12"/>
          </p:nvPr>
        </p:nvSpPr>
        <p:spPr/>
        <p:txBody>
          <a:bodyPr/>
          <a:lstStyle>
            <a:lvl1pPr>
              <a:defRPr/>
            </a:lvl1pPr>
          </a:lstStyle>
          <a:p>
            <a:fld id="{04CEEBD8-8707-4F08-A0CB-6D88454453F7}" type="slidenum">
              <a:rPr lang="fr-FR"/>
              <a:pPr/>
              <a:t>‹#›</a:t>
            </a:fld>
            <a:endParaRPr lang="fr-FR"/>
          </a:p>
        </p:txBody>
      </p:sp>
    </p:spTree>
    <p:extLst>
      <p:ext uri="{BB962C8B-B14F-4D97-AF65-F5344CB8AC3E}">
        <p14:creationId xmlns:p14="http://schemas.microsoft.com/office/powerpoint/2010/main" val="186682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fr-FR"/>
          </a:p>
        </p:txBody>
      </p:sp>
      <p:sp>
        <p:nvSpPr>
          <p:cNvPr id="4" name="Footer Placeholder 3"/>
          <p:cNvSpPr>
            <a:spLocks noGrp="1"/>
          </p:cNvSpPr>
          <p:nvPr>
            <p:ph type="ftr" sz="quarter" idx="11"/>
          </p:nvPr>
        </p:nvSpPr>
        <p:spPr/>
        <p:txBody>
          <a:bodyPr/>
          <a:lstStyle>
            <a:lvl1pPr>
              <a:defRPr/>
            </a:lvl1pPr>
          </a:lstStyle>
          <a:p>
            <a:endParaRPr lang="fr-FR"/>
          </a:p>
        </p:txBody>
      </p:sp>
      <p:sp>
        <p:nvSpPr>
          <p:cNvPr id="5" name="Slide Number Placeholder 4"/>
          <p:cNvSpPr>
            <a:spLocks noGrp="1"/>
          </p:cNvSpPr>
          <p:nvPr>
            <p:ph type="sldNum" sz="quarter" idx="12"/>
          </p:nvPr>
        </p:nvSpPr>
        <p:spPr/>
        <p:txBody>
          <a:bodyPr/>
          <a:lstStyle>
            <a:lvl1pPr>
              <a:defRPr/>
            </a:lvl1pPr>
          </a:lstStyle>
          <a:p>
            <a:fld id="{30ED92C0-9369-49D2-AD9B-9F021A2F938D}" type="slidenum">
              <a:rPr lang="fr-FR"/>
              <a:pPr/>
              <a:t>‹#›</a:t>
            </a:fld>
            <a:endParaRPr lang="fr-FR"/>
          </a:p>
        </p:txBody>
      </p:sp>
    </p:spTree>
    <p:extLst>
      <p:ext uri="{BB962C8B-B14F-4D97-AF65-F5344CB8AC3E}">
        <p14:creationId xmlns:p14="http://schemas.microsoft.com/office/powerpoint/2010/main" val="244996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fr-FR"/>
          </a:p>
        </p:txBody>
      </p:sp>
      <p:sp>
        <p:nvSpPr>
          <p:cNvPr id="3" name="Footer Placeholder 2"/>
          <p:cNvSpPr>
            <a:spLocks noGrp="1"/>
          </p:cNvSpPr>
          <p:nvPr>
            <p:ph type="ftr" sz="quarter" idx="11"/>
          </p:nvPr>
        </p:nvSpPr>
        <p:spPr/>
        <p:txBody>
          <a:bodyPr/>
          <a:lstStyle>
            <a:lvl1pPr>
              <a:defRPr/>
            </a:lvl1pPr>
          </a:lstStyle>
          <a:p>
            <a:endParaRPr lang="fr-FR"/>
          </a:p>
        </p:txBody>
      </p:sp>
      <p:sp>
        <p:nvSpPr>
          <p:cNvPr id="4" name="Slide Number Placeholder 3"/>
          <p:cNvSpPr>
            <a:spLocks noGrp="1"/>
          </p:cNvSpPr>
          <p:nvPr>
            <p:ph type="sldNum" sz="quarter" idx="12"/>
          </p:nvPr>
        </p:nvSpPr>
        <p:spPr/>
        <p:txBody>
          <a:bodyPr/>
          <a:lstStyle>
            <a:lvl1pPr>
              <a:defRPr/>
            </a:lvl1pPr>
          </a:lstStyle>
          <a:p>
            <a:fld id="{04EFEB95-E3BA-43CF-B555-37089E05B504}" type="slidenum">
              <a:rPr lang="fr-FR"/>
              <a:pPr/>
              <a:t>‹#›</a:t>
            </a:fld>
            <a:endParaRPr lang="fr-FR"/>
          </a:p>
        </p:txBody>
      </p:sp>
    </p:spTree>
    <p:extLst>
      <p:ext uri="{BB962C8B-B14F-4D97-AF65-F5344CB8AC3E}">
        <p14:creationId xmlns:p14="http://schemas.microsoft.com/office/powerpoint/2010/main" val="349448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484DA7E7-A3D3-4683-A74D-8D5A1860C5BB}" type="slidenum">
              <a:rPr lang="fr-FR"/>
              <a:pPr/>
              <a:t>‹#›</a:t>
            </a:fld>
            <a:endParaRPr lang="fr-FR"/>
          </a:p>
        </p:txBody>
      </p:sp>
    </p:spTree>
    <p:extLst>
      <p:ext uri="{BB962C8B-B14F-4D97-AF65-F5344CB8AC3E}">
        <p14:creationId xmlns:p14="http://schemas.microsoft.com/office/powerpoint/2010/main" val="36012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752E7265-4E42-4138-A4C3-DD9634D69310}" type="slidenum">
              <a:rPr lang="fr-FR"/>
              <a:pPr/>
              <a:t>‹#›</a:t>
            </a:fld>
            <a:endParaRPr lang="fr-FR"/>
          </a:p>
        </p:txBody>
      </p:sp>
    </p:spTree>
    <p:extLst>
      <p:ext uri="{BB962C8B-B14F-4D97-AF65-F5344CB8AC3E}">
        <p14:creationId xmlns:p14="http://schemas.microsoft.com/office/powerpoint/2010/main" val="422717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smtClean="0"/>
              <a:t>Образец текста</a:t>
            </a:r>
          </a:p>
          <a:p>
            <a:pPr lvl="1"/>
            <a:r>
              <a:rPr lang="fr-FR" smtClean="0"/>
              <a:t>Второй уровень</a:t>
            </a:r>
          </a:p>
          <a:p>
            <a:pPr lvl="2"/>
            <a:r>
              <a:rPr lang="fr-FR" smtClean="0"/>
              <a:t>Третий уровень</a:t>
            </a:r>
          </a:p>
          <a:p>
            <a:pPr lvl="3"/>
            <a:r>
              <a:rPr lang="fr-FR" smtClean="0"/>
              <a:t>Четвертый уровень</a:t>
            </a:r>
          </a:p>
          <a:p>
            <a:pPr lvl="4"/>
            <a:r>
              <a:rPr lang="fr-FR"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fr-FR"/>
          </a:p>
        </p:txBody>
      </p:sp>
      <p:sp>
        <p:nvSpPr>
          <p:cNvPr id="1030" name="Rectangle 6"/>
          <p:cNvSpPr>
            <a:spLocks noGrp="1" noChangeArrowheads="1"/>
          </p:cNvSpPr>
          <p:nvPr>
            <p:ph type="sldNum" sz="quarter" idx="4"/>
          </p:nvPr>
        </p:nvSpPr>
        <p:spPr bwMode="auto">
          <a:xfrm>
            <a:off x="701040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88DCBAF1-1E6E-4E8E-B42D-9C5F52C3DB10}" type="slidenum">
              <a:rPr lang="fr-F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 name="Text Box 51"/>
          <p:cNvSpPr txBox="1">
            <a:spLocks noChangeArrowheads="1"/>
          </p:cNvSpPr>
          <p:nvPr/>
        </p:nvSpPr>
        <p:spPr bwMode="auto">
          <a:xfrm>
            <a:off x="0" y="863600"/>
            <a:ext cx="9144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Practical Data Science</a:t>
            </a:r>
          </a:p>
          <a:p>
            <a:pPr algn="ctr">
              <a:spcBef>
                <a:spcPct val="50000"/>
              </a:spcBef>
            </a:pPr>
            <a:r>
              <a:rPr lang="en-GB" sz="4000" dirty="0" smtClean="0"/>
              <a:t>Web scrapping</a:t>
            </a:r>
            <a:endParaRPr lang="en-GB" sz="4000" dirty="0"/>
          </a:p>
        </p:txBody>
      </p:sp>
      <p:sp>
        <p:nvSpPr>
          <p:cNvPr id="2" name="Slide Number Placeholder 1"/>
          <p:cNvSpPr>
            <a:spLocks noGrp="1"/>
          </p:cNvSpPr>
          <p:nvPr>
            <p:ph type="sldNum" sz="quarter" idx="12"/>
          </p:nvPr>
        </p:nvSpPr>
        <p:spPr/>
        <p:txBody>
          <a:bodyPr/>
          <a:lstStyle/>
          <a:p>
            <a:fld id="{BA65202F-3EE1-4DBC-83B8-700B57BEB960}"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Parsing HTML with Beautiful Soup</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10</a:t>
            </a:fld>
            <a:endParaRPr lang="fr-FR"/>
          </a:p>
        </p:txBody>
      </p:sp>
      <p:sp>
        <p:nvSpPr>
          <p:cNvPr id="3" name="TextBox 2"/>
          <p:cNvSpPr txBox="1"/>
          <p:nvPr/>
        </p:nvSpPr>
        <p:spPr>
          <a:xfrm>
            <a:off x="-1" y="975360"/>
            <a:ext cx="9144001" cy="5632311"/>
          </a:xfrm>
          <a:prstGeom prst="rect">
            <a:avLst/>
          </a:prstGeom>
          <a:noFill/>
        </p:spPr>
        <p:txBody>
          <a:bodyPr wrap="square" rtlCol="0">
            <a:spAutoFit/>
          </a:bodyPr>
          <a:lstStyle/>
          <a:p>
            <a:r>
              <a:rPr lang="en-US" dirty="0"/>
              <a:t>https://www.crummy.com/software/BeautifulSoup/</a:t>
            </a:r>
          </a:p>
          <a:p>
            <a:r>
              <a:rPr lang="en-US" dirty="0" smtClean="0"/>
              <a:t>http</a:t>
            </a:r>
            <a:r>
              <a:rPr lang="en-US" dirty="0"/>
              <a:t>://</a:t>
            </a:r>
            <a:r>
              <a:rPr lang="en-US" dirty="0" smtClean="0"/>
              <a:t>www.pythonlearn.com/code/BeautifulSoup.py</a:t>
            </a:r>
          </a:p>
          <a:p>
            <a:endParaRPr lang="en-US" dirty="0" smtClean="0"/>
          </a:p>
          <a:p>
            <a:r>
              <a:rPr lang="en-US" dirty="0" smtClean="0"/>
              <a:t>Place BeautifulSoup.py file in the same folder as your Python code</a:t>
            </a:r>
          </a:p>
          <a:p>
            <a:endParaRPr lang="en-US" dirty="0"/>
          </a:p>
          <a:p>
            <a:r>
              <a:rPr lang="en-US" dirty="0" smtClean="0"/>
              <a:t>import </a:t>
            </a:r>
            <a:r>
              <a:rPr lang="en-US" dirty="0" err="1" smtClean="0"/>
              <a:t>urllib</a:t>
            </a:r>
            <a:endParaRPr lang="en-US" dirty="0" smtClean="0"/>
          </a:p>
          <a:p>
            <a:r>
              <a:rPr lang="en-US" dirty="0" smtClean="0"/>
              <a:t>from </a:t>
            </a:r>
            <a:r>
              <a:rPr lang="en-US" dirty="0" err="1" smtClean="0"/>
              <a:t>BeautifulSoup</a:t>
            </a:r>
            <a:r>
              <a:rPr lang="en-US" dirty="0" smtClean="0"/>
              <a:t> import *</a:t>
            </a:r>
          </a:p>
          <a:p>
            <a:endParaRPr lang="en-US" dirty="0"/>
          </a:p>
          <a:p>
            <a:r>
              <a:rPr lang="en-US" dirty="0" err="1" smtClean="0"/>
              <a:t>url</a:t>
            </a:r>
            <a:r>
              <a:rPr lang="en-US" dirty="0" smtClean="0"/>
              <a:t> = ‘</a:t>
            </a:r>
            <a:r>
              <a:rPr lang="en-US" dirty="0"/>
              <a:t>http://stackoverflow.com/questions/10393176/is-there-a-way-to-read-a-txt-file-and-store-each-line-to-memory</a:t>
            </a:r>
            <a:r>
              <a:rPr lang="en-US" dirty="0" smtClean="0"/>
              <a:t>’</a:t>
            </a:r>
          </a:p>
          <a:p>
            <a:endParaRPr lang="en-US" dirty="0"/>
          </a:p>
          <a:p>
            <a:r>
              <a:rPr lang="en-US" dirty="0" smtClean="0"/>
              <a:t>html = </a:t>
            </a:r>
            <a:r>
              <a:rPr lang="en-US" dirty="0" err="1" smtClean="0"/>
              <a:t>urllib.urlopen</a:t>
            </a:r>
            <a:r>
              <a:rPr lang="en-US" dirty="0" smtClean="0"/>
              <a:t>(</a:t>
            </a:r>
            <a:r>
              <a:rPr lang="en-US" dirty="0" err="1" smtClean="0"/>
              <a:t>url</a:t>
            </a:r>
            <a:r>
              <a:rPr lang="en-US" dirty="0" smtClean="0"/>
              <a:t>).read()</a:t>
            </a:r>
          </a:p>
          <a:p>
            <a:r>
              <a:rPr lang="en-US" dirty="0" smtClean="0"/>
              <a:t>soup = </a:t>
            </a:r>
            <a:r>
              <a:rPr lang="en-US" dirty="0" err="1" smtClean="0"/>
              <a:t>BeautifulSoup</a:t>
            </a:r>
            <a:r>
              <a:rPr lang="en-US" dirty="0" smtClean="0"/>
              <a:t>(html) </a:t>
            </a:r>
          </a:p>
          <a:p>
            <a:r>
              <a:rPr lang="en-US" dirty="0" smtClean="0"/>
              <a:t>#Retrieve a list of anchor tags. Each tag is like a dictionary of HTML attributes</a:t>
            </a:r>
          </a:p>
          <a:p>
            <a:r>
              <a:rPr lang="en-US" dirty="0" smtClean="0"/>
              <a:t>tags = soup(‘a’)</a:t>
            </a:r>
          </a:p>
          <a:p>
            <a:endParaRPr lang="en-US" dirty="0" smtClean="0"/>
          </a:p>
          <a:p>
            <a:r>
              <a:rPr lang="en-US" dirty="0" smtClean="0"/>
              <a:t>for tag in tags:</a:t>
            </a:r>
          </a:p>
          <a:p>
            <a:r>
              <a:rPr lang="en-US" dirty="0"/>
              <a:t> </a:t>
            </a:r>
            <a:r>
              <a:rPr lang="en-US" dirty="0" smtClean="0"/>
              <a:t>   print(</a:t>
            </a:r>
            <a:r>
              <a:rPr lang="en-US" dirty="0" err="1" smtClean="0"/>
              <a:t>tag.get</a:t>
            </a:r>
            <a:r>
              <a:rPr lang="en-US" dirty="0" smtClean="0"/>
              <a:t>(‘</a:t>
            </a:r>
            <a:r>
              <a:rPr lang="en-US" dirty="0" err="1" smtClean="0"/>
              <a:t>href</a:t>
            </a:r>
            <a:r>
              <a:rPr lang="en-US" dirty="0" smtClean="0"/>
              <a:t>’,None))</a:t>
            </a:r>
          </a:p>
          <a:p>
            <a:endParaRPr lang="en-US" dirty="0"/>
          </a:p>
          <a:p>
            <a:endParaRPr lang="en-US" dirty="0"/>
          </a:p>
        </p:txBody>
      </p:sp>
    </p:spTree>
    <p:extLst>
      <p:ext uri="{BB962C8B-B14F-4D97-AF65-F5344CB8AC3E}">
        <p14:creationId xmlns:p14="http://schemas.microsoft.com/office/powerpoint/2010/main" val="821499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API</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11</a:t>
            </a:fld>
            <a:endParaRPr lang="fr-FR"/>
          </a:p>
        </p:txBody>
      </p:sp>
      <p:sp>
        <p:nvSpPr>
          <p:cNvPr id="5" name="TextBox 4"/>
          <p:cNvSpPr txBox="1"/>
          <p:nvPr/>
        </p:nvSpPr>
        <p:spPr>
          <a:xfrm>
            <a:off x="-1" y="1195476"/>
            <a:ext cx="9144000" cy="3693319"/>
          </a:xfrm>
          <a:prstGeom prst="rect">
            <a:avLst/>
          </a:prstGeom>
          <a:noFill/>
        </p:spPr>
        <p:txBody>
          <a:bodyPr wrap="square" rtlCol="0">
            <a:spAutoFit/>
          </a:bodyPr>
          <a:lstStyle/>
          <a:p>
            <a:r>
              <a:rPr lang="en-US" dirty="0" smtClean="0"/>
              <a:t>Most web applications uses services (credit card charge, hotel reservation system, …)</a:t>
            </a:r>
          </a:p>
          <a:p>
            <a:endParaRPr lang="en-US" dirty="0"/>
          </a:p>
          <a:p>
            <a:r>
              <a:rPr lang="en-US" dirty="0" smtClean="0"/>
              <a:t>Services publish the “rules” applications must follow to make use of their services – Application Program Interface (API).</a:t>
            </a:r>
          </a:p>
          <a:p>
            <a:endParaRPr lang="en-US" dirty="0"/>
          </a:p>
          <a:p>
            <a:r>
              <a:rPr lang="en-US" dirty="0" smtClean="0"/>
              <a:t>API specifies an interface and controls the behavior of the objects specified in that interface. The software that provides the functionality described by an API is said to be an “implementation” of the API. An API is typically defined in terms </a:t>
            </a:r>
            <a:r>
              <a:rPr lang="en-US" dirty="0" smtClean="0"/>
              <a:t>of the programming language used to build an application.</a:t>
            </a:r>
            <a:endParaRPr lang="en-US" dirty="0" smtClean="0"/>
          </a:p>
          <a:p>
            <a:endParaRPr lang="en-US" dirty="0"/>
          </a:p>
          <a:p>
            <a:r>
              <a:rPr lang="en-US" dirty="0" smtClean="0"/>
              <a:t>Types of API:</a:t>
            </a:r>
            <a:endParaRPr lang="en-US" dirty="0"/>
          </a:p>
          <a:p>
            <a:r>
              <a:rPr lang="en-US" dirty="0" smtClean="0"/>
              <a:t>SOAP</a:t>
            </a:r>
            <a:endParaRPr lang="en-US" dirty="0" smtClean="0"/>
          </a:p>
          <a:p>
            <a:r>
              <a:rPr lang="en-US" dirty="0" smtClean="0"/>
              <a:t>REST</a:t>
            </a:r>
          </a:p>
        </p:txBody>
      </p:sp>
    </p:spTree>
    <p:extLst>
      <p:ext uri="{BB962C8B-B14F-4D97-AF65-F5344CB8AC3E}">
        <p14:creationId xmlns:p14="http://schemas.microsoft.com/office/powerpoint/2010/main" val="3839954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SOAP API</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12</a:t>
            </a:fld>
            <a:endParaRPr lang="fr-FR"/>
          </a:p>
        </p:txBody>
      </p:sp>
      <p:sp>
        <p:nvSpPr>
          <p:cNvPr id="3" name="TextBox 2"/>
          <p:cNvSpPr txBox="1"/>
          <p:nvPr/>
        </p:nvSpPr>
        <p:spPr>
          <a:xfrm>
            <a:off x="-1" y="1010194"/>
            <a:ext cx="9144001" cy="646331"/>
          </a:xfrm>
          <a:prstGeom prst="rect">
            <a:avLst/>
          </a:prstGeom>
          <a:noFill/>
        </p:spPr>
        <p:txBody>
          <a:bodyPr wrap="square" rtlCol="0">
            <a:spAutoFit/>
          </a:bodyPr>
          <a:lstStyle/>
          <a:p>
            <a:r>
              <a:rPr lang="en-US" dirty="0" smtClean="0"/>
              <a:t>Simple Object Access Protocol (SOAP) – software</a:t>
            </a:r>
          </a:p>
          <a:p>
            <a:r>
              <a:rPr lang="en-US" dirty="0" smtClean="0"/>
              <a:t>- remote programs/code which we use over the network</a:t>
            </a:r>
            <a:endParaRPr lang="en-US" dirty="0"/>
          </a:p>
        </p:txBody>
      </p:sp>
    </p:spTree>
    <p:extLst>
      <p:ext uri="{BB962C8B-B14F-4D97-AF65-F5344CB8AC3E}">
        <p14:creationId xmlns:p14="http://schemas.microsoft.com/office/powerpoint/2010/main" val="2689458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REST API</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13</a:t>
            </a:fld>
            <a:endParaRPr lang="fr-FR"/>
          </a:p>
        </p:txBody>
      </p:sp>
      <p:sp>
        <p:nvSpPr>
          <p:cNvPr id="4" name="TextBox 3"/>
          <p:cNvSpPr txBox="1"/>
          <p:nvPr/>
        </p:nvSpPr>
        <p:spPr>
          <a:xfrm>
            <a:off x="-1" y="1010194"/>
            <a:ext cx="9144001" cy="646331"/>
          </a:xfrm>
          <a:prstGeom prst="rect">
            <a:avLst/>
          </a:prstGeom>
          <a:noFill/>
        </p:spPr>
        <p:txBody>
          <a:bodyPr wrap="square" rtlCol="0">
            <a:spAutoFit/>
          </a:bodyPr>
          <a:lstStyle/>
          <a:p>
            <a:r>
              <a:rPr lang="en-US" dirty="0" smtClean="0"/>
              <a:t>Representational State Transfer (REST) – resource focused</a:t>
            </a:r>
          </a:p>
          <a:p>
            <a:r>
              <a:rPr lang="en-US" dirty="0" smtClean="0"/>
              <a:t>- remote resources which we create, read, update and delete remotely</a:t>
            </a:r>
            <a:endParaRPr lang="en-US" dirty="0"/>
          </a:p>
        </p:txBody>
      </p:sp>
    </p:spTree>
    <p:extLst>
      <p:ext uri="{BB962C8B-B14F-4D97-AF65-F5344CB8AC3E}">
        <p14:creationId xmlns:p14="http://schemas.microsoft.com/office/powerpoint/2010/main" val="1066699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Examples of API services</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14</a:t>
            </a:fld>
            <a:endParaRPr lang="fr-FR"/>
          </a:p>
        </p:txBody>
      </p:sp>
      <p:sp>
        <p:nvSpPr>
          <p:cNvPr id="3" name="TextBox 2"/>
          <p:cNvSpPr txBox="1"/>
          <p:nvPr/>
        </p:nvSpPr>
        <p:spPr>
          <a:xfrm>
            <a:off x="-1" y="1245326"/>
            <a:ext cx="9144001" cy="1200329"/>
          </a:xfrm>
          <a:prstGeom prst="rect">
            <a:avLst/>
          </a:prstGeom>
          <a:noFill/>
        </p:spPr>
        <p:txBody>
          <a:bodyPr wrap="square" rtlCol="0">
            <a:spAutoFit/>
          </a:bodyPr>
          <a:lstStyle/>
          <a:p>
            <a:r>
              <a:rPr lang="en-US" dirty="0" smtClean="0"/>
              <a:t>Google geocode,</a:t>
            </a:r>
          </a:p>
          <a:p>
            <a:r>
              <a:rPr lang="en-US" dirty="0" smtClean="0"/>
              <a:t>Twitter,</a:t>
            </a:r>
          </a:p>
          <a:p>
            <a:r>
              <a:rPr lang="en-US" dirty="0" smtClean="0"/>
              <a:t>Facebook</a:t>
            </a:r>
          </a:p>
          <a:p>
            <a:r>
              <a:rPr lang="en-US" dirty="0" smtClean="0"/>
              <a:t>…</a:t>
            </a:r>
            <a:endParaRPr lang="en-US" dirty="0"/>
          </a:p>
        </p:txBody>
      </p:sp>
    </p:spTree>
    <p:extLst>
      <p:ext uri="{BB962C8B-B14F-4D97-AF65-F5344CB8AC3E}">
        <p14:creationId xmlns:p14="http://schemas.microsoft.com/office/powerpoint/2010/main" val="4168052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GOOGLE MAP API</a:t>
            </a:r>
            <a:endParaRPr lang="en-GB" sz="4400" b="1" dirty="0" smtClean="0"/>
          </a:p>
        </p:txBody>
      </p:sp>
      <p:sp>
        <p:nvSpPr>
          <p:cNvPr id="6" name="Slide Number Placeholder 5"/>
          <p:cNvSpPr>
            <a:spLocks noGrp="1"/>
          </p:cNvSpPr>
          <p:nvPr>
            <p:ph type="sldNum" sz="quarter" idx="12"/>
          </p:nvPr>
        </p:nvSpPr>
        <p:spPr/>
        <p:txBody>
          <a:bodyPr/>
          <a:lstStyle/>
          <a:p>
            <a:fld id="{BA65202F-3EE1-4DBC-83B8-700B57BEB960}" type="slidenum">
              <a:rPr lang="fr-FR" smtClean="0"/>
              <a:pPr/>
              <a:t>15</a:t>
            </a:fld>
            <a:endParaRPr lang="fr-FR"/>
          </a:p>
        </p:txBody>
      </p:sp>
      <p:sp>
        <p:nvSpPr>
          <p:cNvPr id="4" name="TextBox 3"/>
          <p:cNvSpPr txBox="1"/>
          <p:nvPr/>
        </p:nvSpPr>
        <p:spPr>
          <a:xfrm>
            <a:off x="-1" y="600889"/>
            <a:ext cx="9144001" cy="6247864"/>
          </a:xfrm>
          <a:prstGeom prst="rect">
            <a:avLst/>
          </a:prstGeom>
          <a:noFill/>
        </p:spPr>
        <p:txBody>
          <a:bodyPr wrap="square" rtlCol="0">
            <a:spAutoFit/>
          </a:bodyPr>
          <a:lstStyle/>
          <a:p>
            <a:r>
              <a:rPr lang="en-US" sz="1600" dirty="0"/>
              <a:t>import </a:t>
            </a:r>
            <a:r>
              <a:rPr lang="en-US" sz="1600" dirty="0" err="1"/>
              <a:t>urllib</a:t>
            </a:r>
            <a:endParaRPr lang="en-US" sz="1600" dirty="0"/>
          </a:p>
          <a:p>
            <a:r>
              <a:rPr lang="en-US" sz="1600" dirty="0"/>
              <a:t>import </a:t>
            </a:r>
            <a:r>
              <a:rPr lang="en-US" sz="1600" dirty="0" err="1"/>
              <a:t>urllib.request</a:t>
            </a:r>
            <a:endParaRPr lang="en-US" sz="1600" dirty="0"/>
          </a:p>
          <a:p>
            <a:r>
              <a:rPr lang="en-US" sz="1600" dirty="0"/>
              <a:t>import </a:t>
            </a:r>
            <a:r>
              <a:rPr lang="en-US" sz="1600" dirty="0" err="1" smtClean="0"/>
              <a:t>json</a:t>
            </a:r>
            <a:endParaRPr lang="en-US" sz="1600" dirty="0" smtClean="0"/>
          </a:p>
          <a:p>
            <a:endParaRPr lang="en-US" sz="1600" dirty="0"/>
          </a:p>
          <a:p>
            <a:r>
              <a:rPr lang="en-US" sz="1600" dirty="0" err="1"/>
              <a:t>serviceurl</a:t>
            </a:r>
            <a:r>
              <a:rPr lang="en-US" sz="1600" dirty="0"/>
              <a:t> = 'http://maps.googleapis.com/maps/</a:t>
            </a:r>
            <a:r>
              <a:rPr lang="en-US" sz="1600" dirty="0" err="1"/>
              <a:t>api</a:t>
            </a:r>
            <a:r>
              <a:rPr lang="en-US" sz="1600" dirty="0"/>
              <a:t>/geocode/</a:t>
            </a:r>
            <a:r>
              <a:rPr lang="en-US" sz="1600" dirty="0" err="1"/>
              <a:t>json</a:t>
            </a:r>
            <a:r>
              <a:rPr lang="en-US" sz="1600" dirty="0"/>
              <a:t>?'</a:t>
            </a:r>
          </a:p>
          <a:p>
            <a:r>
              <a:rPr lang="en-US" sz="1600" dirty="0" smtClean="0"/>
              <a:t>address </a:t>
            </a:r>
            <a:r>
              <a:rPr lang="en-US" sz="1600" dirty="0"/>
              <a:t>= "Ann </a:t>
            </a:r>
            <a:r>
              <a:rPr lang="en-US" sz="1600" dirty="0" err="1"/>
              <a:t>Arbor,MI</a:t>
            </a:r>
            <a:r>
              <a:rPr lang="en-US" sz="1600" dirty="0"/>
              <a:t>"</a:t>
            </a:r>
          </a:p>
          <a:p>
            <a:r>
              <a:rPr lang="en-US" sz="1600" dirty="0" err="1"/>
              <a:t>url</a:t>
            </a:r>
            <a:r>
              <a:rPr lang="en-US" sz="1600" dirty="0"/>
              <a:t> = </a:t>
            </a:r>
            <a:r>
              <a:rPr lang="en-US" sz="1600" dirty="0" err="1"/>
              <a:t>serviceurl</a:t>
            </a:r>
            <a:r>
              <a:rPr lang="en-US" sz="1600" dirty="0"/>
              <a:t> + </a:t>
            </a:r>
            <a:r>
              <a:rPr lang="en-US" sz="1600" dirty="0" err="1"/>
              <a:t>urllib.parse.urlencode</a:t>
            </a:r>
            <a:r>
              <a:rPr lang="en-US" sz="1600" dirty="0"/>
              <a:t>({'</a:t>
            </a:r>
            <a:r>
              <a:rPr lang="en-US" sz="1600" dirty="0" err="1"/>
              <a:t>sensor':'false','address':address</a:t>
            </a:r>
            <a:r>
              <a:rPr lang="en-US" sz="1600" dirty="0"/>
              <a:t>})</a:t>
            </a:r>
          </a:p>
          <a:p>
            <a:r>
              <a:rPr lang="en-US" sz="1600" dirty="0"/>
              <a:t>print("Retrieving ",</a:t>
            </a:r>
            <a:r>
              <a:rPr lang="en-US" sz="1600" dirty="0" err="1"/>
              <a:t>url</a:t>
            </a:r>
            <a:r>
              <a:rPr lang="en-US" sz="1600" dirty="0"/>
              <a:t>)</a:t>
            </a:r>
          </a:p>
          <a:p>
            <a:r>
              <a:rPr lang="en-US" sz="1600" dirty="0"/>
              <a:t>uh = </a:t>
            </a:r>
            <a:r>
              <a:rPr lang="en-US" sz="1600" dirty="0" err="1"/>
              <a:t>urllib.request.urlopen</a:t>
            </a:r>
            <a:r>
              <a:rPr lang="en-US" sz="1600" dirty="0"/>
              <a:t>(</a:t>
            </a:r>
            <a:r>
              <a:rPr lang="en-US" sz="1600" dirty="0" err="1"/>
              <a:t>url</a:t>
            </a:r>
            <a:r>
              <a:rPr lang="en-US" sz="1600" dirty="0"/>
              <a:t>)</a:t>
            </a:r>
          </a:p>
          <a:p>
            <a:r>
              <a:rPr lang="en-US" sz="1600" dirty="0"/>
              <a:t>data = </a:t>
            </a:r>
            <a:r>
              <a:rPr lang="en-US" sz="1600" dirty="0" err="1"/>
              <a:t>uh.read</a:t>
            </a:r>
            <a:r>
              <a:rPr lang="en-US" sz="1600" dirty="0"/>
              <a:t>()</a:t>
            </a:r>
          </a:p>
          <a:p>
            <a:r>
              <a:rPr lang="en-US" sz="1600" dirty="0"/>
              <a:t>print("Retrieved ",</a:t>
            </a:r>
            <a:r>
              <a:rPr lang="en-US" sz="1600" dirty="0" err="1"/>
              <a:t>len</a:t>
            </a:r>
            <a:r>
              <a:rPr lang="en-US" sz="1600" dirty="0"/>
              <a:t>(data)," characters</a:t>
            </a:r>
            <a:r>
              <a:rPr lang="en-US" sz="1600" dirty="0" smtClean="0"/>
              <a:t>")</a:t>
            </a:r>
          </a:p>
          <a:p>
            <a:endParaRPr lang="en-US" sz="1600" dirty="0"/>
          </a:p>
          <a:p>
            <a:r>
              <a:rPr lang="en-US" sz="1600" dirty="0"/>
              <a:t>try: </a:t>
            </a:r>
            <a:r>
              <a:rPr lang="en-US" sz="1600" dirty="0" err="1"/>
              <a:t>js</a:t>
            </a:r>
            <a:r>
              <a:rPr lang="en-US" sz="1600" dirty="0"/>
              <a:t> = </a:t>
            </a:r>
            <a:r>
              <a:rPr lang="en-US" sz="1600" dirty="0" err="1"/>
              <a:t>json.loads</a:t>
            </a:r>
            <a:r>
              <a:rPr lang="en-US" sz="1600" dirty="0"/>
              <a:t>(</a:t>
            </a:r>
            <a:r>
              <a:rPr lang="en-US" sz="1600" dirty="0" err="1"/>
              <a:t>str</a:t>
            </a:r>
            <a:r>
              <a:rPr lang="en-US" sz="1600" dirty="0"/>
              <a:t>(data))</a:t>
            </a:r>
          </a:p>
          <a:p>
            <a:r>
              <a:rPr lang="en-US" sz="1600" dirty="0"/>
              <a:t>except: </a:t>
            </a:r>
            <a:r>
              <a:rPr lang="en-US" sz="1600" dirty="0" err="1"/>
              <a:t>js</a:t>
            </a:r>
            <a:r>
              <a:rPr lang="en-US" sz="1600" dirty="0"/>
              <a:t> = None</a:t>
            </a:r>
          </a:p>
          <a:p>
            <a:endParaRPr lang="en-US" sz="1600" dirty="0"/>
          </a:p>
          <a:p>
            <a:r>
              <a:rPr lang="en-US" sz="1600" dirty="0"/>
              <a:t>if "status" not in </a:t>
            </a:r>
            <a:r>
              <a:rPr lang="en-US" sz="1600" dirty="0" err="1"/>
              <a:t>js</a:t>
            </a:r>
            <a:r>
              <a:rPr lang="en-US" sz="1600" dirty="0"/>
              <a:t> or </a:t>
            </a:r>
            <a:r>
              <a:rPr lang="en-US" sz="1600" dirty="0" err="1"/>
              <a:t>js</a:t>
            </a:r>
            <a:r>
              <a:rPr lang="en-US" sz="1600" dirty="0"/>
              <a:t>["status"]!="OK":</a:t>
            </a:r>
          </a:p>
          <a:p>
            <a:r>
              <a:rPr lang="en-US" sz="1600" dirty="0"/>
              <a:t>    print("Failure to retrieve")</a:t>
            </a:r>
          </a:p>
          <a:p>
            <a:endParaRPr lang="en-US" sz="1600" dirty="0"/>
          </a:p>
          <a:p>
            <a:r>
              <a:rPr lang="en-US" sz="1600" dirty="0"/>
              <a:t>print(</a:t>
            </a:r>
            <a:r>
              <a:rPr lang="en-US" sz="1600" dirty="0" err="1"/>
              <a:t>json.dumps</a:t>
            </a:r>
            <a:r>
              <a:rPr lang="en-US" sz="1600" dirty="0"/>
              <a:t>(</a:t>
            </a:r>
            <a:r>
              <a:rPr lang="en-US" sz="1600" dirty="0" err="1"/>
              <a:t>js,indent</a:t>
            </a:r>
            <a:r>
              <a:rPr lang="en-US" sz="1600" dirty="0"/>
              <a:t>=4</a:t>
            </a:r>
            <a:r>
              <a:rPr lang="en-US" sz="1600" dirty="0" smtClean="0"/>
              <a:t>))</a:t>
            </a:r>
            <a:endParaRPr lang="en-US" sz="1600" dirty="0"/>
          </a:p>
          <a:p>
            <a:r>
              <a:rPr lang="en-US" sz="1600" dirty="0" err="1"/>
              <a:t>lat</a:t>
            </a:r>
            <a:r>
              <a:rPr lang="en-US" sz="1600" dirty="0"/>
              <a:t> = </a:t>
            </a:r>
            <a:r>
              <a:rPr lang="en-US" sz="1600" dirty="0" err="1"/>
              <a:t>js</a:t>
            </a:r>
            <a:r>
              <a:rPr lang="en-US" sz="1600" dirty="0"/>
              <a:t>["results"][0]["geometry"]["location"]["</a:t>
            </a:r>
            <a:r>
              <a:rPr lang="en-US" sz="1600" dirty="0" err="1"/>
              <a:t>lat</a:t>
            </a:r>
            <a:r>
              <a:rPr lang="en-US" sz="1600" dirty="0"/>
              <a:t>"]</a:t>
            </a:r>
          </a:p>
          <a:p>
            <a:r>
              <a:rPr lang="en-US" sz="1600" dirty="0" err="1"/>
              <a:t>lng</a:t>
            </a:r>
            <a:r>
              <a:rPr lang="en-US" sz="1600" dirty="0"/>
              <a:t> = </a:t>
            </a:r>
            <a:r>
              <a:rPr lang="en-US" sz="1600" dirty="0" err="1"/>
              <a:t>js</a:t>
            </a:r>
            <a:r>
              <a:rPr lang="en-US" sz="1600" dirty="0"/>
              <a:t>["results"][0]["geometry"]["location"]["</a:t>
            </a:r>
            <a:r>
              <a:rPr lang="en-US" sz="1600" dirty="0" err="1"/>
              <a:t>lng</a:t>
            </a:r>
            <a:r>
              <a:rPr lang="en-US" sz="1600" dirty="0"/>
              <a:t>"]</a:t>
            </a:r>
          </a:p>
          <a:p>
            <a:endParaRPr lang="en-US" sz="1600" dirty="0"/>
          </a:p>
          <a:p>
            <a:r>
              <a:rPr lang="en-US" sz="1600" dirty="0"/>
              <a:t>print("Latitude: ",</a:t>
            </a:r>
            <a:r>
              <a:rPr lang="en-US" sz="1600" dirty="0" err="1"/>
              <a:t>lat</a:t>
            </a:r>
            <a:r>
              <a:rPr lang="en-US" sz="1600" dirty="0"/>
              <a:t>," Longitude: ",</a:t>
            </a:r>
            <a:r>
              <a:rPr lang="en-US" sz="1600" dirty="0" err="1"/>
              <a:t>lng</a:t>
            </a:r>
            <a:r>
              <a:rPr lang="en-US" sz="1600" dirty="0"/>
              <a:t>)</a:t>
            </a:r>
          </a:p>
          <a:p>
            <a:r>
              <a:rPr lang="en-US" sz="1600" dirty="0"/>
              <a:t>location = </a:t>
            </a:r>
            <a:r>
              <a:rPr lang="en-US" sz="1600" dirty="0" err="1"/>
              <a:t>js</a:t>
            </a:r>
            <a:r>
              <a:rPr lang="en-US" sz="1600" dirty="0"/>
              <a:t>["results"][0]['</a:t>
            </a:r>
            <a:r>
              <a:rPr lang="en-US" sz="1600" dirty="0" err="1"/>
              <a:t>formatted_address</a:t>
            </a:r>
            <a:r>
              <a:rPr lang="en-US" sz="1600" dirty="0"/>
              <a:t>']</a:t>
            </a:r>
          </a:p>
          <a:p>
            <a:r>
              <a:rPr lang="en-US" sz="1600" dirty="0"/>
              <a:t>print(location)</a:t>
            </a:r>
          </a:p>
        </p:txBody>
      </p:sp>
    </p:spTree>
    <p:extLst>
      <p:ext uri="{BB962C8B-B14F-4D97-AF65-F5344CB8AC3E}">
        <p14:creationId xmlns:p14="http://schemas.microsoft.com/office/powerpoint/2010/main" val="1049362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API Security and Rate Limits</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16</a:t>
            </a:fld>
            <a:endParaRPr lang="fr-FR"/>
          </a:p>
        </p:txBody>
      </p:sp>
      <p:sp>
        <p:nvSpPr>
          <p:cNvPr id="3" name="TextBox 2"/>
          <p:cNvSpPr txBox="1"/>
          <p:nvPr/>
        </p:nvSpPr>
        <p:spPr>
          <a:xfrm>
            <a:off x="-1" y="1245326"/>
            <a:ext cx="9144001" cy="2308324"/>
          </a:xfrm>
          <a:prstGeom prst="rect">
            <a:avLst/>
          </a:prstGeom>
          <a:noFill/>
        </p:spPr>
        <p:txBody>
          <a:bodyPr wrap="square" rtlCol="0">
            <a:spAutoFit/>
          </a:bodyPr>
          <a:lstStyle/>
          <a:p>
            <a:r>
              <a:rPr lang="en-US" dirty="0" smtClean="0"/>
              <a:t>!Read carefully terms of agreement when using API!!!</a:t>
            </a:r>
          </a:p>
          <a:p>
            <a:r>
              <a:rPr lang="en-US" dirty="0" smtClean="0"/>
              <a:t>Data providers may limit the number of requests per day, demand and API “key” or charge for usage. They also might change rules, so stay tuned.</a:t>
            </a:r>
            <a:endParaRPr lang="en-US" dirty="0" smtClean="0"/>
          </a:p>
          <a:p>
            <a:endParaRPr lang="en-US" dirty="0" smtClean="0"/>
          </a:p>
          <a:p>
            <a:r>
              <a:rPr lang="en-US" dirty="0" smtClean="0"/>
              <a:t>Currently:</a:t>
            </a:r>
            <a:endParaRPr lang="en-US" dirty="0"/>
          </a:p>
          <a:p>
            <a:r>
              <a:rPr lang="en-US" dirty="0" smtClean="0"/>
              <a:t>Google </a:t>
            </a:r>
            <a:r>
              <a:rPr lang="en-US" dirty="0" smtClean="0"/>
              <a:t>geocode: 2500 per day (100000 for Business)</a:t>
            </a:r>
          </a:p>
          <a:p>
            <a:r>
              <a:rPr lang="en-US" dirty="0" smtClean="0"/>
              <a:t>Twitter: </a:t>
            </a:r>
            <a:r>
              <a:rPr lang="en-US" dirty="0" smtClean="0"/>
              <a:t>15-900 (depends on the type of request)</a:t>
            </a:r>
            <a:r>
              <a:rPr lang="en-US" dirty="0" smtClean="0"/>
              <a:t> per window (15 minutes)</a:t>
            </a:r>
            <a:endParaRPr lang="en-US" dirty="0" smtClean="0"/>
          </a:p>
          <a:p>
            <a:r>
              <a:rPr lang="en-US" dirty="0" smtClean="0"/>
              <a:t>Facebook graph: 600 calls per 600 seconds, per token and per IP (they will stop you)</a:t>
            </a:r>
            <a:endParaRPr lang="en-US" dirty="0"/>
          </a:p>
        </p:txBody>
      </p:sp>
    </p:spTree>
    <p:extLst>
      <p:ext uri="{BB962C8B-B14F-4D97-AF65-F5344CB8AC3E}">
        <p14:creationId xmlns:p14="http://schemas.microsoft.com/office/powerpoint/2010/main" val="841027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Regular expressions</a:t>
            </a:r>
          </a:p>
        </p:txBody>
      </p:sp>
      <p:sp>
        <p:nvSpPr>
          <p:cNvPr id="6" name="Slide Number Placeholder 5"/>
          <p:cNvSpPr>
            <a:spLocks noGrp="1"/>
          </p:cNvSpPr>
          <p:nvPr>
            <p:ph type="sldNum" sz="quarter" idx="12"/>
          </p:nvPr>
        </p:nvSpPr>
        <p:spPr/>
        <p:txBody>
          <a:bodyPr/>
          <a:lstStyle/>
          <a:p>
            <a:fld id="{BA65202F-3EE1-4DBC-83B8-700B57BEB960}" type="slidenum">
              <a:rPr lang="fr-FR" smtClean="0"/>
              <a:pPr/>
              <a:t>2</a:t>
            </a:fld>
            <a:endParaRPr lang="fr-FR"/>
          </a:p>
        </p:txBody>
      </p:sp>
      <p:sp>
        <p:nvSpPr>
          <p:cNvPr id="4" name="TextBox 3"/>
          <p:cNvSpPr txBox="1"/>
          <p:nvPr/>
        </p:nvSpPr>
        <p:spPr>
          <a:xfrm>
            <a:off x="0" y="834070"/>
            <a:ext cx="9144000" cy="2862322"/>
          </a:xfrm>
          <a:prstGeom prst="rect">
            <a:avLst/>
          </a:prstGeom>
          <a:noFill/>
        </p:spPr>
        <p:txBody>
          <a:bodyPr wrap="square" rtlCol="0">
            <a:spAutoFit/>
          </a:bodyPr>
          <a:lstStyle/>
          <a:p>
            <a:r>
              <a:rPr lang="en-US" dirty="0" smtClean="0"/>
              <a:t>Internet content is an unstructured data</a:t>
            </a:r>
          </a:p>
          <a:p>
            <a:endParaRPr lang="en-US" dirty="0"/>
          </a:p>
          <a:p>
            <a:r>
              <a:rPr lang="en-US" dirty="0" smtClean="0"/>
              <a:t>Regular expression – like another language (it has constants, functions, protected characters, …). They often referred as “regex” or “</a:t>
            </a:r>
            <a:r>
              <a:rPr lang="en-US" dirty="0" err="1" smtClean="0"/>
              <a:t>regexp</a:t>
            </a:r>
            <a:r>
              <a:rPr lang="en-US" dirty="0" smtClean="0"/>
              <a:t>”.</a:t>
            </a:r>
          </a:p>
          <a:p>
            <a:endParaRPr lang="en-US" dirty="0"/>
          </a:p>
          <a:p>
            <a:endParaRPr lang="en-US" dirty="0" smtClean="0"/>
          </a:p>
          <a:p>
            <a:r>
              <a:rPr lang="en-US" dirty="0" smtClean="0"/>
              <a:t>Wild cards (“.”,”\s”)</a:t>
            </a:r>
          </a:p>
          <a:p>
            <a:r>
              <a:rPr lang="en-US" dirty="0" smtClean="0"/>
              <a:t>Modifiers (“{2}”,”{,5}”)</a:t>
            </a:r>
          </a:p>
          <a:p>
            <a:r>
              <a:rPr lang="en-US" dirty="0" smtClean="0"/>
              <a:t>(non) Greedy matching (“?”)</a:t>
            </a:r>
          </a:p>
          <a:p>
            <a:r>
              <a:rPr lang="en-US" dirty="0" smtClean="0"/>
              <a:t>Escape character (“\”)</a:t>
            </a:r>
          </a:p>
        </p:txBody>
      </p:sp>
    </p:spTree>
    <p:extLst>
      <p:ext uri="{BB962C8B-B14F-4D97-AF65-F5344CB8AC3E}">
        <p14:creationId xmlns:p14="http://schemas.microsoft.com/office/powerpoint/2010/main" val="2586237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Regular expressions </a:t>
            </a:r>
            <a:r>
              <a:rPr lang="en-GB" sz="4400" b="1" dirty="0" err="1" smtClean="0"/>
              <a:t>cheatsheet</a:t>
            </a:r>
            <a:endParaRPr lang="en-GB" sz="4400" b="1" dirty="0" smtClean="0"/>
          </a:p>
        </p:txBody>
      </p:sp>
      <p:sp>
        <p:nvSpPr>
          <p:cNvPr id="6" name="Slide Number Placeholder 5"/>
          <p:cNvSpPr>
            <a:spLocks noGrp="1"/>
          </p:cNvSpPr>
          <p:nvPr>
            <p:ph type="sldNum" sz="quarter" idx="12"/>
          </p:nvPr>
        </p:nvSpPr>
        <p:spPr/>
        <p:txBody>
          <a:bodyPr/>
          <a:lstStyle/>
          <a:p>
            <a:fld id="{BA65202F-3EE1-4DBC-83B8-700B57BEB960}" type="slidenum">
              <a:rPr lang="fr-FR" smtClean="0"/>
              <a:pPr/>
              <a:t>3</a:t>
            </a:fld>
            <a:endParaRPr lang="fr-FR"/>
          </a:p>
        </p:txBody>
      </p:sp>
      <p:sp>
        <p:nvSpPr>
          <p:cNvPr id="4" name="TextBox 3"/>
          <p:cNvSpPr txBox="1"/>
          <p:nvPr/>
        </p:nvSpPr>
        <p:spPr>
          <a:xfrm>
            <a:off x="0" y="834070"/>
            <a:ext cx="9144000" cy="5909310"/>
          </a:xfrm>
          <a:prstGeom prst="rect">
            <a:avLst/>
          </a:prstGeom>
          <a:noFill/>
        </p:spPr>
        <p:txBody>
          <a:bodyPr wrap="square" rtlCol="0">
            <a:spAutoFit/>
          </a:bodyPr>
          <a:lstStyle/>
          <a:p>
            <a:r>
              <a:rPr lang="en-US" dirty="0" smtClean="0"/>
              <a:t>^  matches the beginning of a line</a:t>
            </a:r>
          </a:p>
          <a:p>
            <a:r>
              <a:rPr lang="en-US" dirty="0" smtClean="0"/>
              <a:t>Wild cards:</a:t>
            </a:r>
          </a:p>
          <a:p>
            <a:r>
              <a:rPr lang="en-US" dirty="0" smtClean="0"/>
              <a:t>$  matches the end of a line</a:t>
            </a:r>
          </a:p>
          <a:p>
            <a:r>
              <a:rPr lang="en-US" dirty="0" smtClean="0"/>
              <a:t>.   matches any character</a:t>
            </a:r>
          </a:p>
          <a:p>
            <a:r>
              <a:rPr lang="en-US" dirty="0" smtClean="0"/>
              <a:t>\s matches whitespace</a:t>
            </a:r>
          </a:p>
          <a:p>
            <a:r>
              <a:rPr lang="en-US" dirty="0" smtClean="0"/>
              <a:t>\S matches any non-whitespace character</a:t>
            </a:r>
          </a:p>
          <a:p>
            <a:r>
              <a:rPr lang="en-US" dirty="0"/>
              <a:t>[</a:t>
            </a:r>
            <a:r>
              <a:rPr lang="en-US" dirty="0" err="1"/>
              <a:t>aeiou</a:t>
            </a:r>
            <a:r>
              <a:rPr lang="en-US" dirty="0"/>
              <a:t>] matches a single character in the listed set</a:t>
            </a:r>
          </a:p>
          <a:p>
            <a:r>
              <a:rPr lang="en-US" dirty="0"/>
              <a:t>[^XYZ] matches a single character not in the listed set</a:t>
            </a:r>
          </a:p>
          <a:p>
            <a:r>
              <a:rPr lang="en-US" dirty="0"/>
              <a:t>[a-</a:t>
            </a:r>
            <a:r>
              <a:rPr lang="en-US" dirty="0" err="1"/>
              <a:t>zA</a:t>
            </a:r>
            <a:r>
              <a:rPr lang="en-US" dirty="0"/>
              <a:t>-Z] matches a single character from a range</a:t>
            </a:r>
          </a:p>
          <a:p>
            <a:r>
              <a:rPr lang="en-US" dirty="0"/>
              <a:t>[0-9] matches a single </a:t>
            </a:r>
            <a:r>
              <a:rPr lang="en-US" dirty="0" smtClean="0"/>
              <a:t>digit</a:t>
            </a:r>
          </a:p>
          <a:p>
            <a:r>
              <a:rPr lang="en-US" dirty="0" smtClean="0"/>
              <a:t>Modifiers:</a:t>
            </a:r>
          </a:p>
          <a:p>
            <a:r>
              <a:rPr lang="en-US" dirty="0" smtClean="0"/>
              <a:t>*  Repeats a character 0 or more times</a:t>
            </a:r>
          </a:p>
          <a:p>
            <a:r>
              <a:rPr lang="en-US" dirty="0" smtClean="0"/>
              <a:t>*? Repeats a character 0 or more times (non-greedy)</a:t>
            </a:r>
            <a:endParaRPr lang="en-US" dirty="0"/>
          </a:p>
          <a:p>
            <a:r>
              <a:rPr lang="en-US" dirty="0" smtClean="0"/>
              <a:t>+  Repeats a character 1 or more times</a:t>
            </a:r>
          </a:p>
          <a:p>
            <a:r>
              <a:rPr lang="en-US" dirty="0" smtClean="0"/>
              <a:t>+? Repeats a character 1 or more times (non-greedy)</a:t>
            </a:r>
          </a:p>
          <a:p>
            <a:endParaRPr lang="en-US" dirty="0" smtClean="0"/>
          </a:p>
          <a:p>
            <a:r>
              <a:rPr lang="en-US" dirty="0" smtClean="0"/>
              <a:t>(  indicates where string extraction should be started</a:t>
            </a:r>
          </a:p>
          <a:p>
            <a:r>
              <a:rPr lang="en-US" dirty="0" smtClean="0"/>
              <a:t>)  indicates where string extraction is ended</a:t>
            </a:r>
          </a:p>
          <a:p>
            <a:endParaRPr lang="en-US" dirty="0"/>
          </a:p>
          <a:p>
            <a:endParaRPr lang="en-US" dirty="0" smtClean="0"/>
          </a:p>
          <a:p>
            <a:r>
              <a:rPr lang="en-US" dirty="0" smtClean="0"/>
              <a:t>General structure:  </a:t>
            </a:r>
            <a:r>
              <a:rPr lang="en-US" dirty="0" err="1" smtClean="0"/>
              <a:t>Wild_card</a:t>
            </a:r>
            <a:r>
              <a:rPr lang="en-US" dirty="0" smtClean="0"/>
              <a:t> Modifier</a:t>
            </a:r>
            <a:endParaRPr lang="en-US" dirty="0"/>
          </a:p>
        </p:txBody>
      </p:sp>
    </p:spTree>
    <p:extLst>
      <p:ext uri="{BB962C8B-B14F-4D97-AF65-F5344CB8AC3E}">
        <p14:creationId xmlns:p14="http://schemas.microsoft.com/office/powerpoint/2010/main" val="941607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Regular </a:t>
            </a:r>
            <a:r>
              <a:rPr lang="en-GB" sz="4400" b="1" dirty="0"/>
              <a:t>E</a:t>
            </a:r>
            <a:r>
              <a:rPr lang="en-GB" sz="4400" b="1" dirty="0" smtClean="0"/>
              <a:t>xpression Module</a:t>
            </a:r>
          </a:p>
        </p:txBody>
      </p:sp>
      <p:sp>
        <p:nvSpPr>
          <p:cNvPr id="6" name="Slide Number Placeholder 5"/>
          <p:cNvSpPr>
            <a:spLocks noGrp="1"/>
          </p:cNvSpPr>
          <p:nvPr>
            <p:ph type="sldNum" sz="quarter" idx="12"/>
          </p:nvPr>
        </p:nvSpPr>
        <p:spPr/>
        <p:txBody>
          <a:bodyPr/>
          <a:lstStyle/>
          <a:p>
            <a:fld id="{BA65202F-3EE1-4DBC-83B8-700B57BEB960}" type="slidenum">
              <a:rPr lang="fr-FR" smtClean="0"/>
              <a:pPr/>
              <a:t>4</a:t>
            </a:fld>
            <a:endParaRPr lang="fr-FR"/>
          </a:p>
        </p:txBody>
      </p:sp>
      <p:sp>
        <p:nvSpPr>
          <p:cNvPr id="4" name="TextBox 3"/>
          <p:cNvSpPr txBox="1"/>
          <p:nvPr/>
        </p:nvSpPr>
        <p:spPr>
          <a:xfrm>
            <a:off x="0" y="834070"/>
            <a:ext cx="9144000" cy="3139321"/>
          </a:xfrm>
          <a:prstGeom prst="rect">
            <a:avLst/>
          </a:prstGeom>
          <a:noFill/>
        </p:spPr>
        <p:txBody>
          <a:bodyPr wrap="square" rtlCol="0">
            <a:spAutoFit/>
          </a:bodyPr>
          <a:lstStyle/>
          <a:p>
            <a:r>
              <a:rPr lang="en-US" dirty="0" smtClean="0"/>
              <a:t>import re  #Import Regular Expression Module</a:t>
            </a:r>
          </a:p>
          <a:p>
            <a:endParaRPr lang="en-US" dirty="0"/>
          </a:p>
          <a:p>
            <a:r>
              <a:rPr lang="en-US" dirty="0" err="1" smtClean="0"/>
              <a:t>re.search</a:t>
            </a:r>
            <a:r>
              <a:rPr lang="en-US" dirty="0" smtClean="0"/>
              <a:t>(pattern, string) #To see if a string matches a regular expression, similar to find() for strings</a:t>
            </a:r>
          </a:p>
          <a:p>
            <a:endParaRPr lang="en-US" dirty="0"/>
          </a:p>
          <a:p>
            <a:r>
              <a:rPr lang="en-US" dirty="0" err="1" smtClean="0"/>
              <a:t>re.search</a:t>
            </a:r>
            <a:r>
              <a:rPr lang="en-US" dirty="0" smtClean="0"/>
              <a:t>(“^</a:t>
            </a:r>
            <a:r>
              <a:rPr lang="en-US" dirty="0" err="1" smtClean="0"/>
              <a:t>pattern”,string</a:t>
            </a:r>
            <a:r>
              <a:rPr lang="en-US" dirty="0" smtClean="0"/>
              <a:t>) #Similar to “</a:t>
            </a:r>
            <a:r>
              <a:rPr lang="en-US" dirty="0" err="1" smtClean="0"/>
              <a:t>string.startswith</a:t>
            </a:r>
            <a:r>
              <a:rPr lang="en-US" dirty="0" smtClean="0"/>
              <a:t>(pattern)”</a:t>
            </a:r>
          </a:p>
          <a:p>
            <a:endParaRPr lang="en-US" dirty="0"/>
          </a:p>
          <a:p>
            <a:r>
              <a:rPr lang="en-US" dirty="0" err="1" smtClean="0"/>
              <a:t>re.findall</a:t>
            </a:r>
            <a:r>
              <a:rPr lang="en-US" dirty="0" smtClean="0"/>
              <a:t>() #Extracts all portions of a string that match your pattern, similar to find() and slicing s[3:5]</a:t>
            </a:r>
          </a:p>
          <a:p>
            <a:endParaRPr lang="en-US" dirty="0"/>
          </a:p>
          <a:p>
            <a:r>
              <a:rPr lang="en-US" dirty="0" err="1" smtClean="0"/>
              <a:t>re.sub</a:t>
            </a:r>
            <a:r>
              <a:rPr lang="en-US" dirty="0" smtClean="0"/>
              <a:t>(“</a:t>
            </a:r>
            <a:r>
              <a:rPr lang="en-US" dirty="0" err="1" smtClean="0"/>
              <a:t>search_pattern”,”subst_pattern”,string</a:t>
            </a:r>
            <a:r>
              <a:rPr lang="en-US" dirty="0" smtClean="0"/>
              <a:t>) #Substitute a part of a string</a:t>
            </a:r>
          </a:p>
        </p:txBody>
      </p:sp>
    </p:spTree>
    <p:extLst>
      <p:ext uri="{BB962C8B-B14F-4D97-AF65-F5344CB8AC3E}">
        <p14:creationId xmlns:p14="http://schemas.microsoft.com/office/powerpoint/2010/main" val="1717566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Network Architecture</a:t>
            </a:r>
          </a:p>
        </p:txBody>
      </p:sp>
      <p:sp>
        <p:nvSpPr>
          <p:cNvPr id="6" name="Slide Number Placeholder 5"/>
          <p:cNvSpPr>
            <a:spLocks noGrp="1"/>
          </p:cNvSpPr>
          <p:nvPr>
            <p:ph type="sldNum" sz="quarter" idx="12"/>
          </p:nvPr>
        </p:nvSpPr>
        <p:spPr/>
        <p:txBody>
          <a:bodyPr/>
          <a:lstStyle/>
          <a:p>
            <a:fld id="{BA65202F-3EE1-4DBC-83B8-700B57BEB960}" type="slidenum">
              <a:rPr lang="fr-FR" smtClean="0"/>
              <a:pPr/>
              <a:t>5</a:t>
            </a:fld>
            <a:endParaRPr lang="fr-FR"/>
          </a:p>
        </p:txBody>
      </p:sp>
      <p:sp>
        <p:nvSpPr>
          <p:cNvPr id="4" name="TextBox 3"/>
          <p:cNvSpPr txBox="1"/>
          <p:nvPr/>
        </p:nvSpPr>
        <p:spPr>
          <a:xfrm>
            <a:off x="0" y="834070"/>
            <a:ext cx="9144000" cy="5632311"/>
          </a:xfrm>
          <a:prstGeom prst="rect">
            <a:avLst/>
          </a:prstGeom>
          <a:noFill/>
        </p:spPr>
        <p:txBody>
          <a:bodyPr wrap="square" rtlCol="0">
            <a:spAutoFit/>
          </a:bodyPr>
          <a:lstStyle/>
          <a:p>
            <a:r>
              <a:rPr lang="en-US" dirty="0" smtClean="0"/>
              <a:t>Socket is an endpoint of a bidirectional inter-process communication flow across an Internet Protocol-based computer network, such as the Internet.</a:t>
            </a:r>
          </a:p>
          <a:p>
            <a:endParaRPr lang="en-US" dirty="0" smtClean="0"/>
          </a:p>
          <a:p>
            <a:r>
              <a:rPr lang="en-US" dirty="0" smtClean="0"/>
              <a:t>Port is an application-specific or process-specific software communication endpoint. It allows multiple networked applications to coexist on the same server. There is a list of well-known TCP port numbers:</a:t>
            </a:r>
          </a:p>
          <a:p>
            <a:r>
              <a:rPr lang="en-US" dirty="0" smtClean="0"/>
              <a:t>Telnet (23) – Login</a:t>
            </a:r>
          </a:p>
          <a:p>
            <a:r>
              <a:rPr lang="en-US" dirty="0" smtClean="0"/>
              <a:t>SSH (22) – Secure login</a:t>
            </a:r>
          </a:p>
          <a:p>
            <a:r>
              <a:rPr lang="en-US" dirty="0" smtClean="0"/>
              <a:t>HTTP (80)</a:t>
            </a:r>
          </a:p>
          <a:p>
            <a:r>
              <a:rPr lang="en-US" dirty="0" smtClean="0"/>
              <a:t>HTTPS (443) – Secure</a:t>
            </a:r>
          </a:p>
          <a:p>
            <a:r>
              <a:rPr lang="en-US" dirty="0" smtClean="0"/>
              <a:t>SMTP (25) –Mail</a:t>
            </a:r>
          </a:p>
          <a:p>
            <a:r>
              <a:rPr lang="en-US" dirty="0" smtClean="0"/>
              <a:t>IMAP (143/220/993) – Mail retrieval</a:t>
            </a:r>
          </a:p>
          <a:p>
            <a:r>
              <a:rPr lang="en-US" dirty="0" smtClean="0"/>
              <a:t>POP (109/110) – Mail retrieval</a:t>
            </a:r>
          </a:p>
          <a:p>
            <a:r>
              <a:rPr lang="en-US" dirty="0" smtClean="0"/>
              <a:t>DNS (53) – Domain name</a:t>
            </a:r>
          </a:p>
          <a:p>
            <a:r>
              <a:rPr lang="en-US" dirty="0" smtClean="0"/>
              <a:t>FTP (21) – File transfer</a:t>
            </a:r>
          </a:p>
          <a:p>
            <a:endParaRPr lang="en-US" dirty="0"/>
          </a:p>
          <a:p>
            <a:endParaRPr lang="en-US" dirty="0" smtClean="0"/>
          </a:p>
          <a:p>
            <a:r>
              <a:rPr lang="en-US" dirty="0" smtClean="0"/>
              <a:t>Handler</a:t>
            </a:r>
          </a:p>
          <a:p>
            <a:endParaRPr lang="en-US" dirty="0"/>
          </a:p>
          <a:p>
            <a:r>
              <a:rPr lang="en-US" dirty="0" smtClean="0"/>
              <a:t>Socket connection example</a:t>
            </a:r>
          </a:p>
        </p:txBody>
      </p:sp>
    </p:spTree>
    <p:extLst>
      <p:ext uri="{BB962C8B-B14F-4D97-AF65-F5344CB8AC3E}">
        <p14:creationId xmlns:p14="http://schemas.microsoft.com/office/powerpoint/2010/main" val="1474145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HTTP</a:t>
            </a:r>
          </a:p>
        </p:txBody>
      </p:sp>
      <p:sp>
        <p:nvSpPr>
          <p:cNvPr id="6" name="Slide Number Placeholder 5"/>
          <p:cNvSpPr>
            <a:spLocks noGrp="1"/>
          </p:cNvSpPr>
          <p:nvPr>
            <p:ph type="sldNum" sz="quarter" idx="12"/>
          </p:nvPr>
        </p:nvSpPr>
        <p:spPr/>
        <p:txBody>
          <a:bodyPr/>
          <a:lstStyle/>
          <a:p>
            <a:fld id="{BA65202F-3EE1-4DBC-83B8-700B57BEB960}" type="slidenum">
              <a:rPr lang="fr-FR" smtClean="0"/>
              <a:pPr/>
              <a:t>6</a:t>
            </a:fld>
            <a:endParaRPr lang="fr-FR"/>
          </a:p>
        </p:txBody>
      </p:sp>
      <p:sp>
        <p:nvSpPr>
          <p:cNvPr id="4" name="TextBox 3"/>
          <p:cNvSpPr txBox="1"/>
          <p:nvPr/>
        </p:nvSpPr>
        <p:spPr>
          <a:xfrm>
            <a:off x="0" y="746980"/>
            <a:ext cx="9144000" cy="6463308"/>
          </a:xfrm>
          <a:prstGeom prst="rect">
            <a:avLst/>
          </a:prstGeom>
          <a:noFill/>
        </p:spPr>
        <p:txBody>
          <a:bodyPr wrap="square" rtlCol="0">
            <a:spAutoFit/>
          </a:bodyPr>
          <a:lstStyle/>
          <a:p>
            <a:r>
              <a:rPr lang="en-US" dirty="0" smtClean="0"/>
              <a:t>HTTP – Hypertext Transport Protocol is the set of rules to allow browsers to retrieve Web documents from servers over the Internet:</a:t>
            </a:r>
          </a:p>
          <a:p>
            <a:pPr marL="285750" indent="-285750">
              <a:buFontTx/>
              <a:buChar char="-"/>
            </a:pPr>
            <a:r>
              <a:rPr lang="en-US" dirty="0" smtClean="0"/>
              <a:t>The dominant Application Layer Protocol on the Internet</a:t>
            </a:r>
          </a:p>
          <a:p>
            <a:pPr marL="285750" indent="-285750">
              <a:buFontTx/>
              <a:buChar char="-"/>
            </a:pPr>
            <a:r>
              <a:rPr lang="en-US" dirty="0" smtClean="0"/>
              <a:t>Invented for the Web – to retrieve HTML, Images, Documents, etc.</a:t>
            </a:r>
          </a:p>
          <a:p>
            <a:pPr marL="285750" indent="-285750">
              <a:buFontTx/>
              <a:buChar char="-"/>
            </a:pPr>
            <a:r>
              <a:rPr lang="en-US" dirty="0" smtClean="0"/>
              <a:t>Extended to be data in addition to documents – RSS, Web Services, etc.</a:t>
            </a:r>
          </a:p>
          <a:p>
            <a:pPr marL="285750" indent="-285750">
              <a:buFontTx/>
              <a:buChar char="-"/>
            </a:pPr>
            <a:r>
              <a:rPr lang="en-US" dirty="0" smtClean="0"/>
              <a:t>Basic Concept: Make a connection – Request a Document – Retrieve the Document – Close the Connection</a:t>
            </a:r>
          </a:p>
          <a:p>
            <a:endParaRPr lang="en-US" dirty="0"/>
          </a:p>
          <a:p>
            <a:endParaRPr lang="en-US" dirty="0" smtClean="0"/>
          </a:p>
          <a:p>
            <a:r>
              <a:rPr lang="en-US" dirty="0" smtClean="0">
                <a:solidFill>
                  <a:srgbClr val="0000FF"/>
                </a:solidFill>
              </a:rPr>
              <a:t>http://</a:t>
            </a:r>
            <a:r>
              <a:rPr lang="en-US" dirty="0" smtClean="0">
                <a:solidFill>
                  <a:srgbClr val="FF0000"/>
                </a:solidFill>
              </a:rPr>
              <a:t>en.gwc.net/</a:t>
            </a:r>
            <a:r>
              <a:rPr lang="en-US" dirty="0" smtClean="0">
                <a:solidFill>
                  <a:srgbClr val="008000"/>
                </a:solidFill>
              </a:rPr>
              <a:t>index.html</a:t>
            </a:r>
          </a:p>
          <a:p>
            <a:r>
              <a:rPr lang="en-US" dirty="0" smtClean="0">
                <a:solidFill>
                  <a:srgbClr val="0000FF"/>
                </a:solidFill>
              </a:rPr>
              <a:t>protocol</a:t>
            </a:r>
            <a:r>
              <a:rPr lang="en-US" dirty="0" smtClean="0"/>
              <a:t>   </a:t>
            </a:r>
            <a:r>
              <a:rPr lang="en-US" dirty="0" smtClean="0">
                <a:solidFill>
                  <a:srgbClr val="FF0000"/>
                </a:solidFill>
              </a:rPr>
              <a:t>host</a:t>
            </a:r>
            <a:r>
              <a:rPr lang="en-US" dirty="0" smtClean="0"/>
              <a:t>   </a:t>
            </a:r>
            <a:r>
              <a:rPr lang="en-US" dirty="0" smtClean="0">
                <a:solidFill>
                  <a:srgbClr val="008000"/>
                </a:solidFill>
              </a:rPr>
              <a:t>document</a:t>
            </a:r>
          </a:p>
          <a:p>
            <a:endParaRPr lang="en-US" dirty="0"/>
          </a:p>
          <a:p>
            <a:r>
              <a:rPr lang="en-US" dirty="0" smtClean="0"/>
              <a:t>Each time a user clicks on a tag with an </a:t>
            </a:r>
            <a:r>
              <a:rPr lang="en-US" dirty="0" err="1" smtClean="0"/>
              <a:t>href</a:t>
            </a:r>
            <a:r>
              <a:rPr lang="en-US" dirty="0" smtClean="0"/>
              <a:t>= value to switch to a new page, the browser makes a connection to the web server and issues a “GET” request to GET the content of the page at the specified URL:</a:t>
            </a:r>
          </a:p>
          <a:p>
            <a:endParaRPr lang="en-US" dirty="0"/>
          </a:p>
          <a:p>
            <a:r>
              <a:rPr lang="en-US" dirty="0" smtClean="0"/>
              <a:t>GET http://facebook.com</a:t>
            </a:r>
          </a:p>
          <a:p>
            <a:r>
              <a:rPr lang="en-US" dirty="0" smtClean="0"/>
              <a:t>GET http://en.gwc.net/index.html</a:t>
            </a:r>
          </a:p>
          <a:p>
            <a:endParaRPr lang="en-US" dirty="0" smtClean="0"/>
          </a:p>
          <a:p>
            <a:r>
              <a:rPr lang="en-US" dirty="0" smtClean="0"/>
              <a:t>HTML:</a:t>
            </a:r>
          </a:p>
          <a:p>
            <a:r>
              <a:rPr lang="en-US" dirty="0"/>
              <a:t>&lt;h1&gt;The </a:t>
            </a:r>
            <a:r>
              <a:rPr lang="en-US" dirty="0" smtClean="0"/>
              <a:t>First </a:t>
            </a:r>
            <a:r>
              <a:rPr lang="en-US" dirty="0"/>
              <a:t>Page&lt;/h1&gt; &lt;p&gt;If you like, you can switch </a:t>
            </a:r>
            <a:r>
              <a:rPr lang="en-US" dirty="0" smtClean="0"/>
              <a:t>to </a:t>
            </a:r>
            <a:r>
              <a:rPr lang="en-US" dirty="0"/>
              <a:t>the &lt;a </a:t>
            </a:r>
            <a:r>
              <a:rPr lang="en-US" dirty="0" err="1"/>
              <a:t>href</a:t>
            </a:r>
            <a:r>
              <a:rPr lang="en-US" dirty="0"/>
              <a:t>="</a:t>
            </a:r>
            <a:r>
              <a:rPr lang="en-US" dirty="0" smtClean="0"/>
              <a:t>page2. html"&gt;Second </a:t>
            </a:r>
            <a:r>
              <a:rPr lang="en-US" dirty="0"/>
              <a:t>Page&lt;/a&gt;.&lt;/p&gt;</a:t>
            </a:r>
          </a:p>
          <a:p>
            <a:endParaRPr lang="en-US" dirty="0" smtClean="0"/>
          </a:p>
        </p:txBody>
      </p:sp>
    </p:spTree>
    <p:extLst>
      <p:ext uri="{BB962C8B-B14F-4D97-AF65-F5344CB8AC3E}">
        <p14:creationId xmlns:p14="http://schemas.microsoft.com/office/powerpoint/2010/main" val="1641621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HTTP Request</a:t>
            </a:r>
          </a:p>
        </p:txBody>
      </p:sp>
      <p:sp>
        <p:nvSpPr>
          <p:cNvPr id="6" name="Slide Number Placeholder 5"/>
          <p:cNvSpPr>
            <a:spLocks noGrp="1"/>
          </p:cNvSpPr>
          <p:nvPr>
            <p:ph type="sldNum" sz="quarter" idx="12"/>
          </p:nvPr>
        </p:nvSpPr>
        <p:spPr/>
        <p:txBody>
          <a:bodyPr/>
          <a:lstStyle/>
          <a:p>
            <a:fld id="{BA65202F-3EE1-4DBC-83B8-700B57BEB960}" type="slidenum">
              <a:rPr lang="fr-FR" smtClean="0"/>
              <a:pPr/>
              <a:t>7</a:t>
            </a:fld>
            <a:endParaRPr lang="fr-FR"/>
          </a:p>
        </p:txBody>
      </p:sp>
      <p:sp>
        <p:nvSpPr>
          <p:cNvPr id="4" name="TextBox 3"/>
          <p:cNvSpPr txBox="1"/>
          <p:nvPr/>
        </p:nvSpPr>
        <p:spPr>
          <a:xfrm>
            <a:off x="0" y="746980"/>
            <a:ext cx="9144000" cy="3416320"/>
          </a:xfrm>
          <a:prstGeom prst="rect">
            <a:avLst/>
          </a:prstGeom>
          <a:noFill/>
        </p:spPr>
        <p:txBody>
          <a:bodyPr wrap="square" rtlCol="0">
            <a:spAutoFit/>
          </a:bodyPr>
          <a:lstStyle/>
          <a:p>
            <a:r>
              <a:rPr lang="en-US" dirty="0" smtClean="0"/>
              <a:t>import socket</a:t>
            </a:r>
          </a:p>
          <a:p>
            <a:r>
              <a:rPr lang="en-US" dirty="0" err="1" smtClean="0"/>
              <a:t>mys</a:t>
            </a:r>
            <a:r>
              <a:rPr lang="en-US" dirty="0" smtClean="0"/>
              <a:t> = </a:t>
            </a:r>
            <a:r>
              <a:rPr lang="en-US" dirty="0" err="1" smtClean="0"/>
              <a:t>socket.socket</a:t>
            </a:r>
            <a:r>
              <a:rPr lang="en-US" dirty="0" smtClean="0"/>
              <a:t>(</a:t>
            </a:r>
            <a:r>
              <a:rPr lang="en-US" dirty="0" err="1" smtClean="0"/>
              <a:t>socket.AF_INET</a:t>
            </a:r>
            <a:r>
              <a:rPr lang="en-US" dirty="0" smtClean="0"/>
              <a:t>, </a:t>
            </a:r>
            <a:r>
              <a:rPr lang="en-US" dirty="0" err="1" smtClean="0"/>
              <a:t>socket.SOCK_STREAM</a:t>
            </a:r>
            <a:r>
              <a:rPr lang="en-US" dirty="0" smtClean="0"/>
              <a:t>)</a:t>
            </a:r>
          </a:p>
          <a:p>
            <a:r>
              <a:rPr lang="en-US" dirty="0" err="1" smtClean="0"/>
              <a:t>mys.connect</a:t>
            </a:r>
            <a:r>
              <a:rPr lang="en-US" dirty="0" smtClean="0"/>
              <a:t>((‘</a:t>
            </a:r>
            <a:r>
              <a:rPr lang="en-US" dirty="0"/>
              <a:t>stackoverflow.com</a:t>
            </a:r>
            <a:r>
              <a:rPr lang="en-US" dirty="0" smtClean="0"/>
              <a:t>’,80))</a:t>
            </a:r>
          </a:p>
          <a:p>
            <a:r>
              <a:rPr lang="en-US" dirty="0" err="1" smtClean="0"/>
              <a:t>mys.send</a:t>
            </a:r>
            <a:r>
              <a:rPr lang="en-US" dirty="0"/>
              <a:t>(‘GET http://</a:t>
            </a:r>
            <a:r>
              <a:rPr lang="en-US" dirty="0" smtClean="0"/>
              <a:t>stackoverflow.com/questions/10393176/is-there-a-way-to-read-a-txt-file-and-store-each-line-to-memory HTTP/1.0\n\n’)</a:t>
            </a:r>
          </a:p>
          <a:p>
            <a:endParaRPr lang="en-US" dirty="0" smtClean="0"/>
          </a:p>
          <a:p>
            <a:r>
              <a:rPr lang="en-US" dirty="0" smtClean="0"/>
              <a:t>while True:</a:t>
            </a:r>
          </a:p>
          <a:p>
            <a:r>
              <a:rPr lang="en-US" dirty="0"/>
              <a:t> </a:t>
            </a:r>
            <a:r>
              <a:rPr lang="en-US" dirty="0" smtClean="0"/>
              <a:t>   data = </a:t>
            </a:r>
            <a:r>
              <a:rPr lang="en-US" dirty="0" err="1" smtClean="0"/>
              <a:t>mys.recv</a:t>
            </a:r>
            <a:r>
              <a:rPr lang="en-US" dirty="0" smtClean="0"/>
              <a:t>(512)</a:t>
            </a:r>
          </a:p>
          <a:p>
            <a:r>
              <a:rPr lang="en-US" dirty="0"/>
              <a:t> </a:t>
            </a:r>
            <a:r>
              <a:rPr lang="en-US" dirty="0" smtClean="0"/>
              <a:t>   if (</a:t>
            </a:r>
            <a:r>
              <a:rPr lang="en-US" dirty="0" err="1" smtClean="0"/>
              <a:t>len</a:t>
            </a:r>
            <a:r>
              <a:rPr lang="en-US" dirty="0" smtClean="0"/>
              <a:t>(data)&lt;1):</a:t>
            </a:r>
          </a:p>
          <a:p>
            <a:r>
              <a:rPr lang="en-US" dirty="0"/>
              <a:t> </a:t>
            </a:r>
            <a:r>
              <a:rPr lang="en-US" dirty="0" smtClean="0"/>
              <a:t>        break</a:t>
            </a:r>
          </a:p>
          <a:p>
            <a:r>
              <a:rPr lang="en-US" dirty="0"/>
              <a:t> </a:t>
            </a:r>
            <a:r>
              <a:rPr lang="en-US" dirty="0" smtClean="0"/>
              <a:t>   print(data)</a:t>
            </a:r>
          </a:p>
          <a:p>
            <a:r>
              <a:rPr lang="en-US" dirty="0" err="1"/>
              <a:t>m</a:t>
            </a:r>
            <a:r>
              <a:rPr lang="en-US" dirty="0" err="1" smtClean="0"/>
              <a:t>ys.close</a:t>
            </a:r>
            <a:r>
              <a:rPr lang="en-US" dirty="0" smtClean="0"/>
              <a:t>()</a:t>
            </a:r>
          </a:p>
        </p:txBody>
      </p:sp>
    </p:spTree>
    <p:extLst>
      <p:ext uri="{BB962C8B-B14F-4D97-AF65-F5344CB8AC3E}">
        <p14:creationId xmlns:p14="http://schemas.microsoft.com/office/powerpoint/2010/main" val="875159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URLLIB</a:t>
            </a:r>
          </a:p>
        </p:txBody>
      </p:sp>
      <p:sp>
        <p:nvSpPr>
          <p:cNvPr id="6" name="Slide Number Placeholder 5"/>
          <p:cNvSpPr>
            <a:spLocks noGrp="1"/>
          </p:cNvSpPr>
          <p:nvPr>
            <p:ph type="sldNum" sz="quarter" idx="12"/>
          </p:nvPr>
        </p:nvSpPr>
        <p:spPr/>
        <p:txBody>
          <a:bodyPr/>
          <a:lstStyle/>
          <a:p>
            <a:fld id="{BA65202F-3EE1-4DBC-83B8-700B57BEB960}" type="slidenum">
              <a:rPr lang="fr-FR" smtClean="0"/>
              <a:pPr/>
              <a:t>8</a:t>
            </a:fld>
            <a:endParaRPr lang="fr-FR"/>
          </a:p>
        </p:txBody>
      </p:sp>
      <p:sp>
        <p:nvSpPr>
          <p:cNvPr id="5" name="TextBox 4"/>
          <p:cNvSpPr txBox="1"/>
          <p:nvPr/>
        </p:nvSpPr>
        <p:spPr>
          <a:xfrm>
            <a:off x="-1" y="1021305"/>
            <a:ext cx="9144000" cy="2585323"/>
          </a:xfrm>
          <a:prstGeom prst="rect">
            <a:avLst/>
          </a:prstGeom>
          <a:noFill/>
        </p:spPr>
        <p:txBody>
          <a:bodyPr wrap="square" rtlCol="0">
            <a:spAutoFit/>
          </a:bodyPr>
          <a:lstStyle/>
          <a:p>
            <a:r>
              <a:rPr lang="en-US" dirty="0" err="1" smtClean="0"/>
              <a:t>Urllib</a:t>
            </a:r>
            <a:r>
              <a:rPr lang="en-US" dirty="0" smtClean="0"/>
              <a:t> can do the above but much easier, gives just a text file</a:t>
            </a:r>
          </a:p>
          <a:p>
            <a:endParaRPr lang="en-US" dirty="0"/>
          </a:p>
          <a:p>
            <a:endParaRPr lang="en-US" dirty="0" smtClean="0"/>
          </a:p>
          <a:p>
            <a:r>
              <a:rPr lang="en-US" dirty="0" smtClean="0"/>
              <a:t>import </a:t>
            </a:r>
            <a:r>
              <a:rPr lang="en-US" dirty="0" err="1" smtClean="0"/>
              <a:t>urllib</a:t>
            </a:r>
            <a:endParaRPr lang="en-US" dirty="0" smtClean="0"/>
          </a:p>
          <a:p>
            <a:r>
              <a:rPr lang="en-US" dirty="0" err="1" smtClean="0"/>
              <a:t>fh</a:t>
            </a:r>
            <a:r>
              <a:rPr lang="en-US" dirty="0" smtClean="0"/>
              <a:t> = </a:t>
            </a:r>
            <a:r>
              <a:rPr lang="en-US" dirty="0" err="1" smtClean="0"/>
              <a:t>urllib.urlopen</a:t>
            </a:r>
            <a:r>
              <a:rPr lang="en-US" dirty="0"/>
              <a:t>(‘http://stackoverflow.com/questions/10393176/is-there-a-way-to-read-a-txt-file-and-store-each-line-to-memory’)</a:t>
            </a:r>
            <a:endParaRPr lang="en-US" dirty="0" smtClean="0"/>
          </a:p>
          <a:p>
            <a:endParaRPr lang="en-US" dirty="0"/>
          </a:p>
          <a:p>
            <a:r>
              <a:rPr lang="en-US" dirty="0" smtClean="0"/>
              <a:t>for line in </a:t>
            </a:r>
            <a:r>
              <a:rPr lang="en-US" dirty="0" err="1" smtClean="0"/>
              <a:t>fh</a:t>
            </a:r>
            <a:r>
              <a:rPr lang="en-US" dirty="0" smtClean="0"/>
              <a:t>:</a:t>
            </a:r>
          </a:p>
          <a:p>
            <a:r>
              <a:rPr lang="en-US" dirty="0"/>
              <a:t> </a:t>
            </a:r>
            <a:r>
              <a:rPr lang="en-US" dirty="0" smtClean="0"/>
              <a:t>   print(</a:t>
            </a:r>
            <a:r>
              <a:rPr lang="en-US" dirty="0" err="1" smtClean="0"/>
              <a:t>line.strip</a:t>
            </a:r>
            <a:r>
              <a:rPr lang="en-US" dirty="0" smtClean="0"/>
              <a:t>())</a:t>
            </a:r>
          </a:p>
        </p:txBody>
      </p:sp>
    </p:spTree>
    <p:extLst>
      <p:ext uri="{BB962C8B-B14F-4D97-AF65-F5344CB8AC3E}">
        <p14:creationId xmlns:p14="http://schemas.microsoft.com/office/powerpoint/2010/main" val="2848544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Web crawler</a:t>
            </a:r>
          </a:p>
        </p:txBody>
      </p:sp>
      <p:sp>
        <p:nvSpPr>
          <p:cNvPr id="6" name="Slide Number Placeholder 5"/>
          <p:cNvSpPr>
            <a:spLocks noGrp="1"/>
          </p:cNvSpPr>
          <p:nvPr>
            <p:ph type="sldNum" sz="quarter" idx="12"/>
          </p:nvPr>
        </p:nvSpPr>
        <p:spPr/>
        <p:txBody>
          <a:bodyPr/>
          <a:lstStyle/>
          <a:p>
            <a:fld id="{BA65202F-3EE1-4DBC-83B8-700B57BEB960}" type="slidenum">
              <a:rPr lang="fr-FR" smtClean="0"/>
              <a:pPr/>
              <a:t>9</a:t>
            </a:fld>
            <a:endParaRPr lang="fr-FR"/>
          </a:p>
        </p:txBody>
      </p:sp>
      <p:sp>
        <p:nvSpPr>
          <p:cNvPr id="5" name="TextBox 4"/>
          <p:cNvSpPr txBox="1"/>
          <p:nvPr/>
        </p:nvSpPr>
        <p:spPr>
          <a:xfrm>
            <a:off x="-1" y="977749"/>
            <a:ext cx="9144000" cy="4801314"/>
          </a:xfrm>
          <a:prstGeom prst="rect">
            <a:avLst/>
          </a:prstGeom>
          <a:noFill/>
        </p:spPr>
        <p:txBody>
          <a:bodyPr wrap="square" rtlCol="0">
            <a:spAutoFit/>
          </a:bodyPr>
          <a:lstStyle/>
          <a:p>
            <a:r>
              <a:rPr lang="en-US" dirty="0" smtClean="0"/>
              <a:t>Going from one page to another</a:t>
            </a:r>
          </a:p>
          <a:p>
            <a:endParaRPr lang="en-US" dirty="0"/>
          </a:p>
          <a:p>
            <a:endParaRPr lang="en-US" dirty="0" smtClean="0"/>
          </a:p>
          <a:p>
            <a:r>
              <a:rPr lang="en-US" dirty="0"/>
              <a:t>import </a:t>
            </a:r>
            <a:r>
              <a:rPr lang="en-US" dirty="0" err="1" smtClean="0"/>
              <a:t>urllib</a:t>
            </a:r>
            <a:endParaRPr lang="en-US" dirty="0" smtClean="0"/>
          </a:p>
          <a:p>
            <a:r>
              <a:rPr lang="en-US" dirty="0"/>
              <a:t>i</a:t>
            </a:r>
            <a:r>
              <a:rPr lang="en-US" dirty="0" smtClean="0"/>
              <a:t>mport re</a:t>
            </a:r>
          </a:p>
          <a:p>
            <a:endParaRPr lang="en-US" dirty="0"/>
          </a:p>
          <a:p>
            <a:r>
              <a:rPr lang="en-US" dirty="0" err="1"/>
              <a:t>all_urls</a:t>
            </a:r>
            <a:r>
              <a:rPr lang="en-US" dirty="0"/>
              <a:t> = </a:t>
            </a:r>
            <a:r>
              <a:rPr lang="en-US" dirty="0" smtClean="0"/>
              <a:t>[</a:t>
            </a:r>
            <a:r>
              <a:rPr lang="en-US" dirty="0"/>
              <a:t>‘http://stackoverflow.com/questions/10393176/is-there-a-way-to-read-a-txt-file-and-store-each-line-to-memory</a:t>
            </a:r>
            <a:r>
              <a:rPr lang="en-US" dirty="0" smtClean="0"/>
              <a:t>’]</a:t>
            </a:r>
          </a:p>
          <a:p>
            <a:endParaRPr lang="en-US" dirty="0"/>
          </a:p>
          <a:p>
            <a:r>
              <a:rPr lang="en-US" dirty="0" smtClean="0"/>
              <a:t>while </a:t>
            </a:r>
            <a:r>
              <a:rPr lang="en-US" dirty="0" err="1" smtClean="0"/>
              <a:t>all_urls</a:t>
            </a:r>
            <a:r>
              <a:rPr lang="en-US" dirty="0" smtClean="0"/>
              <a:t>:</a:t>
            </a:r>
          </a:p>
          <a:p>
            <a:r>
              <a:rPr lang="en-US" dirty="0"/>
              <a:t> </a:t>
            </a:r>
            <a:r>
              <a:rPr lang="en-US" dirty="0" smtClean="0"/>
              <a:t>   </a:t>
            </a:r>
            <a:r>
              <a:rPr lang="en-US" dirty="0" err="1" smtClean="0"/>
              <a:t>url</a:t>
            </a:r>
            <a:r>
              <a:rPr lang="en-US" dirty="0" smtClean="0"/>
              <a:t> = </a:t>
            </a:r>
            <a:r>
              <a:rPr lang="en-US" dirty="0" err="1" smtClean="0"/>
              <a:t>all_urls.pop</a:t>
            </a:r>
            <a:r>
              <a:rPr lang="en-US" dirty="0" smtClean="0"/>
              <a:t>(0)</a:t>
            </a:r>
          </a:p>
          <a:p>
            <a:r>
              <a:rPr lang="en-US" dirty="0"/>
              <a:t> </a:t>
            </a:r>
            <a:r>
              <a:rPr lang="en-US" dirty="0" smtClean="0"/>
              <a:t>   </a:t>
            </a:r>
            <a:r>
              <a:rPr lang="en-US" dirty="0" err="1" smtClean="0"/>
              <a:t>fh</a:t>
            </a:r>
            <a:r>
              <a:rPr lang="en-US" dirty="0" smtClean="0"/>
              <a:t> </a:t>
            </a:r>
            <a:r>
              <a:rPr lang="en-US" dirty="0"/>
              <a:t>= </a:t>
            </a:r>
            <a:r>
              <a:rPr lang="en-US" dirty="0" err="1" smtClean="0"/>
              <a:t>urllib.urlopen</a:t>
            </a:r>
            <a:r>
              <a:rPr lang="en-US" dirty="0" smtClean="0"/>
              <a:t>(</a:t>
            </a:r>
            <a:r>
              <a:rPr lang="en-US" dirty="0" err="1" smtClean="0"/>
              <a:t>url</a:t>
            </a:r>
            <a:r>
              <a:rPr lang="en-US" dirty="0" smtClean="0"/>
              <a:t>)</a:t>
            </a:r>
          </a:p>
          <a:p>
            <a:r>
              <a:rPr lang="en-US" dirty="0" smtClean="0"/>
              <a:t>    </a:t>
            </a:r>
          </a:p>
          <a:p>
            <a:r>
              <a:rPr lang="en-US" dirty="0"/>
              <a:t> </a:t>
            </a:r>
            <a:r>
              <a:rPr lang="en-US" dirty="0" smtClean="0"/>
              <a:t>   for </a:t>
            </a:r>
            <a:r>
              <a:rPr lang="en-US" dirty="0"/>
              <a:t>line in </a:t>
            </a:r>
            <a:r>
              <a:rPr lang="en-US" dirty="0" err="1" smtClean="0"/>
              <a:t>fh</a:t>
            </a:r>
            <a:r>
              <a:rPr lang="en-US" dirty="0" smtClean="0"/>
              <a:t>:</a:t>
            </a:r>
          </a:p>
          <a:p>
            <a:r>
              <a:rPr lang="en-US" dirty="0"/>
              <a:t> </a:t>
            </a:r>
            <a:r>
              <a:rPr lang="en-US" dirty="0" smtClean="0"/>
              <a:t>        line = </a:t>
            </a:r>
            <a:r>
              <a:rPr lang="en-US" dirty="0" err="1" smtClean="0"/>
              <a:t>line.strip</a:t>
            </a:r>
            <a:r>
              <a:rPr lang="en-US" dirty="0" smtClean="0"/>
              <a:t>()</a:t>
            </a:r>
          </a:p>
          <a:p>
            <a:r>
              <a:rPr lang="en-US" dirty="0"/>
              <a:t> </a:t>
            </a:r>
            <a:r>
              <a:rPr lang="en-US" dirty="0" smtClean="0"/>
              <a:t>        </a:t>
            </a:r>
            <a:r>
              <a:rPr lang="en-US" dirty="0" err="1" smtClean="0"/>
              <a:t>urls</a:t>
            </a:r>
            <a:r>
              <a:rPr lang="en-US" dirty="0" smtClean="0"/>
              <a:t> = </a:t>
            </a:r>
            <a:r>
              <a:rPr lang="en-US" dirty="0" err="1" smtClean="0"/>
              <a:t>re.findall</a:t>
            </a:r>
            <a:r>
              <a:rPr lang="en-US" dirty="0" smtClean="0"/>
              <a:t>(“</a:t>
            </a:r>
            <a:r>
              <a:rPr lang="en-US" dirty="0" err="1" smtClean="0"/>
              <a:t>href</a:t>
            </a:r>
            <a:r>
              <a:rPr lang="en-US" dirty="0" smtClean="0"/>
              <a:t>=\”(\S*)\””,line)</a:t>
            </a:r>
          </a:p>
          <a:p>
            <a:r>
              <a:rPr lang="en-US" dirty="0"/>
              <a:t> </a:t>
            </a:r>
            <a:r>
              <a:rPr lang="en-US" dirty="0" smtClean="0"/>
              <a:t>        </a:t>
            </a:r>
            <a:r>
              <a:rPr lang="en-US" dirty="0" err="1" smtClean="0"/>
              <a:t>all_urls.extend</a:t>
            </a:r>
            <a:r>
              <a:rPr lang="en-US" dirty="0" smtClean="0"/>
              <a:t>(</a:t>
            </a:r>
            <a:r>
              <a:rPr lang="en-US" dirty="0" err="1" smtClean="0"/>
              <a:t>urls</a:t>
            </a:r>
            <a:r>
              <a:rPr lang="en-US" dirty="0" smtClean="0"/>
              <a:t>)</a:t>
            </a:r>
            <a:endParaRPr lang="en-US" dirty="0"/>
          </a:p>
        </p:txBody>
      </p:sp>
    </p:spTree>
    <p:extLst>
      <p:ext uri="{BB962C8B-B14F-4D97-AF65-F5344CB8AC3E}">
        <p14:creationId xmlns:p14="http://schemas.microsoft.com/office/powerpoint/2010/main" val="566823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8447</TotalTime>
  <Words>1198</Words>
  <Application>Microsoft Office PowerPoint</Application>
  <PresentationFormat>On-screen Show (4:3)</PresentationFormat>
  <Paragraphs>208</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Оформление по умолчанию</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MISIS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Roman</dc:creator>
  <cp:lastModifiedBy>Tatiana Nizhegorodova</cp:lastModifiedBy>
  <cp:revision>620</cp:revision>
  <dcterms:created xsi:type="dcterms:W3CDTF">2008-09-01T13:05:18Z</dcterms:created>
  <dcterms:modified xsi:type="dcterms:W3CDTF">2017-03-19T00:50:01Z</dcterms:modified>
</cp:coreProperties>
</file>