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8" r:id="rId3"/>
    <p:sldId id="333" r:id="rId4"/>
    <p:sldId id="354" r:id="rId5"/>
    <p:sldId id="352" r:id="rId6"/>
    <p:sldId id="349" r:id="rId7"/>
    <p:sldId id="353" r:id="rId8"/>
    <p:sldId id="360" r:id="rId9"/>
    <p:sldId id="361" r:id="rId10"/>
    <p:sldId id="335" r:id="rId11"/>
    <p:sldId id="336" r:id="rId12"/>
    <p:sldId id="358" r:id="rId13"/>
    <p:sldId id="359" r:id="rId14"/>
    <p:sldId id="351" r:id="rId15"/>
    <p:sldId id="337" r:id="rId16"/>
    <p:sldId id="338" r:id="rId17"/>
    <p:sldId id="341" r:id="rId18"/>
    <p:sldId id="342" r:id="rId19"/>
    <p:sldId id="362" r:id="rId20"/>
    <p:sldId id="356" r:id="rId21"/>
    <p:sldId id="357" r:id="rId22"/>
    <p:sldId id="363" r:id="rId23"/>
    <p:sldId id="364" r:id="rId24"/>
    <p:sldId id="366" r:id="rId25"/>
    <p:sldId id="367" r:id="rId26"/>
    <p:sldId id="368" r:id="rId27"/>
    <p:sldId id="369" r:id="rId28"/>
    <p:sldId id="365" r:id="rId29"/>
    <p:sldId id="347" r:id="rId30"/>
    <p:sldId id="370" r:id="rId31"/>
    <p:sldId id="348" r:id="rId32"/>
    <p:sldId id="332" r:id="rId33"/>
  </p:sldIdLst>
  <p:sldSz cx="9144000" cy="6858000" type="screen4x3"/>
  <p:notesSz cx="6781800" cy="9918700"/>
  <p:defaultTextStyle>
    <a:defPPr>
      <a:defRPr lang="fr-F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00FF"/>
    <a:srgbClr val="CCECFF"/>
    <a:srgbClr val="33CC33"/>
    <a:srgbClr val="008000"/>
    <a:srgbClr val="FFCC00"/>
    <a:srgbClr val="FF9933"/>
    <a:srgbClr val="00FF99"/>
    <a:srgbClr val="FF33CC"/>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84" autoAdjust="0"/>
  </p:normalViewPr>
  <p:slideViewPr>
    <p:cSldViewPr snapToGrid="0">
      <p:cViewPr varScale="1">
        <p:scale>
          <a:sx n="88" d="100"/>
          <a:sy n="88" d="100"/>
        </p:scale>
        <p:origin x="427" y="72"/>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1750" y="0"/>
            <a:ext cx="2938463" cy="495300"/>
          </a:xfrm>
          <a:prstGeom prst="rect">
            <a:avLst/>
          </a:prstGeom>
        </p:spPr>
        <p:txBody>
          <a:bodyPr vert="horz" lIns="91440" tIns="45720" rIns="91440" bIns="45720" rtlCol="0"/>
          <a:lstStyle>
            <a:lvl1pPr algn="r">
              <a:defRPr sz="1200"/>
            </a:lvl1pPr>
          </a:lstStyle>
          <a:p>
            <a:fld id="{21DF1C57-144D-44C7-8DDE-1A60D0399A10}" type="datetimeFigureOut">
              <a:rPr lang="en-US" smtClean="0"/>
              <a:t>3/18/2017</a:t>
            </a:fld>
            <a:endParaRPr lang="en-US"/>
          </a:p>
        </p:txBody>
      </p:sp>
      <p:sp>
        <p:nvSpPr>
          <p:cNvPr id="4" name="Footer Placeholder 3"/>
          <p:cNvSpPr>
            <a:spLocks noGrp="1"/>
          </p:cNvSpPr>
          <p:nvPr>
            <p:ph type="ftr" sz="quarter" idx="2"/>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1750" y="9421813"/>
            <a:ext cx="2938463" cy="495300"/>
          </a:xfrm>
          <a:prstGeom prst="rect">
            <a:avLst/>
          </a:prstGeom>
        </p:spPr>
        <p:txBody>
          <a:bodyPr vert="horz" lIns="91440" tIns="45720" rIns="91440" bIns="45720" rtlCol="0" anchor="b"/>
          <a:lstStyle>
            <a:lvl1pPr algn="r">
              <a:defRPr sz="1200"/>
            </a:lvl1pPr>
          </a:lstStyle>
          <a:p>
            <a:fld id="{50C8C640-8857-4042-A2A1-38E54F465F7B}" type="slidenum">
              <a:rPr lang="en-US" smtClean="0"/>
              <a:t>‹#›</a:t>
            </a:fld>
            <a:endParaRPr lang="en-US"/>
          </a:p>
        </p:txBody>
      </p:sp>
    </p:spTree>
    <p:extLst>
      <p:ext uri="{BB962C8B-B14F-4D97-AF65-F5344CB8AC3E}">
        <p14:creationId xmlns:p14="http://schemas.microsoft.com/office/powerpoint/2010/main" val="2708687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1750" y="0"/>
            <a:ext cx="2938463" cy="495300"/>
          </a:xfrm>
          <a:prstGeom prst="rect">
            <a:avLst/>
          </a:prstGeom>
        </p:spPr>
        <p:txBody>
          <a:bodyPr vert="horz" lIns="91440" tIns="45720" rIns="91440" bIns="45720" rtlCol="0"/>
          <a:lstStyle>
            <a:lvl1pPr algn="r">
              <a:defRPr sz="1200"/>
            </a:lvl1pPr>
          </a:lstStyle>
          <a:p>
            <a:fld id="{5C425304-3AC0-411D-AD2B-0B6C73995CA4}" type="datetimeFigureOut">
              <a:rPr lang="en-US" smtClean="0"/>
              <a:t>3/18/2017</a:t>
            </a:fld>
            <a:endParaRPr lang="en-US"/>
          </a:p>
        </p:txBody>
      </p:sp>
      <p:sp>
        <p:nvSpPr>
          <p:cNvPr id="4" name="Slide Image Placeholder 3"/>
          <p:cNvSpPr>
            <a:spLocks noGrp="1" noRot="1" noChangeAspect="1"/>
          </p:cNvSpPr>
          <p:nvPr>
            <p:ph type="sldImg" idx="2"/>
          </p:nvPr>
        </p:nvSpPr>
        <p:spPr>
          <a:xfrm>
            <a:off x="911225" y="744538"/>
            <a:ext cx="4959350" cy="37195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7863" y="4711700"/>
            <a:ext cx="5426075" cy="44624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1813"/>
            <a:ext cx="293846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1750" y="9421813"/>
            <a:ext cx="2938463" cy="495300"/>
          </a:xfrm>
          <a:prstGeom prst="rect">
            <a:avLst/>
          </a:prstGeom>
        </p:spPr>
        <p:txBody>
          <a:bodyPr vert="horz" lIns="91440" tIns="45720" rIns="91440" bIns="45720" rtlCol="0" anchor="b"/>
          <a:lstStyle>
            <a:lvl1pPr algn="r">
              <a:defRPr sz="1200"/>
            </a:lvl1pPr>
          </a:lstStyle>
          <a:p>
            <a:fld id="{0BF52E15-01C1-4C1C-AD8E-F3C88CBCAE21}" type="slidenum">
              <a:rPr lang="en-US" smtClean="0"/>
              <a:t>‹#›</a:t>
            </a:fld>
            <a:endParaRPr lang="en-US"/>
          </a:p>
        </p:txBody>
      </p:sp>
    </p:spTree>
    <p:extLst>
      <p:ext uri="{BB962C8B-B14F-4D97-AF65-F5344CB8AC3E}">
        <p14:creationId xmlns:p14="http://schemas.microsoft.com/office/powerpoint/2010/main" val="77997583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F52E15-01C1-4C1C-AD8E-F3C88CBCAE21}" type="slidenum">
              <a:rPr lang="en-US" smtClean="0"/>
              <a:t>1</a:t>
            </a:fld>
            <a:endParaRPr lang="en-US"/>
          </a:p>
        </p:txBody>
      </p:sp>
    </p:spTree>
    <p:extLst>
      <p:ext uri="{BB962C8B-B14F-4D97-AF65-F5344CB8AC3E}">
        <p14:creationId xmlns:p14="http://schemas.microsoft.com/office/powerpoint/2010/main" val="146264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a:xfrm>
            <a:off x="6903525" y="6381750"/>
            <a:ext cx="2133600" cy="476250"/>
          </a:xfrm>
        </p:spPr>
        <p:txBody>
          <a:bodyPr/>
          <a:lstStyle>
            <a:lvl1pPr>
              <a:defRPr/>
            </a:lvl1pPr>
          </a:lstStyle>
          <a:p>
            <a:fld id="{BA65202F-3EE1-4DBC-83B8-700B57BEB960}" type="slidenum">
              <a:rPr lang="fr-FR"/>
              <a:pPr/>
              <a:t>‹#›</a:t>
            </a:fld>
            <a:endParaRPr lang="fr-FR"/>
          </a:p>
        </p:txBody>
      </p:sp>
    </p:spTree>
    <p:extLst>
      <p:ext uri="{BB962C8B-B14F-4D97-AF65-F5344CB8AC3E}">
        <p14:creationId xmlns:p14="http://schemas.microsoft.com/office/powerpoint/2010/main" val="30754182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D5401FC-447B-4F54-A638-517C62E0393C}" type="slidenum">
              <a:rPr lang="fr-FR"/>
              <a:pPr/>
              <a:t>‹#›</a:t>
            </a:fld>
            <a:endParaRPr lang="fr-FR"/>
          </a:p>
        </p:txBody>
      </p:sp>
    </p:spTree>
    <p:extLst>
      <p:ext uri="{BB962C8B-B14F-4D97-AF65-F5344CB8AC3E}">
        <p14:creationId xmlns:p14="http://schemas.microsoft.com/office/powerpoint/2010/main" val="279764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B88EE505-9748-4BEA-BA2F-EE25890D4C7E}" type="slidenum">
              <a:rPr lang="fr-FR"/>
              <a:pPr/>
              <a:t>‹#›</a:t>
            </a:fld>
            <a:endParaRPr lang="fr-FR"/>
          </a:p>
        </p:txBody>
      </p:sp>
    </p:spTree>
    <p:extLst>
      <p:ext uri="{BB962C8B-B14F-4D97-AF65-F5344CB8AC3E}">
        <p14:creationId xmlns:p14="http://schemas.microsoft.com/office/powerpoint/2010/main" val="69362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28C47A15-C88A-4DF6-8A9F-DD654D249798}" type="slidenum">
              <a:rPr lang="fr-FR"/>
              <a:pPr/>
              <a:t>‹#›</a:t>
            </a:fld>
            <a:endParaRPr lang="fr-FR"/>
          </a:p>
        </p:txBody>
      </p:sp>
    </p:spTree>
    <p:extLst>
      <p:ext uri="{BB962C8B-B14F-4D97-AF65-F5344CB8AC3E}">
        <p14:creationId xmlns:p14="http://schemas.microsoft.com/office/powerpoint/2010/main" val="140765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fr-FR"/>
          </a:p>
        </p:txBody>
      </p:sp>
      <p:sp>
        <p:nvSpPr>
          <p:cNvPr id="5" name="Footer Placeholder 4"/>
          <p:cNvSpPr>
            <a:spLocks noGrp="1"/>
          </p:cNvSpPr>
          <p:nvPr>
            <p:ph type="ftr" sz="quarter" idx="11"/>
          </p:nvPr>
        </p:nvSpPr>
        <p:spPr/>
        <p:txBody>
          <a:bodyPr/>
          <a:lstStyle>
            <a:lvl1pPr>
              <a:defRPr/>
            </a:lvl1pPr>
          </a:lstStyle>
          <a:p>
            <a:endParaRPr lang="fr-FR"/>
          </a:p>
        </p:txBody>
      </p:sp>
      <p:sp>
        <p:nvSpPr>
          <p:cNvPr id="6" name="Slide Number Placeholder 5"/>
          <p:cNvSpPr>
            <a:spLocks noGrp="1"/>
          </p:cNvSpPr>
          <p:nvPr>
            <p:ph type="sldNum" sz="quarter" idx="12"/>
          </p:nvPr>
        </p:nvSpPr>
        <p:spPr/>
        <p:txBody>
          <a:bodyPr/>
          <a:lstStyle>
            <a:lvl1pPr>
              <a:defRPr/>
            </a:lvl1pPr>
          </a:lstStyle>
          <a:p>
            <a:fld id="{5F4B8538-061D-4B1C-B468-408352A47B0B}" type="slidenum">
              <a:rPr lang="fr-FR"/>
              <a:pPr/>
              <a:t>‹#›</a:t>
            </a:fld>
            <a:endParaRPr lang="fr-FR"/>
          </a:p>
        </p:txBody>
      </p:sp>
    </p:spTree>
    <p:extLst>
      <p:ext uri="{BB962C8B-B14F-4D97-AF65-F5344CB8AC3E}">
        <p14:creationId xmlns:p14="http://schemas.microsoft.com/office/powerpoint/2010/main" val="352695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DBB61023-8A7C-40B4-BE8E-4EA6FADB2EA2}" type="slidenum">
              <a:rPr lang="fr-FR"/>
              <a:pPr/>
              <a:t>‹#›</a:t>
            </a:fld>
            <a:endParaRPr lang="fr-FR"/>
          </a:p>
        </p:txBody>
      </p:sp>
    </p:spTree>
    <p:extLst>
      <p:ext uri="{BB962C8B-B14F-4D97-AF65-F5344CB8AC3E}">
        <p14:creationId xmlns:p14="http://schemas.microsoft.com/office/powerpoint/2010/main" val="273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fr-FR"/>
          </a:p>
        </p:txBody>
      </p:sp>
      <p:sp>
        <p:nvSpPr>
          <p:cNvPr id="8" name="Footer Placeholder 7"/>
          <p:cNvSpPr>
            <a:spLocks noGrp="1"/>
          </p:cNvSpPr>
          <p:nvPr>
            <p:ph type="ftr" sz="quarter" idx="11"/>
          </p:nvPr>
        </p:nvSpPr>
        <p:spPr/>
        <p:txBody>
          <a:bodyPr/>
          <a:lstStyle>
            <a:lvl1pPr>
              <a:defRPr/>
            </a:lvl1pPr>
          </a:lstStyle>
          <a:p>
            <a:endParaRPr lang="fr-FR"/>
          </a:p>
        </p:txBody>
      </p:sp>
      <p:sp>
        <p:nvSpPr>
          <p:cNvPr id="9" name="Slide Number Placeholder 8"/>
          <p:cNvSpPr>
            <a:spLocks noGrp="1"/>
          </p:cNvSpPr>
          <p:nvPr>
            <p:ph type="sldNum" sz="quarter" idx="12"/>
          </p:nvPr>
        </p:nvSpPr>
        <p:spPr/>
        <p:txBody>
          <a:bodyPr/>
          <a:lstStyle>
            <a:lvl1pPr>
              <a:defRPr/>
            </a:lvl1pPr>
          </a:lstStyle>
          <a:p>
            <a:fld id="{04CEEBD8-8707-4F08-A0CB-6D88454453F7}" type="slidenum">
              <a:rPr lang="fr-FR"/>
              <a:pPr/>
              <a:t>‹#›</a:t>
            </a:fld>
            <a:endParaRPr lang="fr-FR"/>
          </a:p>
        </p:txBody>
      </p:sp>
    </p:spTree>
    <p:extLst>
      <p:ext uri="{BB962C8B-B14F-4D97-AF65-F5344CB8AC3E}">
        <p14:creationId xmlns:p14="http://schemas.microsoft.com/office/powerpoint/2010/main" val="186682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fr-FR"/>
          </a:p>
        </p:txBody>
      </p:sp>
      <p:sp>
        <p:nvSpPr>
          <p:cNvPr id="4" name="Footer Placeholder 3"/>
          <p:cNvSpPr>
            <a:spLocks noGrp="1"/>
          </p:cNvSpPr>
          <p:nvPr>
            <p:ph type="ftr" sz="quarter" idx="11"/>
          </p:nvPr>
        </p:nvSpPr>
        <p:spPr/>
        <p:txBody>
          <a:bodyPr/>
          <a:lstStyle>
            <a:lvl1pPr>
              <a:defRPr/>
            </a:lvl1pPr>
          </a:lstStyle>
          <a:p>
            <a:endParaRPr lang="fr-FR"/>
          </a:p>
        </p:txBody>
      </p:sp>
      <p:sp>
        <p:nvSpPr>
          <p:cNvPr id="5" name="Slide Number Placeholder 4"/>
          <p:cNvSpPr>
            <a:spLocks noGrp="1"/>
          </p:cNvSpPr>
          <p:nvPr>
            <p:ph type="sldNum" sz="quarter" idx="12"/>
          </p:nvPr>
        </p:nvSpPr>
        <p:spPr/>
        <p:txBody>
          <a:bodyPr/>
          <a:lstStyle>
            <a:lvl1pPr>
              <a:defRPr/>
            </a:lvl1pPr>
          </a:lstStyle>
          <a:p>
            <a:fld id="{30ED92C0-9369-49D2-AD9B-9F021A2F938D}" type="slidenum">
              <a:rPr lang="fr-FR"/>
              <a:pPr/>
              <a:t>‹#›</a:t>
            </a:fld>
            <a:endParaRPr lang="fr-FR"/>
          </a:p>
        </p:txBody>
      </p:sp>
    </p:spTree>
    <p:extLst>
      <p:ext uri="{BB962C8B-B14F-4D97-AF65-F5344CB8AC3E}">
        <p14:creationId xmlns:p14="http://schemas.microsoft.com/office/powerpoint/2010/main" val="2449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fr-FR"/>
          </a:p>
        </p:txBody>
      </p:sp>
      <p:sp>
        <p:nvSpPr>
          <p:cNvPr id="3" name="Footer Placeholder 2"/>
          <p:cNvSpPr>
            <a:spLocks noGrp="1"/>
          </p:cNvSpPr>
          <p:nvPr>
            <p:ph type="ftr" sz="quarter" idx="11"/>
          </p:nvPr>
        </p:nvSpPr>
        <p:spPr/>
        <p:txBody>
          <a:bodyPr/>
          <a:lstStyle>
            <a:lvl1pPr>
              <a:defRPr/>
            </a:lvl1pPr>
          </a:lstStyle>
          <a:p>
            <a:endParaRPr lang="fr-FR"/>
          </a:p>
        </p:txBody>
      </p:sp>
      <p:sp>
        <p:nvSpPr>
          <p:cNvPr id="4" name="Slide Number Placeholder 3"/>
          <p:cNvSpPr>
            <a:spLocks noGrp="1"/>
          </p:cNvSpPr>
          <p:nvPr>
            <p:ph type="sldNum" sz="quarter" idx="12"/>
          </p:nvPr>
        </p:nvSpPr>
        <p:spPr/>
        <p:txBody>
          <a:bodyPr/>
          <a:lstStyle>
            <a:lvl1pPr>
              <a:defRPr/>
            </a:lvl1pPr>
          </a:lstStyle>
          <a:p>
            <a:fld id="{04EFEB95-E3BA-43CF-B555-37089E05B504}" type="slidenum">
              <a:rPr lang="fr-FR"/>
              <a:pPr/>
              <a:t>‹#›</a:t>
            </a:fld>
            <a:endParaRPr lang="fr-FR"/>
          </a:p>
        </p:txBody>
      </p:sp>
    </p:spTree>
    <p:extLst>
      <p:ext uri="{BB962C8B-B14F-4D97-AF65-F5344CB8AC3E}">
        <p14:creationId xmlns:p14="http://schemas.microsoft.com/office/powerpoint/2010/main" val="349448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484DA7E7-A3D3-4683-A74D-8D5A1860C5BB}" type="slidenum">
              <a:rPr lang="fr-FR"/>
              <a:pPr/>
              <a:t>‹#›</a:t>
            </a:fld>
            <a:endParaRPr lang="fr-FR"/>
          </a:p>
        </p:txBody>
      </p:sp>
    </p:spTree>
    <p:extLst>
      <p:ext uri="{BB962C8B-B14F-4D97-AF65-F5344CB8AC3E}">
        <p14:creationId xmlns:p14="http://schemas.microsoft.com/office/powerpoint/2010/main" val="36012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fr-FR"/>
          </a:p>
        </p:txBody>
      </p:sp>
      <p:sp>
        <p:nvSpPr>
          <p:cNvPr id="6" name="Footer Placeholder 5"/>
          <p:cNvSpPr>
            <a:spLocks noGrp="1"/>
          </p:cNvSpPr>
          <p:nvPr>
            <p:ph type="ftr" sz="quarter" idx="11"/>
          </p:nvPr>
        </p:nvSpPr>
        <p:spPr/>
        <p:txBody>
          <a:bodyPr/>
          <a:lstStyle>
            <a:lvl1pPr>
              <a:defRPr/>
            </a:lvl1pPr>
          </a:lstStyle>
          <a:p>
            <a:endParaRPr lang="fr-FR"/>
          </a:p>
        </p:txBody>
      </p:sp>
      <p:sp>
        <p:nvSpPr>
          <p:cNvPr id="7" name="Slide Number Placeholder 6"/>
          <p:cNvSpPr>
            <a:spLocks noGrp="1"/>
          </p:cNvSpPr>
          <p:nvPr>
            <p:ph type="sldNum" sz="quarter" idx="12"/>
          </p:nvPr>
        </p:nvSpPr>
        <p:spPr/>
        <p:txBody>
          <a:bodyPr/>
          <a:lstStyle>
            <a:lvl1pPr>
              <a:defRPr/>
            </a:lvl1pPr>
          </a:lstStyle>
          <a:p>
            <a:fld id="{752E7265-4E42-4138-A4C3-DD9634D69310}" type="slidenum">
              <a:rPr lang="fr-FR"/>
              <a:pPr/>
              <a:t>‹#›</a:t>
            </a:fld>
            <a:endParaRPr lang="fr-FR"/>
          </a:p>
        </p:txBody>
      </p:sp>
    </p:spTree>
    <p:extLst>
      <p:ext uri="{BB962C8B-B14F-4D97-AF65-F5344CB8AC3E}">
        <p14:creationId xmlns:p14="http://schemas.microsoft.com/office/powerpoint/2010/main" val="422717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Образец текста</a:t>
            </a:r>
          </a:p>
          <a:p>
            <a:pPr lvl="1"/>
            <a:r>
              <a:rPr lang="fr-FR" smtClean="0"/>
              <a:t>Второй уровень</a:t>
            </a:r>
          </a:p>
          <a:p>
            <a:pPr lvl="2"/>
            <a:r>
              <a:rPr lang="fr-FR" smtClean="0"/>
              <a:t>Третий уровень</a:t>
            </a:r>
          </a:p>
          <a:p>
            <a:pPr lvl="3"/>
            <a:r>
              <a:rPr lang="fr-FR" smtClean="0"/>
              <a:t>Четвертый уровень</a:t>
            </a:r>
          </a:p>
          <a:p>
            <a:pPr lvl="4"/>
            <a:r>
              <a:rPr lang="fr-FR"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fr-F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fr-FR"/>
          </a:p>
        </p:txBody>
      </p:sp>
      <p:sp>
        <p:nvSpPr>
          <p:cNvPr id="1030" name="Rectangle 6"/>
          <p:cNvSpPr>
            <a:spLocks noGrp="1" noChangeArrowheads="1"/>
          </p:cNvSpPr>
          <p:nvPr>
            <p:ph type="sldNum" sz="quarter" idx="4"/>
          </p:nvPr>
        </p:nvSpPr>
        <p:spPr bwMode="auto">
          <a:xfrm>
            <a:off x="7010400" y="63817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88DCBAF1-1E6E-4E8E-B42D-9C5F52C3DB10}" type="slidenum">
              <a:rPr lang="fr-F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defRPr>
      </a:lvl2pPr>
      <a:lvl3pPr algn="ctr" rtl="0" fontAlgn="base">
        <a:spcBef>
          <a:spcPct val="0"/>
        </a:spcBef>
        <a:spcAft>
          <a:spcPct val="0"/>
        </a:spcAft>
        <a:defRPr sz="4400">
          <a:solidFill>
            <a:schemeClr val="tx2"/>
          </a:solidFill>
          <a:latin typeface="Arial" pitchFamily="34" charset="0"/>
        </a:defRPr>
      </a:lvl3pPr>
      <a:lvl4pPr algn="ctr" rtl="0" fontAlgn="base">
        <a:spcBef>
          <a:spcPct val="0"/>
        </a:spcBef>
        <a:spcAft>
          <a:spcPct val="0"/>
        </a:spcAft>
        <a:defRPr sz="4400">
          <a:solidFill>
            <a:schemeClr val="tx2"/>
          </a:solidFill>
          <a:latin typeface="Arial" pitchFamily="34" charset="0"/>
        </a:defRPr>
      </a:lvl4pPr>
      <a:lvl5pPr algn="ctr" rtl="0" fontAlgn="base">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gif"/><Relationship Id="rId18" Type="http://schemas.openxmlformats.org/officeDocument/2006/relationships/image" Target="../media/image19.gif"/><Relationship Id="rId3" Type="http://schemas.openxmlformats.org/officeDocument/2006/relationships/image" Target="../media/image4.gif"/><Relationship Id="rId21" Type="http://schemas.openxmlformats.org/officeDocument/2006/relationships/image" Target="../media/image22.gif"/><Relationship Id="rId7" Type="http://schemas.openxmlformats.org/officeDocument/2006/relationships/image" Target="../media/image8.gif"/><Relationship Id="rId12" Type="http://schemas.openxmlformats.org/officeDocument/2006/relationships/image" Target="../media/image13.gif"/><Relationship Id="rId17" Type="http://schemas.openxmlformats.org/officeDocument/2006/relationships/image" Target="../media/image18.png"/><Relationship Id="rId2" Type="http://schemas.openxmlformats.org/officeDocument/2006/relationships/image" Target="../media/image3.gif"/><Relationship Id="rId16" Type="http://schemas.openxmlformats.org/officeDocument/2006/relationships/image" Target="../media/image17.gif"/><Relationship Id="rId20" Type="http://schemas.openxmlformats.org/officeDocument/2006/relationships/image" Target="../media/image21.gif"/><Relationship Id="rId1" Type="http://schemas.openxmlformats.org/officeDocument/2006/relationships/slideLayout" Target="../slideLayouts/slideLayout1.xml"/><Relationship Id="rId6" Type="http://schemas.openxmlformats.org/officeDocument/2006/relationships/image" Target="../media/image7.gif"/><Relationship Id="rId11" Type="http://schemas.openxmlformats.org/officeDocument/2006/relationships/image" Target="../media/image12.gif"/><Relationship Id="rId5" Type="http://schemas.openxmlformats.org/officeDocument/2006/relationships/image" Target="../media/image6.gif"/><Relationship Id="rId15" Type="http://schemas.openxmlformats.org/officeDocument/2006/relationships/image" Target="../media/image16.gif"/><Relationship Id="rId10" Type="http://schemas.openxmlformats.org/officeDocument/2006/relationships/image" Target="../media/image11.gif"/><Relationship Id="rId19" Type="http://schemas.openxmlformats.org/officeDocument/2006/relationships/image" Target="../media/image20.png"/><Relationship Id="rId4" Type="http://schemas.openxmlformats.org/officeDocument/2006/relationships/image" Target="../media/image5.gif"/><Relationship Id="rId9" Type="http://schemas.openxmlformats.org/officeDocument/2006/relationships/image" Target="../media/image10.gif"/><Relationship Id="rId14" Type="http://schemas.openxmlformats.org/officeDocument/2006/relationships/image" Target="../media/image15.gif"/><Relationship Id="rId22"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 name="Text Box 51"/>
          <p:cNvSpPr txBox="1">
            <a:spLocks noChangeArrowheads="1"/>
          </p:cNvSpPr>
          <p:nvPr/>
        </p:nvSpPr>
        <p:spPr bwMode="auto">
          <a:xfrm>
            <a:off x="0" y="863600"/>
            <a:ext cx="9144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Practical Data Science</a:t>
            </a:r>
          </a:p>
          <a:p>
            <a:pPr algn="ctr">
              <a:spcBef>
                <a:spcPct val="50000"/>
              </a:spcBef>
            </a:pPr>
            <a:r>
              <a:rPr lang="en-GB" sz="4000" smtClean="0"/>
              <a:t>SQL</a:t>
            </a:r>
            <a:endParaRPr lang="en-GB" sz="4000" dirty="0"/>
          </a:p>
        </p:txBody>
      </p:sp>
      <p:sp>
        <p:nvSpPr>
          <p:cNvPr id="2" name="Slide Number Placeholder 1"/>
          <p:cNvSpPr>
            <a:spLocks noGrp="1"/>
          </p:cNvSpPr>
          <p:nvPr>
            <p:ph type="sldNum" sz="quarter" idx="12"/>
          </p:nvPr>
        </p:nvSpPr>
        <p:spPr/>
        <p:txBody>
          <a:bodyPr/>
          <a:lstStyle/>
          <a:p>
            <a:fld id="{BA65202F-3EE1-4DBC-83B8-700B57BEB960}" type="slidenum">
              <a:rPr lang="fr-FR" smtClean="0"/>
              <a:pPr/>
              <a:t>1</a:t>
            </a:fld>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RDB systems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10</a:t>
            </a:fld>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853" y="992050"/>
            <a:ext cx="6348548" cy="48968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826" y="4967151"/>
            <a:ext cx="2343150" cy="1295400"/>
          </a:xfrm>
          <a:prstGeom prst="rect">
            <a:avLst/>
          </a:prstGeom>
        </p:spPr>
      </p:pic>
    </p:spTree>
    <p:extLst>
      <p:ext uri="{BB962C8B-B14F-4D97-AF65-F5344CB8AC3E}">
        <p14:creationId xmlns:p14="http://schemas.microsoft.com/office/powerpoint/2010/main" val="798435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SQLite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11</a:t>
            </a:fld>
            <a:endParaRPr lang="fr-FR"/>
          </a:p>
        </p:txBody>
      </p:sp>
      <p:sp>
        <p:nvSpPr>
          <p:cNvPr id="4" name="TextBox 3"/>
          <p:cNvSpPr txBox="1"/>
          <p:nvPr/>
        </p:nvSpPr>
        <p:spPr>
          <a:xfrm>
            <a:off x="0" y="984069"/>
            <a:ext cx="9144000" cy="923330"/>
          </a:xfrm>
          <a:prstGeom prst="rect">
            <a:avLst/>
          </a:prstGeom>
          <a:noFill/>
        </p:spPr>
        <p:txBody>
          <a:bodyPr wrap="square" rtlCol="0">
            <a:spAutoFit/>
          </a:bodyPr>
          <a:lstStyle/>
          <a:p>
            <a:r>
              <a:rPr lang="en-US" dirty="0" smtClean="0"/>
              <a:t>Used in many </a:t>
            </a:r>
            <a:r>
              <a:rPr lang="en-US" dirty="0" err="1" smtClean="0"/>
              <a:t>softwares</a:t>
            </a:r>
            <a:r>
              <a:rPr lang="en-US" dirty="0" smtClean="0"/>
              <a:t>:</a:t>
            </a:r>
          </a:p>
          <a:p>
            <a:endParaRPr lang="en-US" dirty="0"/>
          </a:p>
          <a:p>
            <a:r>
              <a:rPr lang="en-US" dirty="0" smtClean="0"/>
              <a:t>SQLite </a:t>
            </a:r>
            <a:r>
              <a:rPr lang="en-US" dirty="0"/>
              <a:t>browser (http://sqlitebrowser.org/)</a:t>
            </a: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740" y="2962058"/>
            <a:ext cx="2047875" cy="714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124" y="1967913"/>
            <a:ext cx="2047875" cy="7143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6740" y="885535"/>
            <a:ext cx="2047875" cy="9144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999" y="2676209"/>
            <a:ext cx="2381250" cy="58102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7832" y="2073493"/>
            <a:ext cx="2047875" cy="46672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099" y="1278193"/>
            <a:ext cx="2047875" cy="523875"/>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542" y="2839571"/>
            <a:ext cx="2304283" cy="321528"/>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5699" y="3987028"/>
            <a:ext cx="1752600" cy="457200"/>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97825" y="3318319"/>
            <a:ext cx="2047875" cy="847725"/>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6977" y="4331176"/>
            <a:ext cx="1261483" cy="540636"/>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22100" y="336407"/>
            <a:ext cx="2047875" cy="857250"/>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64496" y="4205000"/>
            <a:ext cx="2047875" cy="523875"/>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84941" y="4800663"/>
            <a:ext cx="2047875" cy="714375"/>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050971" y="5964314"/>
            <a:ext cx="2047875" cy="723900"/>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0702" y="3603858"/>
            <a:ext cx="2047875" cy="381000"/>
          </a:xfrm>
          <a:prstGeom prst="rect">
            <a:avLst/>
          </a:prstGeom>
        </p:spPr>
      </p:pic>
      <p:pic>
        <p:nvPicPr>
          <p:cNvPr id="20" name="Picture 1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9095" y="5239681"/>
            <a:ext cx="2378730" cy="485074"/>
          </a:xfrm>
          <a:prstGeom prst="rect">
            <a:avLst/>
          </a:prstGeom>
        </p:spPr>
      </p:pic>
      <p:pic>
        <p:nvPicPr>
          <p:cNvPr id="21" name="Picture 2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292266" y="2312089"/>
            <a:ext cx="2047875" cy="571500"/>
          </a:xfrm>
          <a:prstGeom prst="rect">
            <a:avLst/>
          </a:prstGeom>
        </p:spPr>
      </p:pic>
      <p:pic>
        <p:nvPicPr>
          <p:cNvPr id="22" name="Picture 2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67562" y="5964314"/>
            <a:ext cx="1123121" cy="655561"/>
          </a:xfrm>
          <a:prstGeom prst="rect">
            <a:avLst/>
          </a:prstGeom>
        </p:spPr>
      </p:pic>
      <p:pic>
        <p:nvPicPr>
          <p:cNvPr id="23" name="Picture 2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71999" y="5649989"/>
            <a:ext cx="2047875" cy="628650"/>
          </a:xfrm>
          <a:prstGeom prst="rect">
            <a:avLst/>
          </a:prstGeom>
        </p:spPr>
      </p:pic>
      <p:pic>
        <p:nvPicPr>
          <p:cNvPr id="24" name="Picture 23"/>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66724" y="4853064"/>
            <a:ext cx="2057400" cy="723900"/>
          </a:xfrm>
          <a:prstGeom prst="rect">
            <a:avLst/>
          </a:prstGeom>
        </p:spPr>
      </p:pic>
      <p:pic>
        <p:nvPicPr>
          <p:cNvPr id="25" name="Picture 24"/>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87774" y="5966853"/>
            <a:ext cx="2263197" cy="484219"/>
          </a:xfrm>
          <a:prstGeom prst="rect">
            <a:avLst/>
          </a:prstGeom>
        </p:spPr>
      </p:pic>
    </p:spTree>
    <p:extLst>
      <p:ext uri="{BB962C8B-B14F-4D97-AF65-F5344CB8AC3E}">
        <p14:creationId xmlns:p14="http://schemas.microsoft.com/office/powerpoint/2010/main" val="1517182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SQLite Browser</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12</a:t>
            </a:fld>
            <a:endParaRPr lang="fr-F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819150"/>
            <a:ext cx="8534400" cy="5562600"/>
          </a:xfrm>
          <a:prstGeom prst="rect">
            <a:avLst/>
          </a:prstGeom>
        </p:spPr>
      </p:pic>
    </p:spTree>
    <p:extLst>
      <p:ext uri="{BB962C8B-B14F-4D97-AF65-F5344CB8AC3E}">
        <p14:creationId xmlns:p14="http://schemas.microsoft.com/office/powerpoint/2010/main" val="143225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SQLite Browser</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13</a:t>
            </a:fld>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425" y="1123729"/>
            <a:ext cx="7940728" cy="5098222"/>
          </a:xfrm>
          <a:prstGeom prst="rect">
            <a:avLst/>
          </a:prstGeom>
        </p:spPr>
      </p:pic>
    </p:spTree>
    <p:extLst>
      <p:ext uri="{BB962C8B-B14F-4D97-AF65-F5344CB8AC3E}">
        <p14:creationId xmlns:p14="http://schemas.microsoft.com/office/powerpoint/2010/main" val="121494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SQL</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14</a:t>
            </a:fld>
            <a:endParaRPr lang="fr-FR"/>
          </a:p>
        </p:txBody>
      </p:sp>
      <p:sp>
        <p:nvSpPr>
          <p:cNvPr id="4" name="TextBox 3"/>
          <p:cNvSpPr txBox="1"/>
          <p:nvPr/>
        </p:nvSpPr>
        <p:spPr>
          <a:xfrm>
            <a:off x="0" y="3622770"/>
            <a:ext cx="9144000" cy="1754326"/>
          </a:xfrm>
          <a:prstGeom prst="rect">
            <a:avLst/>
          </a:prstGeom>
          <a:noFill/>
        </p:spPr>
        <p:txBody>
          <a:bodyPr wrap="square" rtlCol="0">
            <a:spAutoFit/>
          </a:bodyPr>
          <a:lstStyle/>
          <a:p>
            <a:r>
              <a:rPr lang="en-US" dirty="0" smtClean="0"/>
              <a:t>Structured Query Language is the language used to issue commands to the database:</a:t>
            </a:r>
          </a:p>
          <a:p>
            <a:pPr marL="285750" indent="-285750">
              <a:buFontTx/>
              <a:buChar char="-"/>
            </a:pPr>
            <a:r>
              <a:rPr lang="en-US" dirty="0" smtClean="0"/>
              <a:t>Create table</a:t>
            </a:r>
          </a:p>
          <a:p>
            <a:pPr marL="285750" indent="-285750">
              <a:buFontTx/>
              <a:buChar char="-"/>
            </a:pPr>
            <a:r>
              <a:rPr lang="en-US" dirty="0" smtClean="0"/>
              <a:t>Insert data</a:t>
            </a:r>
          </a:p>
          <a:p>
            <a:pPr marL="285750" indent="-285750">
              <a:buFontTx/>
              <a:buChar char="-"/>
            </a:pPr>
            <a:r>
              <a:rPr lang="en-US" dirty="0" smtClean="0"/>
              <a:t>Update data</a:t>
            </a:r>
          </a:p>
          <a:p>
            <a:pPr marL="285750" indent="-285750">
              <a:buFontTx/>
              <a:buChar char="-"/>
            </a:pPr>
            <a:r>
              <a:rPr lang="en-US" dirty="0" smtClean="0"/>
              <a:t>Delete data</a:t>
            </a:r>
          </a:p>
          <a:p>
            <a:pPr marL="285750" indent="-285750">
              <a:buFontTx/>
              <a:buChar char="-"/>
            </a:pPr>
            <a:r>
              <a:rPr lang="en-US" dirty="0" smtClean="0"/>
              <a:t>Retrieve data</a:t>
            </a:r>
            <a:endParaRPr lang="en-US" dirty="0"/>
          </a:p>
        </p:txBody>
      </p:sp>
      <p:sp>
        <p:nvSpPr>
          <p:cNvPr id="5" name="TextBox 4"/>
          <p:cNvSpPr txBox="1"/>
          <p:nvPr/>
        </p:nvSpPr>
        <p:spPr>
          <a:xfrm>
            <a:off x="-1" y="918560"/>
            <a:ext cx="9144000" cy="2031325"/>
          </a:xfrm>
          <a:prstGeom prst="rect">
            <a:avLst/>
          </a:prstGeom>
          <a:noFill/>
        </p:spPr>
        <p:txBody>
          <a:bodyPr wrap="square" rtlCol="0">
            <a:spAutoFit/>
          </a:bodyPr>
          <a:lstStyle/>
          <a:p>
            <a:r>
              <a:rPr lang="en-US" dirty="0" smtClean="0"/>
              <a:t>[Sequel</a:t>
            </a:r>
            <a:r>
              <a:rPr lang="en-US" dirty="0"/>
              <a:t>]</a:t>
            </a:r>
            <a:r>
              <a:rPr lang="en-US" dirty="0" smtClean="0"/>
              <a:t> or [S-Q-L]?</a:t>
            </a:r>
          </a:p>
          <a:p>
            <a:endParaRPr lang="en-US" dirty="0" smtClean="0"/>
          </a:p>
          <a:p>
            <a:r>
              <a:rPr lang="en-US" dirty="0" smtClean="0"/>
              <a:t>SQL was initially developed at IBM by Donald Chamberlin and Raymond Boyce. It was initially called “Structured English Query Language” (SEQUEL) and pronounced [sequel]. Latter its name was shortened to “Structured Query Language” (SQL).</a:t>
            </a:r>
          </a:p>
          <a:p>
            <a:endParaRPr lang="en-US" dirty="0"/>
          </a:p>
          <a:p>
            <a:r>
              <a:rPr lang="en-US" dirty="0" smtClean="0"/>
              <a:t>ISO Standard: SQL, as [S-Q-L].</a:t>
            </a:r>
            <a:endParaRPr lang="en-US" dirty="0"/>
          </a:p>
        </p:txBody>
      </p:sp>
    </p:spTree>
    <p:extLst>
      <p:ext uri="{BB962C8B-B14F-4D97-AF65-F5344CB8AC3E}">
        <p14:creationId xmlns:p14="http://schemas.microsoft.com/office/powerpoint/2010/main" val="1647423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CREATE Tables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15</a:t>
            </a:fld>
            <a:endParaRPr lang="fr-FR"/>
          </a:p>
        </p:txBody>
      </p:sp>
      <p:sp>
        <p:nvSpPr>
          <p:cNvPr id="5" name="TextBox 4"/>
          <p:cNvSpPr txBox="1"/>
          <p:nvPr/>
        </p:nvSpPr>
        <p:spPr>
          <a:xfrm>
            <a:off x="-1" y="755184"/>
            <a:ext cx="9144000" cy="5355312"/>
          </a:xfrm>
          <a:prstGeom prst="rect">
            <a:avLst/>
          </a:prstGeom>
          <a:noFill/>
        </p:spPr>
        <p:txBody>
          <a:bodyPr wrap="square" rtlCol="0">
            <a:spAutoFit/>
          </a:bodyPr>
          <a:lstStyle/>
          <a:p>
            <a:r>
              <a:rPr lang="en-US" dirty="0" smtClean="0"/>
              <a:t>CREATE TABLE Student(</a:t>
            </a:r>
          </a:p>
          <a:p>
            <a:r>
              <a:rPr lang="en-US" dirty="0"/>
              <a:t> </a:t>
            </a:r>
            <a:r>
              <a:rPr lang="en-US" dirty="0" smtClean="0"/>
              <a:t>    </a:t>
            </a:r>
            <a:r>
              <a:rPr lang="en-US" dirty="0" err="1" smtClean="0"/>
              <a:t>StudentID</a:t>
            </a:r>
            <a:endParaRPr lang="en-US" dirty="0" smtClean="0"/>
          </a:p>
          <a:p>
            <a:r>
              <a:rPr lang="en-US" dirty="0"/>
              <a:t> </a:t>
            </a:r>
            <a:r>
              <a:rPr lang="en-US" dirty="0" smtClean="0"/>
              <a:t>    Name VARCHAR(128),</a:t>
            </a:r>
          </a:p>
          <a:p>
            <a:r>
              <a:rPr lang="en-US" dirty="0"/>
              <a:t> </a:t>
            </a:r>
            <a:r>
              <a:rPr lang="en-US" dirty="0" smtClean="0"/>
              <a:t>    Phone VARCHAR(128)</a:t>
            </a:r>
          </a:p>
          <a:p>
            <a:r>
              <a:rPr lang="en-US" dirty="0" smtClean="0"/>
              <a:t>)</a:t>
            </a:r>
          </a:p>
          <a:p>
            <a:endParaRPr lang="en-US" dirty="0" smtClean="0"/>
          </a:p>
          <a:p>
            <a:r>
              <a:rPr lang="en-US" dirty="0" smtClean="0"/>
              <a:t>CREATE TABLE Student(</a:t>
            </a:r>
          </a:p>
          <a:p>
            <a:r>
              <a:rPr lang="en-US" dirty="0"/>
              <a:t> </a:t>
            </a:r>
            <a:r>
              <a:rPr lang="en-US" dirty="0" smtClean="0"/>
              <a:t>   </a:t>
            </a:r>
            <a:r>
              <a:rPr lang="en-US" dirty="0" err="1" smtClean="0"/>
              <a:t>StudentID</a:t>
            </a:r>
            <a:r>
              <a:rPr lang="en-US" dirty="0" smtClean="0"/>
              <a:t> INTEGER NOT NULL PRIMARY KEY AUTOINCREMENT UNIQUE,</a:t>
            </a:r>
          </a:p>
          <a:p>
            <a:r>
              <a:rPr lang="en-US" dirty="0"/>
              <a:t> </a:t>
            </a:r>
            <a:r>
              <a:rPr lang="en-US" dirty="0" smtClean="0"/>
              <a:t>   Name TEXT,</a:t>
            </a:r>
          </a:p>
          <a:p>
            <a:r>
              <a:rPr lang="en-US" dirty="0"/>
              <a:t> </a:t>
            </a:r>
            <a:r>
              <a:rPr lang="en-US" dirty="0" smtClean="0"/>
              <a:t>   Phone TEXT,</a:t>
            </a:r>
          </a:p>
          <a:p>
            <a:r>
              <a:rPr lang="en-US" dirty="0"/>
              <a:t> </a:t>
            </a:r>
            <a:r>
              <a:rPr lang="en-US" dirty="0" smtClean="0"/>
              <a:t>   </a:t>
            </a:r>
            <a:r>
              <a:rPr lang="en-US" dirty="0" err="1" smtClean="0"/>
              <a:t>CourseID</a:t>
            </a:r>
            <a:r>
              <a:rPr lang="en-US" dirty="0" smtClean="0"/>
              <a:t> INTEGER</a:t>
            </a:r>
          </a:p>
          <a:p>
            <a:r>
              <a:rPr lang="en-US" dirty="0" smtClean="0"/>
              <a:t>)</a:t>
            </a:r>
          </a:p>
          <a:p>
            <a:endParaRPr lang="en-US" dirty="0"/>
          </a:p>
          <a:p>
            <a:r>
              <a:rPr lang="en-US" dirty="0"/>
              <a:t>CREATE TABLE </a:t>
            </a:r>
            <a:r>
              <a:rPr lang="en-US" dirty="0" smtClean="0"/>
              <a:t>Course(</a:t>
            </a:r>
            <a:endParaRPr lang="en-US" dirty="0"/>
          </a:p>
          <a:p>
            <a:r>
              <a:rPr lang="en-US" dirty="0"/>
              <a:t>    </a:t>
            </a:r>
            <a:r>
              <a:rPr lang="en-US" dirty="0" err="1" smtClean="0"/>
              <a:t>CourseID</a:t>
            </a:r>
            <a:r>
              <a:rPr lang="en-US" dirty="0" smtClean="0"/>
              <a:t> </a:t>
            </a:r>
            <a:r>
              <a:rPr lang="en-US" dirty="0"/>
              <a:t>INTEGER NOT NULL PRIMARY KEY AUTOINCREMENT UNIQUE,</a:t>
            </a:r>
          </a:p>
          <a:p>
            <a:r>
              <a:rPr lang="en-US" dirty="0"/>
              <a:t>    </a:t>
            </a:r>
            <a:r>
              <a:rPr lang="en-US" dirty="0" err="1" smtClean="0"/>
              <a:t>Titel</a:t>
            </a:r>
            <a:r>
              <a:rPr lang="en-US" dirty="0" smtClean="0"/>
              <a:t> </a:t>
            </a:r>
            <a:r>
              <a:rPr lang="en-US" dirty="0"/>
              <a:t>TEXT,</a:t>
            </a:r>
          </a:p>
          <a:p>
            <a:r>
              <a:rPr lang="en-US" dirty="0"/>
              <a:t>    </a:t>
            </a:r>
            <a:r>
              <a:rPr lang="en-US" dirty="0" smtClean="0"/>
              <a:t>Duration INTEGER,</a:t>
            </a:r>
            <a:endParaRPr lang="en-US" dirty="0"/>
          </a:p>
          <a:p>
            <a:r>
              <a:rPr lang="en-US" dirty="0"/>
              <a:t>    </a:t>
            </a:r>
            <a:r>
              <a:rPr lang="en-US" dirty="0" err="1" smtClean="0"/>
              <a:t>StudentID</a:t>
            </a:r>
            <a:r>
              <a:rPr lang="en-US" dirty="0" smtClean="0"/>
              <a:t> </a:t>
            </a:r>
            <a:r>
              <a:rPr lang="en-US" dirty="0"/>
              <a:t>INTEGER</a:t>
            </a:r>
          </a:p>
          <a:p>
            <a:r>
              <a:rPr lang="en-US" dirty="0" smtClean="0"/>
              <a:t>)</a:t>
            </a:r>
            <a:endParaRPr lang="en-US" dirty="0"/>
          </a:p>
        </p:txBody>
      </p:sp>
    </p:spTree>
    <p:extLst>
      <p:ext uri="{BB962C8B-B14F-4D97-AF65-F5344CB8AC3E}">
        <p14:creationId xmlns:p14="http://schemas.microsoft.com/office/powerpoint/2010/main" val="435296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INSERT</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16</a:t>
            </a:fld>
            <a:endParaRPr lang="fr-FR"/>
          </a:p>
        </p:txBody>
      </p:sp>
      <p:sp>
        <p:nvSpPr>
          <p:cNvPr id="4" name="TextBox 3"/>
          <p:cNvSpPr txBox="1"/>
          <p:nvPr/>
        </p:nvSpPr>
        <p:spPr>
          <a:xfrm>
            <a:off x="0" y="984069"/>
            <a:ext cx="9144000" cy="369332"/>
          </a:xfrm>
          <a:prstGeom prst="rect">
            <a:avLst/>
          </a:prstGeom>
          <a:noFill/>
        </p:spPr>
        <p:txBody>
          <a:bodyPr wrap="square" rtlCol="0">
            <a:spAutoFit/>
          </a:bodyPr>
          <a:lstStyle/>
          <a:p>
            <a:r>
              <a:rPr lang="en-US" dirty="0" smtClean="0"/>
              <a:t>INSERT INTO Student(</a:t>
            </a:r>
            <a:r>
              <a:rPr lang="en-US" dirty="0" err="1" smtClean="0"/>
              <a:t>StudentID,Name,Phone</a:t>
            </a:r>
            <a:r>
              <a:rPr lang="en-US" dirty="0" smtClean="0"/>
              <a:t>) VALUES(‘3’,’John Doe’,’925-222-3333’)</a:t>
            </a:r>
          </a:p>
        </p:txBody>
      </p:sp>
      <p:sp>
        <p:nvSpPr>
          <p:cNvPr id="5" name="TextBox 4"/>
          <p:cNvSpPr txBox="1"/>
          <p:nvPr/>
        </p:nvSpPr>
        <p:spPr>
          <a:xfrm>
            <a:off x="0" y="3711135"/>
            <a:ext cx="9144000" cy="369332"/>
          </a:xfrm>
          <a:prstGeom prst="rect">
            <a:avLst/>
          </a:prstGeom>
          <a:noFill/>
        </p:spPr>
        <p:txBody>
          <a:bodyPr wrap="square" rtlCol="0">
            <a:spAutoFit/>
          </a:bodyPr>
          <a:lstStyle/>
          <a:p>
            <a:r>
              <a:rPr lang="en-US" dirty="0" smtClean="0"/>
              <a:t>DELETE FROM Student WHERE Name=‘John Doe’</a:t>
            </a:r>
          </a:p>
        </p:txBody>
      </p:sp>
      <p:sp>
        <p:nvSpPr>
          <p:cNvPr id="7" name="TextBox 6"/>
          <p:cNvSpPr txBox="1"/>
          <p:nvPr/>
        </p:nvSpPr>
        <p:spPr>
          <a:xfrm>
            <a:off x="-1" y="5810069"/>
            <a:ext cx="9144000" cy="369332"/>
          </a:xfrm>
          <a:prstGeom prst="rect">
            <a:avLst/>
          </a:prstGeom>
          <a:noFill/>
        </p:spPr>
        <p:txBody>
          <a:bodyPr wrap="square" rtlCol="0">
            <a:spAutoFit/>
          </a:bodyPr>
          <a:lstStyle/>
          <a:p>
            <a:r>
              <a:rPr lang="en-US" dirty="0" smtClean="0"/>
              <a:t>UPDATE Student SET Name=‘Charles Doe’ WHERE Phone=‘925-222-3333’</a:t>
            </a:r>
          </a:p>
        </p:txBody>
      </p:sp>
      <p:sp>
        <p:nvSpPr>
          <p:cNvPr id="8" name="Text Box 51"/>
          <p:cNvSpPr txBox="1">
            <a:spLocks noChangeArrowheads="1"/>
          </p:cNvSpPr>
          <p:nvPr/>
        </p:nvSpPr>
        <p:spPr bwMode="auto">
          <a:xfrm>
            <a:off x="-1" y="4642937"/>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UPDATE</a:t>
            </a:r>
          </a:p>
        </p:txBody>
      </p:sp>
      <p:sp>
        <p:nvSpPr>
          <p:cNvPr id="9" name="Text Box 51"/>
          <p:cNvSpPr txBox="1">
            <a:spLocks noChangeArrowheads="1"/>
          </p:cNvSpPr>
          <p:nvPr/>
        </p:nvSpPr>
        <p:spPr bwMode="auto">
          <a:xfrm>
            <a:off x="-1" y="245579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DELETE</a:t>
            </a:r>
          </a:p>
        </p:txBody>
      </p:sp>
    </p:spTree>
    <p:extLst>
      <p:ext uri="{BB962C8B-B14F-4D97-AF65-F5344CB8AC3E}">
        <p14:creationId xmlns:p14="http://schemas.microsoft.com/office/powerpoint/2010/main" val="2694744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975360"/>
            <a:ext cx="914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Retrieve records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17</a:t>
            </a:fld>
            <a:endParaRPr lang="fr-FR"/>
          </a:p>
        </p:txBody>
      </p:sp>
      <p:sp>
        <p:nvSpPr>
          <p:cNvPr id="4" name="TextBox 3"/>
          <p:cNvSpPr txBox="1"/>
          <p:nvPr/>
        </p:nvSpPr>
        <p:spPr>
          <a:xfrm>
            <a:off x="0" y="984069"/>
            <a:ext cx="9144000" cy="1754326"/>
          </a:xfrm>
          <a:prstGeom prst="rect">
            <a:avLst/>
          </a:prstGeom>
          <a:noFill/>
        </p:spPr>
        <p:txBody>
          <a:bodyPr wrap="square" rtlCol="0">
            <a:spAutoFit/>
          </a:bodyPr>
          <a:lstStyle/>
          <a:p>
            <a:r>
              <a:rPr lang="en-US" dirty="0" smtClean="0"/>
              <a:t>SELECT the data you want</a:t>
            </a:r>
          </a:p>
          <a:p>
            <a:r>
              <a:rPr lang="en-US" dirty="0" smtClean="0"/>
              <a:t>FROM these databases and tables</a:t>
            </a:r>
          </a:p>
          <a:p>
            <a:r>
              <a:rPr lang="en-US" dirty="0" smtClean="0"/>
              <a:t>WHERE these conditions are met, and</a:t>
            </a:r>
          </a:p>
          <a:p>
            <a:r>
              <a:rPr lang="en-US" dirty="0" smtClean="0"/>
              <a:t>GROUP (BY) this field</a:t>
            </a:r>
          </a:p>
          <a:p>
            <a:r>
              <a:rPr lang="en-US" dirty="0" smtClean="0"/>
              <a:t>HAVING this property, then</a:t>
            </a:r>
          </a:p>
          <a:p>
            <a:r>
              <a:rPr lang="en-US" dirty="0" smtClean="0"/>
              <a:t>ORDER (BY) this field or list;</a:t>
            </a:r>
          </a:p>
        </p:txBody>
      </p:sp>
      <p:sp>
        <p:nvSpPr>
          <p:cNvPr id="5" name="TextBox 4"/>
          <p:cNvSpPr txBox="1"/>
          <p:nvPr/>
        </p:nvSpPr>
        <p:spPr>
          <a:xfrm>
            <a:off x="5930537" y="1095494"/>
            <a:ext cx="1471749" cy="369332"/>
          </a:xfrm>
          <a:prstGeom prst="rect">
            <a:avLst/>
          </a:prstGeom>
          <a:noFill/>
        </p:spPr>
        <p:txBody>
          <a:bodyPr wrap="square" rtlCol="0">
            <a:spAutoFit/>
          </a:bodyPr>
          <a:lstStyle/>
          <a:p>
            <a:r>
              <a:rPr lang="en-US" dirty="0" err="1" smtClean="0"/>
              <a:t>Requered</a:t>
            </a:r>
            <a:r>
              <a:rPr lang="en-US" dirty="0" smtClean="0"/>
              <a:t>!</a:t>
            </a:r>
            <a:endParaRPr lang="en-US" dirty="0"/>
          </a:p>
        </p:txBody>
      </p:sp>
      <p:sp>
        <p:nvSpPr>
          <p:cNvPr id="9" name="TextBox 8"/>
          <p:cNvSpPr txBox="1"/>
          <p:nvPr/>
        </p:nvSpPr>
        <p:spPr>
          <a:xfrm>
            <a:off x="-1" y="4016415"/>
            <a:ext cx="9144001" cy="1200329"/>
          </a:xfrm>
          <a:prstGeom prst="rect">
            <a:avLst/>
          </a:prstGeom>
          <a:noFill/>
        </p:spPr>
        <p:txBody>
          <a:bodyPr wrap="square" rtlCol="0">
            <a:spAutoFit/>
          </a:bodyPr>
          <a:lstStyle/>
          <a:p>
            <a:r>
              <a:rPr lang="en-US" dirty="0" smtClean="0"/>
              <a:t>SELECT * FROM Student #Gives full Students table</a:t>
            </a:r>
          </a:p>
          <a:p>
            <a:r>
              <a:rPr lang="en-US" dirty="0" smtClean="0"/>
              <a:t>SELECT * FROM Student WHERE </a:t>
            </a:r>
            <a:r>
              <a:rPr lang="en-US" dirty="0"/>
              <a:t>Phone=‘925-222-3333</a:t>
            </a:r>
            <a:r>
              <a:rPr lang="en-US" dirty="0" smtClean="0"/>
              <a:t>’ #Gives only records with specific Phone number</a:t>
            </a:r>
          </a:p>
          <a:p>
            <a:endParaRPr lang="en-US" dirty="0"/>
          </a:p>
        </p:txBody>
      </p:sp>
    </p:spTree>
    <p:extLst>
      <p:ext uri="{BB962C8B-B14F-4D97-AF65-F5344CB8AC3E}">
        <p14:creationId xmlns:p14="http://schemas.microsoft.com/office/powerpoint/2010/main" val="1677586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ORDER BY</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18</a:t>
            </a:fld>
            <a:endParaRPr lang="fr-FR"/>
          </a:p>
        </p:txBody>
      </p:sp>
      <p:sp>
        <p:nvSpPr>
          <p:cNvPr id="5" name="TextBox 4"/>
          <p:cNvSpPr txBox="1"/>
          <p:nvPr/>
        </p:nvSpPr>
        <p:spPr>
          <a:xfrm>
            <a:off x="0" y="1093936"/>
            <a:ext cx="9144001" cy="646331"/>
          </a:xfrm>
          <a:prstGeom prst="rect">
            <a:avLst/>
          </a:prstGeom>
          <a:noFill/>
        </p:spPr>
        <p:txBody>
          <a:bodyPr wrap="square" rtlCol="0">
            <a:spAutoFit/>
          </a:bodyPr>
          <a:lstStyle/>
          <a:p>
            <a:r>
              <a:rPr lang="en-US" dirty="0" smtClean="0"/>
              <a:t>SELECT * FROM Student ORDER BY Phone</a:t>
            </a:r>
          </a:p>
          <a:p>
            <a:r>
              <a:rPr lang="en-US" dirty="0"/>
              <a:t>SELECT * FROM </a:t>
            </a:r>
            <a:r>
              <a:rPr lang="en-US" dirty="0" smtClean="0"/>
              <a:t>Student </a:t>
            </a:r>
            <a:r>
              <a:rPr lang="en-US" dirty="0"/>
              <a:t>ORDER BY </a:t>
            </a:r>
            <a:r>
              <a:rPr lang="en-US" dirty="0" smtClean="0"/>
              <a:t>Name</a:t>
            </a:r>
            <a:endParaRPr lang="en-US" dirty="0"/>
          </a:p>
        </p:txBody>
      </p:sp>
      <p:sp>
        <p:nvSpPr>
          <p:cNvPr id="7" name="Text Box 51"/>
          <p:cNvSpPr txBox="1">
            <a:spLocks noChangeArrowheads="1"/>
          </p:cNvSpPr>
          <p:nvPr/>
        </p:nvSpPr>
        <p:spPr bwMode="auto">
          <a:xfrm>
            <a:off x="0" y="263510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GROUP BY</a:t>
            </a:r>
          </a:p>
        </p:txBody>
      </p:sp>
      <p:sp>
        <p:nvSpPr>
          <p:cNvPr id="9" name="TextBox 8"/>
          <p:cNvSpPr txBox="1"/>
          <p:nvPr/>
        </p:nvSpPr>
        <p:spPr>
          <a:xfrm>
            <a:off x="-2" y="3918735"/>
            <a:ext cx="9144001" cy="369332"/>
          </a:xfrm>
          <a:prstGeom prst="rect">
            <a:avLst/>
          </a:prstGeom>
          <a:noFill/>
        </p:spPr>
        <p:txBody>
          <a:bodyPr wrap="square" rtlCol="0">
            <a:spAutoFit/>
          </a:bodyPr>
          <a:lstStyle/>
          <a:p>
            <a:r>
              <a:rPr lang="en-US" dirty="0" smtClean="0"/>
              <a:t>SELECT </a:t>
            </a:r>
            <a:r>
              <a:rPr lang="en-US" dirty="0"/>
              <a:t>*</a:t>
            </a:r>
            <a:r>
              <a:rPr lang="en-US" dirty="0" smtClean="0"/>
              <a:t> FROM Member GROUP BY </a:t>
            </a:r>
            <a:r>
              <a:rPr lang="en-US" dirty="0" err="1" smtClean="0"/>
              <a:t>StudentID</a:t>
            </a:r>
            <a:endParaRPr lang="en-US" dirty="0"/>
          </a:p>
        </p:txBody>
      </p:sp>
    </p:spTree>
    <p:extLst>
      <p:ext uri="{BB962C8B-B14F-4D97-AF65-F5344CB8AC3E}">
        <p14:creationId xmlns:p14="http://schemas.microsoft.com/office/powerpoint/2010/main" val="444147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Aggregation functions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19</a:t>
            </a:fld>
            <a:endParaRPr lang="fr-FR"/>
          </a:p>
        </p:txBody>
      </p:sp>
      <p:sp>
        <p:nvSpPr>
          <p:cNvPr id="5" name="TextBox 4"/>
          <p:cNvSpPr txBox="1"/>
          <p:nvPr/>
        </p:nvSpPr>
        <p:spPr>
          <a:xfrm>
            <a:off x="0" y="1093936"/>
            <a:ext cx="9144001" cy="369332"/>
          </a:xfrm>
          <a:prstGeom prst="rect">
            <a:avLst/>
          </a:prstGeom>
          <a:noFill/>
        </p:spPr>
        <p:txBody>
          <a:bodyPr wrap="square" rtlCol="0">
            <a:spAutoFit/>
          </a:bodyPr>
          <a:lstStyle/>
          <a:p>
            <a:r>
              <a:rPr lang="en-US" dirty="0" smtClean="0"/>
              <a:t>COUNT, SUM, AVG, MAX, MIN</a:t>
            </a:r>
            <a:endParaRPr lang="en-US" dirty="0"/>
          </a:p>
        </p:txBody>
      </p:sp>
      <p:sp>
        <p:nvSpPr>
          <p:cNvPr id="8" name="TextBox 7"/>
          <p:cNvSpPr txBox="1"/>
          <p:nvPr/>
        </p:nvSpPr>
        <p:spPr>
          <a:xfrm>
            <a:off x="-2" y="3918735"/>
            <a:ext cx="9144001" cy="369332"/>
          </a:xfrm>
          <a:prstGeom prst="rect">
            <a:avLst/>
          </a:prstGeom>
          <a:noFill/>
        </p:spPr>
        <p:txBody>
          <a:bodyPr wrap="square" rtlCol="0">
            <a:spAutoFit/>
          </a:bodyPr>
          <a:lstStyle/>
          <a:p>
            <a:r>
              <a:rPr lang="en-US" dirty="0" smtClean="0"/>
              <a:t>SELECT SUM(</a:t>
            </a:r>
            <a:r>
              <a:rPr lang="en-US" dirty="0" err="1" smtClean="0"/>
              <a:t>CourseID</a:t>
            </a:r>
            <a:r>
              <a:rPr lang="en-US" dirty="0" smtClean="0"/>
              <a:t>),AVG(Score) FROM Member GROUP BY </a:t>
            </a:r>
            <a:r>
              <a:rPr lang="en-US" dirty="0" err="1" smtClean="0"/>
              <a:t>StudentID</a:t>
            </a:r>
            <a:endParaRPr lang="en-US" dirty="0"/>
          </a:p>
        </p:txBody>
      </p:sp>
    </p:spTree>
    <p:extLst>
      <p:ext uri="{BB962C8B-B14F-4D97-AF65-F5344CB8AC3E}">
        <p14:creationId xmlns:p14="http://schemas.microsoft.com/office/powerpoint/2010/main" val="3883675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Relational Database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a:t>
            </a:fld>
            <a:endParaRPr lang="fr-FR"/>
          </a:p>
        </p:txBody>
      </p:sp>
      <p:sp>
        <p:nvSpPr>
          <p:cNvPr id="4" name="TextBox 3"/>
          <p:cNvSpPr txBox="1"/>
          <p:nvPr/>
        </p:nvSpPr>
        <p:spPr>
          <a:xfrm>
            <a:off x="0" y="984069"/>
            <a:ext cx="9144000" cy="3416320"/>
          </a:xfrm>
          <a:prstGeom prst="rect">
            <a:avLst/>
          </a:prstGeom>
          <a:noFill/>
        </p:spPr>
        <p:txBody>
          <a:bodyPr wrap="square" rtlCol="0">
            <a:spAutoFit/>
          </a:bodyPr>
          <a:lstStyle/>
          <a:p>
            <a:r>
              <a:rPr lang="en-US" dirty="0" smtClean="0"/>
              <a:t>Relational </a:t>
            </a:r>
            <a:r>
              <a:rPr lang="en-US" dirty="0" err="1" smtClean="0"/>
              <a:t>DataBase</a:t>
            </a:r>
            <a:r>
              <a:rPr lang="en-US" dirty="0" smtClean="0"/>
              <a:t> (RDB) models data by storing rows and columns in tables. Tables are related to each other by various relationships.</a:t>
            </a:r>
          </a:p>
          <a:p>
            <a:endParaRPr lang="en-US" dirty="0" smtClean="0"/>
          </a:p>
          <a:p>
            <a:endParaRPr lang="en-US" dirty="0"/>
          </a:p>
          <a:p>
            <a:r>
              <a:rPr lang="en-US" b="1" dirty="0" smtClean="0"/>
              <a:t>Good data system allows for</a:t>
            </a:r>
          </a:p>
          <a:p>
            <a:pPr marL="285750" indent="-285750">
              <a:buFontTx/>
              <a:buChar char="-"/>
            </a:pPr>
            <a:r>
              <a:rPr lang="en-US" dirty="0" smtClean="0"/>
              <a:t>Easy retrieval</a:t>
            </a:r>
          </a:p>
          <a:p>
            <a:pPr marL="285750" indent="-285750">
              <a:buFontTx/>
              <a:buChar char="-"/>
            </a:pPr>
            <a:r>
              <a:rPr lang="en-US" dirty="0" smtClean="0"/>
              <a:t>Easy updating</a:t>
            </a:r>
          </a:p>
          <a:p>
            <a:pPr marL="285750" indent="-285750">
              <a:buFontTx/>
              <a:buChar char="-"/>
            </a:pPr>
            <a:r>
              <a:rPr lang="en-US" dirty="0" smtClean="0"/>
              <a:t>Accessibility for multiple people at the same time</a:t>
            </a:r>
          </a:p>
          <a:p>
            <a:pPr marL="285750" indent="-285750">
              <a:buFontTx/>
              <a:buChar char="-"/>
            </a:pPr>
            <a:r>
              <a:rPr lang="en-US" dirty="0" smtClean="0"/>
              <a:t>Data consistency</a:t>
            </a:r>
          </a:p>
          <a:p>
            <a:pPr marL="285750" indent="-285750">
              <a:buFontTx/>
              <a:buChar char="-"/>
            </a:pPr>
            <a:r>
              <a:rPr lang="en-US" dirty="0" smtClean="0"/>
              <a:t>Space efficiency</a:t>
            </a:r>
          </a:p>
          <a:p>
            <a:pPr marL="285750" indent="-285750">
              <a:buFontTx/>
              <a:buChar char="-"/>
            </a:pPr>
            <a:r>
              <a:rPr lang="en-US" dirty="0" smtClean="0"/>
              <a:t>Speed</a:t>
            </a:r>
          </a:p>
          <a:p>
            <a:pPr marL="285750" indent="-285750">
              <a:buFontTx/>
              <a:buChar char="-"/>
            </a:pPr>
            <a:r>
              <a:rPr lang="en-US" dirty="0" smtClean="0"/>
              <a:t>Security</a:t>
            </a:r>
            <a:endParaRPr lang="en-US" dirty="0"/>
          </a:p>
        </p:txBody>
      </p:sp>
    </p:spTree>
    <p:extLst>
      <p:ext uri="{BB962C8B-B14F-4D97-AF65-F5344CB8AC3E}">
        <p14:creationId xmlns:p14="http://schemas.microsoft.com/office/powerpoint/2010/main" val="2586237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MANY-TO-MANY</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20</a:t>
            </a:fld>
            <a:endParaRPr lang="fr-FR"/>
          </a:p>
        </p:txBody>
      </p:sp>
      <p:sp>
        <p:nvSpPr>
          <p:cNvPr id="3" name="TextBox 2"/>
          <p:cNvSpPr txBox="1"/>
          <p:nvPr/>
        </p:nvSpPr>
        <p:spPr>
          <a:xfrm>
            <a:off x="-1" y="2159723"/>
            <a:ext cx="9144001" cy="3970318"/>
          </a:xfrm>
          <a:prstGeom prst="rect">
            <a:avLst/>
          </a:prstGeom>
          <a:noFill/>
        </p:spPr>
        <p:txBody>
          <a:bodyPr wrap="square" rtlCol="0">
            <a:spAutoFit/>
          </a:bodyPr>
          <a:lstStyle/>
          <a:p>
            <a:r>
              <a:rPr lang="en-US" dirty="0" smtClean="0"/>
              <a:t>CREATE TABLE Student (</a:t>
            </a:r>
          </a:p>
          <a:p>
            <a:r>
              <a:rPr lang="en-US" dirty="0"/>
              <a:t> </a:t>
            </a:r>
            <a:r>
              <a:rPr lang="en-US" dirty="0" smtClean="0"/>
              <a:t>   ID INTEGER NOT NULL PRIMARY KEY AUTOINCREMENT UNIQUE,</a:t>
            </a:r>
          </a:p>
          <a:p>
            <a:r>
              <a:rPr lang="en-US" dirty="0"/>
              <a:t> </a:t>
            </a:r>
            <a:r>
              <a:rPr lang="en-US" dirty="0" smtClean="0"/>
              <a:t>   Name TEXT UNIQUE,</a:t>
            </a:r>
          </a:p>
          <a:p>
            <a:r>
              <a:rPr lang="en-US" dirty="0"/>
              <a:t> </a:t>
            </a:r>
            <a:r>
              <a:rPr lang="en-US" dirty="0" smtClean="0"/>
              <a:t>   Phone TEXT)</a:t>
            </a:r>
          </a:p>
          <a:p>
            <a:endParaRPr lang="en-US" dirty="0"/>
          </a:p>
          <a:p>
            <a:r>
              <a:rPr lang="en-US" dirty="0" smtClean="0"/>
              <a:t>CREATE TABLE Course (</a:t>
            </a:r>
          </a:p>
          <a:p>
            <a:r>
              <a:rPr lang="en-US" dirty="0"/>
              <a:t> </a:t>
            </a:r>
            <a:r>
              <a:rPr lang="en-US" dirty="0" smtClean="0"/>
              <a:t>   ID INTEGER NOT NULL PRIMARY KEY AUTOINCREMENT UNIQUE,</a:t>
            </a:r>
          </a:p>
          <a:p>
            <a:r>
              <a:rPr lang="en-US" dirty="0"/>
              <a:t> </a:t>
            </a:r>
            <a:r>
              <a:rPr lang="en-US" dirty="0" smtClean="0"/>
              <a:t>   Title TEXT UNIQUE)</a:t>
            </a:r>
          </a:p>
          <a:p>
            <a:endParaRPr lang="en-US" dirty="0"/>
          </a:p>
          <a:p>
            <a:r>
              <a:rPr lang="en-US" dirty="0" smtClean="0"/>
              <a:t>CREATE TABLE Member (</a:t>
            </a:r>
          </a:p>
          <a:p>
            <a:r>
              <a:rPr lang="en-US" dirty="0"/>
              <a:t> </a:t>
            </a:r>
            <a:r>
              <a:rPr lang="en-US" dirty="0" smtClean="0"/>
              <a:t>   </a:t>
            </a:r>
            <a:r>
              <a:rPr lang="en-US" dirty="0" err="1" smtClean="0"/>
              <a:t>StudentID</a:t>
            </a:r>
            <a:r>
              <a:rPr lang="en-US" dirty="0" smtClean="0"/>
              <a:t> INTEGER,</a:t>
            </a:r>
          </a:p>
          <a:p>
            <a:r>
              <a:rPr lang="en-US" dirty="0"/>
              <a:t> </a:t>
            </a:r>
            <a:r>
              <a:rPr lang="en-US" dirty="0" smtClean="0"/>
              <a:t>   </a:t>
            </a:r>
            <a:r>
              <a:rPr lang="en-US" dirty="0" err="1" smtClean="0"/>
              <a:t>CourseID</a:t>
            </a:r>
            <a:r>
              <a:rPr lang="en-US" dirty="0" smtClean="0"/>
              <a:t> INTEGER,</a:t>
            </a:r>
          </a:p>
          <a:p>
            <a:r>
              <a:rPr lang="en-US" dirty="0"/>
              <a:t> </a:t>
            </a:r>
            <a:r>
              <a:rPr lang="en-US" dirty="0" smtClean="0"/>
              <a:t>   Role INTEGER,</a:t>
            </a:r>
          </a:p>
          <a:p>
            <a:r>
              <a:rPr lang="en-US" dirty="0"/>
              <a:t> </a:t>
            </a:r>
            <a:r>
              <a:rPr lang="en-US" dirty="0" smtClean="0"/>
              <a:t>   PRIMARY KEY (</a:t>
            </a:r>
            <a:r>
              <a:rPr lang="en-US" dirty="0" err="1" smtClean="0"/>
              <a:t>StudentID</a:t>
            </a:r>
            <a:r>
              <a:rPr lang="en-US" dirty="0" smtClean="0"/>
              <a:t>, </a:t>
            </a:r>
            <a:r>
              <a:rPr lang="en-US" dirty="0" err="1" smtClean="0"/>
              <a:t>CourseID</a:t>
            </a:r>
            <a:r>
              <a:rPr lang="en-US" dirty="0" smtClean="0"/>
              <a:t>))</a:t>
            </a:r>
          </a:p>
        </p:txBody>
      </p:sp>
      <p:grpSp>
        <p:nvGrpSpPr>
          <p:cNvPr id="17" name="Group 16"/>
          <p:cNvGrpSpPr/>
          <p:nvPr/>
        </p:nvGrpSpPr>
        <p:grpSpPr>
          <a:xfrm>
            <a:off x="146594" y="416056"/>
            <a:ext cx="8567731" cy="1898465"/>
            <a:chOff x="146594" y="416056"/>
            <a:chExt cx="8567731" cy="1898465"/>
          </a:xfrm>
        </p:grpSpPr>
        <p:sp>
          <p:nvSpPr>
            <p:cNvPr id="8" name="Rectangle 7"/>
            <p:cNvSpPr/>
            <p:nvPr/>
          </p:nvSpPr>
          <p:spPr>
            <a:xfrm>
              <a:off x="7423584" y="886977"/>
              <a:ext cx="1290741" cy="560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6594" y="823989"/>
              <a:ext cx="251677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71246" y="823989"/>
              <a:ext cx="2519835" cy="1200329"/>
            </a:xfrm>
            <a:prstGeom prst="rect">
              <a:avLst/>
            </a:prstGeom>
            <a:noFill/>
          </p:spPr>
          <p:txBody>
            <a:bodyPr wrap="square" rtlCol="0">
              <a:spAutoFit/>
            </a:bodyPr>
            <a:lstStyle/>
            <a:p>
              <a:r>
                <a:rPr lang="en-US" b="1" u="sng" dirty="0" smtClean="0"/>
                <a:t>ID</a:t>
              </a:r>
            </a:p>
            <a:p>
              <a:r>
                <a:rPr lang="en-US" dirty="0" smtClean="0"/>
                <a:t>Name</a:t>
              </a:r>
            </a:p>
            <a:p>
              <a:r>
                <a:rPr lang="en-US" dirty="0" smtClean="0"/>
                <a:t>Phone</a:t>
              </a:r>
            </a:p>
            <a:p>
              <a:r>
                <a:rPr lang="en-US" dirty="0" err="1" smtClean="0"/>
                <a:t>ApplicationNumber</a:t>
              </a:r>
              <a:r>
                <a:rPr lang="en-US" dirty="0" smtClean="0"/>
                <a:t> (U)</a:t>
              </a:r>
            </a:p>
          </p:txBody>
        </p:sp>
        <p:sp>
          <p:nvSpPr>
            <p:cNvPr id="11" name="TextBox 10"/>
            <p:cNvSpPr txBox="1"/>
            <p:nvPr/>
          </p:nvSpPr>
          <p:spPr>
            <a:xfrm>
              <a:off x="7451295" y="823989"/>
              <a:ext cx="1259052" cy="646331"/>
            </a:xfrm>
            <a:prstGeom prst="rect">
              <a:avLst/>
            </a:prstGeom>
            <a:noFill/>
          </p:spPr>
          <p:txBody>
            <a:bodyPr wrap="square" rtlCol="0">
              <a:spAutoFit/>
            </a:bodyPr>
            <a:lstStyle/>
            <a:p>
              <a:r>
                <a:rPr lang="en-US" b="1" u="sng" dirty="0" smtClean="0"/>
                <a:t>ID</a:t>
              </a:r>
            </a:p>
            <a:p>
              <a:r>
                <a:rPr lang="en-US" dirty="0" smtClean="0"/>
                <a:t>Title</a:t>
              </a:r>
              <a:endParaRPr lang="en-US" dirty="0"/>
            </a:p>
          </p:txBody>
        </p:sp>
        <p:sp>
          <p:nvSpPr>
            <p:cNvPr id="12" name="TextBox 11"/>
            <p:cNvSpPr txBox="1"/>
            <p:nvPr/>
          </p:nvSpPr>
          <p:spPr>
            <a:xfrm>
              <a:off x="462280" y="416056"/>
              <a:ext cx="1196341" cy="461665"/>
            </a:xfrm>
            <a:prstGeom prst="rect">
              <a:avLst/>
            </a:prstGeom>
            <a:noFill/>
          </p:spPr>
          <p:txBody>
            <a:bodyPr wrap="square" rtlCol="0">
              <a:spAutoFit/>
            </a:bodyPr>
            <a:lstStyle/>
            <a:p>
              <a:r>
                <a:rPr lang="en-US" sz="2400" dirty="0" smtClean="0"/>
                <a:t>Student</a:t>
              </a:r>
              <a:endParaRPr lang="en-US" sz="2400" dirty="0"/>
            </a:p>
          </p:txBody>
        </p:sp>
        <p:sp>
          <p:nvSpPr>
            <p:cNvPr id="13" name="TextBox 12"/>
            <p:cNvSpPr txBox="1"/>
            <p:nvPr/>
          </p:nvSpPr>
          <p:spPr>
            <a:xfrm>
              <a:off x="7514006" y="446143"/>
              <a:ext cx="1196341" cy="461665"/>
            </a:xfrm>
            <a:prstGeom prst="rect">
              <a:avLst/>
            </a:prstGeom>
            <a:noFill/>
          </p:spPr>
          <p:txBody>
            <a:bodyPr wrap="square" rtlCol="0">
              <a:spAutoFit/>
            </a:bodyPr>
            <a:lstStyle/>
            <a:p>
              <a:r>
                <a:rPr lang="en-US" sz="2400" dirty="0" smtClean="0"/>
                <a:t>Course</a:t>
              </a:r>
              <a:endParaRPr lang="en-US" sz="2400" dirty="0"/>
            </a:p>
          </p:txBody>
        </p:sp>
        <p:cxnSp>
          <p:nvCxnSpPr>
            <p:cNvPr id="14" name="Elbow Connector 13"/>
            <p:cNvCxnSpPr/>
            <p:nvPr/>
          </p:nvCxnSpPr>
          <p:spPr>
            <a:xfrm>
              <a:off x="2663371" y="928107"/>
              <a:ext cx="1713258" cy="273647"/>
            </a:xfrm>
            <a:prstGeom prst="bentConnector3">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938785" y="754941"/>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380607" y="1086470"/>
              <a:ext cx="1530352" cy="560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303810" y="1021859"/>
              <a:ext cx="1931522" cy="646331"/>
            </a:xfrm>
            <a:prstGeom prst="rect">
              <a:avLst/>
            </a:prstGeom>
            <a:noFill/>
          </p:spPr>
          <p:txBody>
            <a:bodyPr wrap="square" rtlCol="0">
              <a:spAutoFit/>
            </a:bodyPr>
            <a:lstStyle/>
            <a:p>
              <a:r>
                <a:rPr lang="en-US" b="1" u="sng" dirty="0" err="1" smtClean="0"/>
                <a:t>StudentID</a:t>
              </a:r>
              <a:r>
                <a:rPr lang="en-US" b="1" u="sng" dirty="0" smtClean="0"/>
                <a:t> (FK)</a:t>
              </a:r>
            </a:p>
            <a:p>
              <a:r>
                <a:rPr lang="en-US" b="1" u="sng" dirty="0" err="1" smtClean="0"/>
                <a:t>CourseID</a:t>
              </a:r>
              <a:r>
                <a:rPr lang="en-US" b="1" u="sng" dirty="0" smtClean="0"/>
                <a:t> (FK)</a:t>
              </a:r>
              <a:endParaRPr lang="en-US" b="1" u="sng" dirty="0"/>
            </a:p>
          </p:txBody>
        </p:sp>
        <p:sp>
          <p:nvSpPr>
            <p:cNvPr id="32" name="TextBox 31"/>
            <p:cNvSpPr txBox="1"/>
            <p:nvPr/>
          </p:nvSpPr>
          <p:spPr>
            <a:xfrm>
              <a:off x="4380607" y="645636"/>
              <a:ext cx="1286763" cy="461665"/>
            </a:xfrm>
            <a:prstGeom prst="rect">
              <a:avLst/>
            </a:prstGeom>
            <a:noFill/>
          </p:spPr>
          <p:txBody>
            <a:bodyPr wrap="square" rtlCol="0">
              <a:spAutoFit/>
            </a:bodyPr>
            <a:lstStyle/>
            <a:p>
              <a:r>
                <a:rPr lang="en-US" sz="2400" dirty="0" smtClean="0"/>
                <a:t>Member</a:t>
              </a:r>
              <a:endParaRPr lang="en-US" sz="2400" dirty="0"/>
            </a:p>
          </p:txBody>
        </p:sp>
        <p:cxnSp>
          <p:nvCxnSpPr>
            <p:cNvPr id="34" name="Elbow Connector 33"/>
            <p:cNvCxnSpPr/>
            <p:nvPr/>
          </p:nvCxnSpPr>
          <p:spPr>
            <a:xfrm rot="10800000" flipV="1">
              <a:off x="5936286" y="1020386"/>
              <a:ext cx="1501157" cy="472801"/>
            </a:xfrm>
            <a:prstGeom prst="bentConnector3">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7162026" y="847221"/>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2768968" y="754317"/>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flipH="1">
              <a:off x="4218662" y="1063891"/>
              <a:ext cx="164330" cy="278972"/>
              <a:chOff x="2544580" y="3136917"/>
              <a:chExt cx="164330" cy="278972"/>
            </a:xfrm>
          </p:grpSpPr>
          <p:cxnSp>
            <p:nvCxnSpPr>
              <p:cNvPr id="41" name="Straight Connector 40"/>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5910459" y="1355594"/>
              <a:ext cx="164330" cy="278972"/>
              <a:chOff x="2544580" y="3136917"/>
              <a:chExt cx="164330" cy="278972"/>
            </a:xfrm>
          </p:grpSpPr>
          <p:cxnSp>
            <p:nvCxnSpPr>
              <p:cNvPr id="44" name="Straight Connector 43"/>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flipH="1" flipV="1">
              <a:off x="7314426" y="868986"/>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973087" y="1033811"/>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121286" y="1335021"/>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110447" y="1668190"/>
              <a:ext cx="2508862" cy="646331"/>
            </a:xfrm>
            <a:prstGeom prst="rect">
              <a:avLst/>
            </a:prstGeom>
            <a:noFill/>
          </p:spPr>
          <p:txBody>
            <a:bodyPr wrap="square" rtlCol="0">
              <a:spAutoFit/>
            </a:bodyPr>
            <a:lstStyle/>
            <a:p>
              <a:r>
                <a:rPr lang="en-US" dirty="0" smtClean="0"/>
                <a:t>Composite key = (</a:t>
              </a:r>
              <a:r>
                <a:rPr lang="en-US" dirty="0" err="1" smtClean="0"/>
                <a:t>StudentID,CourseID</a:t>
              </a:r>
              <a:r>
                <a:rPr lang="en-US" dirty="0" smtClean="0"/>
                <a:t>)</a:t>
              </a:r>
              <a:endParaRPr lang="en-US" dirty="0"/>
            </a:p>
          </p:txBody>
        </p:sp>
      </p:grpSp>
    </p:spTree>
    <p:extLst>
      <p:ext uri="{BB962C8B-B14F-4D97-AF65-F5344CB8AC3E}">
        <p14:creationId xmlns:p14="http://schemas.microsoft.com/office/powerpoint/2010/main" val="679527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MANY-TO-MANY</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21</a:t>
            </a:fld>
            <a:endParaRPr lang="fr-FR"/>
          </a:p>
        </p:txBody>
      </p:sp>
      <p:sp>
        <p:nvSpPr>
          <p:cNvPr id="3" name="TextBox 2"/>
          <p:cNvSpPr txBox="1"/>
          <p:nvPr/>
        </p:nvSpPr>
        <p:spPr>
          <a:xfrm>
            <a:off x="-1" y="1114695"/>
            <a:ext cx="9144001" cy="2031325"/>
          </a:xfrm>
          <a:prstGeom prst="rect">
            <a:avLst/>
          </a:prstGeom>
          <a:noFill/>
        </p:spPr>
        <p:txBody>
          <a:bodyPr wrap="square" rtlCol="0">
            <a:spAutoFit/>
          </a:bodyPr>
          <a:lstStyle/>
          <a:p>
            <a:r>
              <a:rPr lang="en-US" dirty="0" smtClean="0"/>
              <a:t>INSERT INTO Member (</a:t>
            </a:r>
            <a:r>
              <a:rPr lang="en-US" dirty="0" err="1" smtClean="0"/>
              <a:t>StudentID,CourseID,Role</a:t>
            </a:r>
            <a:r>
              <a:rPr lang="en-US" dirty="0" smtClean="0"/>
              <a:t>) VALUES (1,3,0)</a:t>
            </a:r>
          </a:p>
          <a:p>
            <a:r>
              <a:rPr lang="en-US" dirty="0" smtClean="0"/>
              <a:t>INSERT INTO Member (</a:t>
            </a:r>
            <a:r>
              <a:rPr lang="en-US" dirty="0" err="1" smtClean="0"/>
              <a:t>StudentID,CourseID,Role</a:t>
            </a:r>
            <a:r>
              <a:rPr lang="en-US" dirty="0" smtClean="0"/>
              <a:t>) VALUES (2,2,1)</a:t>
            </a:r>
          </a:p>
          <a:p>
            <a:endParaRPr lang="en-US" dirty="0"/>
          </a:p>
          <a:p>
            <a:r>
              <a:rPr lang="en-US" dirty="0" smtClean="0"/>
              <a:t>SELECT </a:t>
            </a:r>
            <a:r>
              <a:rPr lang="en-US" dirty="0" err="1" smtClean="0"/>
              <a:t>Student.Name</a:t>
            </a:r>
            <a:r>
              <a:rPr lang="en-US" dirty="0" smtClean="0"/>
              <a:t>, </a:t>
            </a:r>
            <a:r>
              <a:rPr lang="en-US" dirty="0" err="1" smtClean="0"/>
              <a:t>Member.Role</a:t>
            </a:r>
            <a:r>
              <a:rPr lang="en-US" dirty="0" smtClean="0"/>
              <a:t>, </a:t>
            </a:r>
            <a:r>
              <a:rPr lang="en-US" dirty="0" err="1" smtClean="0"/>
              <a:t>Course.Title</a:t>
            </a:r>
            <a:endParaRPr lang="en-US" dirty="0" smtClean="0"/>
          </a:p>
          <a:p>
            <a:r>
              <a:rPr lang="en-US" dirty="0" smtClean="0"/>
              <a:t>FROM Students JOIN Member JOIN Courses</a:t>
            </a:r>
          </a:p>
          <a:p>
            <a:r>
              <a:rPr lang="en-US" dirty="0" smtClean="0"/>
              <a:t>ON Member.StudentID=Student.ID AND Member.CourseID=Course.ID</a:t>
            </a:r>
          </a:p>
          <a:p>
            <a:r>
              <a:rPr lang="en-US" dirty="0" smtClean="0"/>
              <a:t>ORDER BY </a:t>
            </a:r>
            <a:r>
              <a:rPr lang="en-US" dirty="0" err="1" smtClean="0"/>
              <a:t>Course.Title</a:t>
            </a:r>
            <a:r>
              <a:rPr lang="en-US" dirty="0" smtClean="0"/>
              <a:t>, </a:t>
            </a:r>
            <a:r>
              <a:rPr lang="en-US" dirty="0" err="1" smtClean="0"/>
              <a:t>Member.Role</a:t>
            </a:r>
            <a:r>
              <a:rPr lang="en-US" dirty="0" smtClean="0"/>
              <a:t> DESC, </a:t>
            </a:r>
            <a:r>
              <a:rPr lang="en-US" dirty="0" err="1" smtClean="0"/>
              <a:t>Student.Name</a:t>
            </a:r>
            <a:endParaRPr lang="en-US" dirty="0" smtClean="0"/>
          </a:p>
        </p:txBody>
      </p:sp>
    </p:spTree>
    <p:extLst>
      <p:ext uri="{BB962C8B-B14F-4D97-AF65-F5344CB8AC3E}">
        <p14:creationId xmlns:p14="http://schemas.microsoft.com/office/powerpoint/2010/main" val="2209297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JOINS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22</a:t>
            </a:fld>
            <a:endParaRPr lang="fr-FR"/>
          </a:p>
        </p:txBody>
      </p:sp>
      <p:sp>
        <p:nvSpPr>
          <p:cNvPr id="4" name="TextBox 3"/>
          <p:cNvSpPr txBox="1"/>
          <p:nvPr/>
        </p:nvSpPr>
        <p:spPr>
          <a:xfrm>
            <a:off x="0" y="725646"/>
            <a:ext cx="5770880" cy="4524315"/>
          </a:xfrm>
          <a:prstGeom prst="rect">
            <a:avLst/>
          </a:prstGeom>
          <a:noFill/>
        </p:spPr>
        <p:txBody>
          <a:bodyPr wrap="square" rtlCol="0">
            <a:spAutoFit/>
          </a:bodyPr>
          <a:lstStyle/>
          <a:p>
            <a:r>
              <a:rPr lang="en-US" b="1" dirty="0" smtClean="0"/>
              <a:t>Types of joins:</a:t>
            </a:r>
          </a:p>
          <a:p>
            <a:endParaRPr lang="en-US" dirty="0" smtClean="0"/>
          </a:p>
          <a:p>
            <a:endParaRPr lang="en-US" dirty="0" smtClean="0"/>
          </a:p>
          <a:p>
            <a:r>
              <a:rPr lang="en-US" dirty="0" smtClean="0"/>
              <a:t>Inner</a:t>
            </a:r>
          </a:p>
          <a:p>
            <a:endParaRPr lang="en-US" dirty="0" smtClean="0"/>
          </a:p>
          <a:p>
            <a:endParaRPr lang="en-US" dirty="0"/>
          </a:p>
          <a:p>
            <a:endParaRPr lang="en-US" dirty="0" smtClean="0"/>
          </a:p>
          <a:p>
            <a:r>
              <a:rPr lang="en-US" dirty="0" smtClean="0"/>
              <a:t>Outer</a:t>
            </a:r>
          </a:p>
          <a:p>
            <a:endParaRPr lang="en-US" dirty="0" smtClean="0"/>
          </a:p>
          <a:p>
            <a:endParaRPr lang="en-US" dirty="0"/>
          </a:p>
          <a:p>
            <a:endParaRPr lang="en-US" dirty="0" smtClean="0"/>
          </a:p>
          <a:p>
            <a:r>
              <a:rPr lang="en-US" dirty="0" smtClean="0"/>
              <a:t>Left outer</a:t>
            </a:r>
          </a:p>
          <a:p>
            <a:endParaRPr lang="en-US" dirty="0"/>
          </a:p>
          <a:p>
            <a:endParaRPr lang="en-US" dirty="0" smtClean="0"/>
          </a:p>
          <a:p>
            <a:endParaRPr lang="en-US" dirty="0" smtClean="0"/>
          </a:p>
          <a:p>
            <a:r>
              <a:rPr lang="en-US" dirty="0" smtClean="0"/>
              <a:t>Right outer (=left outer when two tables are exchanged)</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6061" t="52714"/>
          <a:stretch/>
        </p:blipFill>
        <p:spPr>
          <a:xfrm>
            <a:off x="5982775" y="4602688"/>
            <a:ext cx="1841500" cy="1441290"/>
          </a:xfrm>
          <a:prstGeom prst="rect">
            <a:avLst/>
          </a:prstGeom>
        </p:spPr>
      </p:pic>
      <p:pic>
        <p:nvPicPr>
          <p:cNvPr id="20" name="Picture 19"/>
          <p:cNvPicPr>
            <a:picLocks noChangeAspect="1"/>
          </p:cNvPicPr>
          <p:nvPr/>
        </p:nvPicPr>
        <p:blipFill rotWithShape="1">
          <a:blip r:embed="rId2">
            <a:extLst>
              <a:ext uri="{28A0092B-C50C-407E-A947-70E740481C1C}">
                <a14:useLocalDpi xmlns:a14="http://schemas.microsoft.com/office/drawing/2010/main" val="0"/>
              </a:ext>
            </a:extLst>
          </a:blip>
          <a:srcRect t="50986" r="57091"/>
          <a:stretch/>
        </p:blipFill>
        <p:spPr>
          <a:xfrm>
            <a:off x="2773679" y="3223260"/>
            <a:ext cx="1798320" cy="1493936"/>
          </a:xfrm>
          <a:prstGeom prst="rect">
            <a:avLst/>
          </a:prstGeom>
        </p:spPr>
      </p:pic>
      <p:pic>
        <p:nvPicPr>
          <p:cNvPr id="21" name="Picture 20"/>
          <p:cNvPicPr>
            <a:picLocks noChangeAspect="1"/>
          </p:cNvPicPr>
          <p:nvPr/>
        </p:nvPicPr>
        <p:blipFill rotWithShape="1">
          <a:blip r:embed="rId2">
            <a:extLst>
              <a:ext uri="{28A0092B-C50C-407E-A947-70E740481C1C}">
                <a14:useLocalDpi xmlns:a14="http://schemas.microsoft.com/office/drawing/2010/main" val="0"/>
              </a:ext>
            </a:extLst>
          </a:blip>
          <a:srcRect l="54848" b="47000"/>
          <a:stretch/>
        </p:blipFill>
        <p:spPr>
          <a:xfrm>
            <a:off x="5204265" y="1663700"/>
            <a:ext cx="1892300" cy="1615440"/>
          </a:xfrm>
          <a:prstGeom prst="rect">
            <a:avLst/>
          </a:prstGeom>
        </p:spPr>
      </p:pic>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r="55091" b="53500"/>
          <a:stretch/>
        </p:blipFill>
        <p:spPr>
          <a:xfrm>
            <a:off x="2329180" y="955040"/>
            <a:ext cx="1882140" cy="1417320"/>
          </a:xfrm>
          <a:prstGeom prst="rect">
            <a:avLst/>
          </a:prstGeom>
        </p:spPr>
      </p:pic>
    </p:spTree>
    <p:extLst>
      <p:ext uri="{BB962C8B-B14F-4D97-AF65-F5344CB8AC3E}">
        <p14:creationId xmlns:p14="http://schemas.microsoft.com/office/powerpoint/2010/main" val="379184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INNER JOIN</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23</a:t>
            </a:fld>
            <a:endParaRPr lang="fr-FR"/>
          </a:p>
        </p:txBody>
      </p:sp>
      <p:graphicFrame>
        <p:nvGraphicFramePr>
          <p:cNvPr id="15" name="Table 14"/>
          <p:cNvGraphicFramePr>
            <a:graphicFrameLocks noGrp="1"/>
          </p:cNvGraphicFramePr>
          <p:nvPr>
            <p:extLst/>
          </p:nvPr>
        </p:nvGraphicFramePr>
        <p:xfrm>
          <a:off x="6325374" y="1163982"/>
          <a:ext cx="1991360" cy="1525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1830717374"/>
                    </a:ext>
                  </a:extLst>
                </a:gridCol>
                <a:gridCol w="728980">
                  <a:extLst>
                    <a:ext uri="{9D8B030D-6E8A-4147-A177-3AD203B41FA5}">
                      <a16:colId xmlns:a16="http://schemas.microsoft.com/office/drawing/2014/main" val="2271339963"/>
                    </a:ext>
                  </a:extLst>
                </a:gridCol>
              </a:tblGrid>
              <a:tr h="381415">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1199792913"/>
                  </a:ext>
                </a:extLst>
              </a:tr>
              <a:tr h="381415">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2961956837"/>
                  </a:ext>
                </a:extLst>
              </a:tr>
            </a:tbl>
          </a:graphicData>
        </a:graphic>
      </p:graphicFrame>
      <p:graphicFrame>
        <p:nvGraphicFramePr>
          <p:cNvPr id="17" name="Table 16"/>
          <p:cNvGraphicFramePr>
            <a:graphicFrameLocks noGrp="1"/>
          </p:cNvGraphicFramePr>
          <p:nvPr>
            <p:extLst/>
          </p:nvPr>
        </p:nvGraphicFramePr>
        <p:xfrm>
          <a:off x="120671" y="1149409"/>
          <a:ext cx="3575497"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41237">
                  <a:extLst>
                    <a:ext uri="{9D8B030D-6E8A-4147-A177-3AD203B41FA5}">
                      <a16:colId xmlns:a16="http://schemas.microsoft.com/office/drawing/2014/main" val="2031044074"/>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bl>
          </a:graphicData>
        </a:graphic>
      </p:graphicFrame>
      <p:sp>
        <p:nvSpPr>
          <p:cNvPr id="18" name="TextBox 17"/>
          <p:cNvSpPr txBox="1"/>
          <p:nvPr/>
        </p:nvSpPr>
        <p:spPr>
          <a:xfrm>
            <a:off x="6491072" y="804773"/>
            <a:ext cx="1681058" cy="369332"/>
          </a:xfrm>
          <a:prstGeom prst="rect">
            <a:avLst/>
          </a:prstGeom>
          <a:noFill/>
        </p:spPr>
        <p:txBody>
          <a:bodyPr wrap="square" rtlCol="0">
            <a:spAutoFit/>
          </a:bodyPr>
          <a:lstStyle/>
          <a:p>
            <a:r>
              <a:rPr lang="en-US" dirty="0" smtClean="0"/>
              <a:t>Course</a:t>
            </a:r>
            <a:endParaRPr lang="en-US" dirty="0"/>
          </a:p>
        </p:txBody>
      </p:sp>
      <p:sp>
        <p:nvSpPr>
          <p:cNvPr id="19" name="TextBox 18"/>
          <p:cNvSpPr txBox="1"/>
          <p:nvPr/>
        </p:nvSpPr>
        <p:spPr>
          <a:xfrm>
            <a:off x="1082251" y="834070"/>
            <a:ext cx="1020870" cy="369332"/>
          </a:xfrm>
          <a:prstGeom prst="rect">
            <a:avLst/>
          </a:prstGeom>
          <a:noFill/>
        </p:spPr>
        <p:txBody>
          <a:bodyPr wrap="square" rtlCol="0">
            <a:spAutoFit/>
          </a:bodyPr>
          <a:lstStyle/>
          <a:p>
            <a:r>
              <a:rPr lang="en-US" dirty="0" smtClean="0"/>
              <a:t>Student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659987925"/>
              </p:ext>
            </p:extLst>
          </p:nvPr>
        </p:nvGraphicFramePr>
        <p:xfrm>
          <a:off x="2486766" y="4183162"/>
          <a:ext cx="4518019" cy="114424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62380">
                  <a:extLst>
                    <a:ext uri="{9D8B030D-6E8A-4147-A177-3AD203B41FA5}">
                      <a16:colId xmlns:a16="http://schemas.microsoft.com/office/drawing/2014/main" val="2031044074"/>
                    </a:ext>
                  </a:extLst>
                </a:gridCol>
                <a:gridCol w="921379">
                  <a:extLst>
                    <a:ext uri="{9D8B030D-6E8A-4147-A177-3AD203B41FA5}">
                      <a16:colId xmlns:a16="http://schemas.microsoft.com/office/drawing/2014/main" val="3404107416"/>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199792913"/>
                  </a:ext>
                </a:extLst>
              </a:tr>
            </a:tbl>
          </a:graphicData>
        </a:graphic>
      </p:graphicFrame>
      <p:sp>
        <p:nvSpPr>
          <p:cNvPr id="3" name="Down Arrow 2"/>
          <p:cNvSpPr/>
          <p:nvPr/>
        </p:nvSpPr>
        <p:spPr>
          <a:xfrm>
            <a:off x="2332775" y="3386396"/>
            <a:ext cx="4826000" cy="687640"/>
          </a:xfrm>
          <a:prstGeom prst="downArrow">
            <a:avLst>
              <a:gd name="adj1" fmla="val 50000"/>
              <a:gd name="adj2" fmla="val 35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INNER JOIN</a:t>
            </a:r>
            <a:endParaRPr lang="en-US" dirty="0">
              <a:solidFill>
                <a:schemeClr val="tx1"/>
              </a:solidFill>
            </a:endParaRPr>
          </a:p>
        </p:txBody>
      </p:sp>
    </p:spTree>
    <p:extLst>
      <p:ext uri="{BB962C8B-B14F-4D97-AF65-F5344CB8AC3E}">
        <p14:creationId xmlns:p14="http://schemas.microsoft.com/office/powerpoint/2010/main" val="24745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OUTER JOIN</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24</a:t>
            </a:fld>
            <a:endParaRPr lang="fr-FR"/>
          </a:p>
        </p:txBody>
      </p:sp>
      <p:graphicFrame>
        <p:nvGraphicFramePr>
          <p:cNvPr id="15" name="Table 14"/>
          <p:cNvGraphicFramePr>
            <a:graphicFrameLocks noGrp="1"/>
          </p:cNvGraphicFramePr>
          <p:nvPr>
            <p:extLst/>
          </p:nvPr>
        </p:nvGraphicFramePr>
        <p:xfrm>
          <a:off x="6325374" y="1163982"/>
          <a:ext cx="1991360" cy="1525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1830717374"/>
                    </a:ext>
                  </a:extLst>
                </a:gridCol>
                <a:gridCol w="728980">
                  <a:extLst>
                    <a:ext uri="{9D8B030D-6E8A-4147-A177-3AD203B41FA5}">
                      <a16:colId xmlns:a16="http://schemas.microsoft.com/office/drawing/2014/main" val="2271339963"/>
                    </a:ext>
                  </a:extLst>
                </a:gridCol>
              </a:tblGrid>
              <a:tr h="381415">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1199792913"/>
                  </a:ext>
                </a:extLst>
              </a:tr>
              <a:tr h="381415">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2961956837"/>
                  </a:ext>
                </a:extLst>
              </a:tr>
            </a:tbl>
          </a:graphicData>
        </a:graphic>
      </p:graphicFrame>
      <p:graphicFrame>
        <p:nvGraphicFramePr>
          <p:cNvPr id="17" name="Table 16"/>
          <p:cNvGraphicFramePr>
            <a:graphicFrameLocks noGrp="1"/>
          </p:cNvGraphicFramePr>
          <p:nvPr>
            <p:extLst/>
          </p:nvPr>
        </p:nvGraphicFramePr>
        <p:xfrm>
          <a:off x="120671" y="1149409"/>
          <a:ext cx="3575497"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41237">
                  <a:extLst>
                    <a:ext uri="{9D8B030D-6E8A-4147-A177-3AD203B41FA5}">
                      <a16:colId xmlns:a16="http://schemas.microsoft.com/office/drawing/2014/main" val="2031044074"/>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bl>
          </a:graphicData>
        </a:graphic>
      </p:graphicFrame>
      <p:sp>
        <p:nvSpPr>
          <p:cNvPr id="18" name="TextBox 17"/>
          <p:cNvSpPr txBox="1"/>
          <p:nvPr/>
        </p:nvSpPr>
        <p:spPr>
          <a:xfrm>
            <a:off x="6491072" y="804773"/>
            <a:ext cx="1681058" cy="369332"/>
          </a:xfrm>
          <a:prstGeom prst="rect">
            <a:avLst/>
          </a:prstGeom>
          <a:noFill/>
        </p:spPr>
        <p:txBody>
          <a:bodyPr wrap="square" rtlCol="0">
            <a:spAutoFit/>
          </a:bodyPr>
          <a:lstStyle/>
          <a:p>
            <a:r>
              <a:rPr lang="en-US" dirty="0" smtClean="0"/>
              <a:t>Course</a:t>
            </a:r>
            <a:endParaRPr lang="en-US" dirty="0"/>
          </a:p>
        </p:txBody>
      </p:sp>
      <p:sp>
        <p:nvSpPr>
          <p:cNvPr id="19" name="TextBox 18"/>
          <p:cNvSpPr txBox="1"/>
          <p:nvPr/>
        </p:nvSpPr>
        <p:spPr>
          <a:xfrm>
            <a:off x="1082251" y="834070"/>
            <a:ext cx="1020870" cy="369332"/>
          </a:xfrm>
          <a:prstGeom prst="rect">
            <a:avLst/>
          </a:prstGeom>
          <a:noFill/>
        </p:spPr>
        <p:txBody>
          <a:bodyPr wrap="square" rtlCol="0">
            <a:spAutoFit/>
          </a:bodyPr>
          <a:lstStyle/>
          <a:p>
            <a:r>
              <a:rPr lang="en-US" dirty="0" smtClean="0"/>
              <a:t>Student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892320497"/>
              </p:ext>
            </p:extLst>
          </p:nvPr>
        </p:nvGraphicFramePr>
        <p:xfrm>
          <a:off x="2486766" y="4132362"/>
          <a:ext cx="4518019" cy="266990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62380">
                  <a:extLst>
                    <a:ext uri="{9D8B030D-6E8A-4147-A177-3AD203B41FA5}">
                      <a16:colId xmlns:a16="http://schemas.microsoft.com/office/drawing/2014/main" val="2031044074"/>
                    </a:ext>
                  </a:extLst>
                </a:gridCol>
                <a:gridCol w="921379">
                  <a:extLst>
                    <a:ext uri="{9D8B030D-6E8A-4147-A177-3AD203B41FA5}">
                      <a16:colId xmlns:a16="http://schemas.microsoft.com/office/drawing/2014/main" val="3404107416"/>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r h="381415">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1764508429"/>
                  </a:ext>
                </a:extLst>
              </a:tr>
              <a:tr h="381415">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1700584126"/>
                  </a:ext>
                </a:extLst>
              </a:tr>
            </a:tbl>
          </a:graphicData>
        </a:graphic>
      </p:graphicFrame>
      <p:sp>
        <p:nvSpPr>
          <p:cNvPr id="3" name="Down Arrow 2"/>
          <p:cNvSpPr/>
          <p:nvPr/>
        </p:nvSpPr>
        <p:spPr>
          <a:xfrm>
            <a:off x="2332775" y="3386396"/>
            <a:ext cx="4826000" cy="687640"/>
          </a:xfrm>
          <a:prstGeom prst="downArrow">
            <a:avLst>
              <a:gd name="adj1" fmla="val 50000"/>
              <a:gd name="adj2" fmla="val 35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OUTER JOIN</a:t>
            </a:r>
            <a:endParaRPr lang="en-US" dirty="0">
              <a:solidFill>
                <a:schemeClr val="tx1"/>
              </a:solidFill>
            </a:endParaRPr>
          </a:p>
        </p:txBody>
      </p:sp>
    </p:spTree>
    <p:extLst>
      <p:ext uri="{BB962C8B-B14F-4D97-AF65-F5344CB8AC3E}">
        <p14:creationId xmlns:p14="http://schemas.microsoft.com/office/powerpoint/2010/main" val="3915220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LEFT OUTER JOIN</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25</a:t>
            </a:fld>
            <a:endParaRPr lang="fr-FR"/>
          </a:p>
        </p:txBody>
      </p:sp>
      <p:graphicFrame>
        <p:nvGraphicFramePr>
          <p:cNvPr id="15" name="Table 14"/>
          <p:cNvGraphicFramePr>
            <a:graphicFrameLocks noGrp="1"/>
          </p:cNvGraphicFramePr>
          <p:nvPr>
            <p:extLst/>
          </p:nvPr>
        </p:nvGraphicFramePr>
        <p:xfrm>
          <a:off x="6325374" y="1163982"/>
          <a:ext cx="1991360" cy="1525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1830717374"/>
                    </a:ext>
                  </a:extLst>
                </a:gridCol>
                <a:gridCol w="728980">
                  <a:extLst>
                    <a:ext uri="{9D8B030D-6E8A-4147-A177-3AD203B41FA5}">
                      <a16:colId xmlns:a16="http://schemas.microsoft.com/office/drawing/2014/main" val="2271339963"/>
                    </a:ext>
                  </a:extLst>
                </a:gridCol>
              </a:tblGrid>
              <a:tr h="381415">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1199792913"/>
                  </a:ext>
                </a:extLst>
              </a:tr>
              <a:tr h="381415">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2961956837"/>
                  </a:ext>
                </a:extLst>
              </a:tr>
            </a:tbl>
          </a:graphicData>
        </a:graphic>
      </p:graphicFrame>
      <p:graphicFrame>
        <p:nvGraphicFramePr>
          <p:cNvPr id="17" name="Table 16"/>
          <p:cNvGraphicFramePr>
            <a:graphicFrameLocks noGrp="1"/>
          </p:cNvGraphicFramePr>
          <p:nvPr>
            <p:extLst/>
          </p:nvPr>
        </p:nvGraphicFramePr>
        <p:xfrm>
          <a:off x="120671" y="1149409"/>
          <a:ext cx="3575497"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41237">
                  <a:extLst>
                    <a:ext uri="{9D8B030D-6E8A-4147-A177-3AD203B41FA5}">
                      <a16:colId xmlns:a16="http://schemas.microsoft.com/office/drawing/2014/main" val="2031044074"/>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bl>
          </a:graphicData>
        </a:graphic>
      </p:graphicFrame>
      <p:sp>
        <p:nvSpPr>
          <p:cNvPr id="18" name="TextBox 17"/>
          <p:cNvSpPr txBox="1"/>
          <p:nvPr/>
        </p:nvSpPr>
        <p:spPr>
          <a:xfrm>
            <a:off x="6491072" y="804773"/>
            <a:ext cx="1681058" cy="369332"/>
          </a:xfrm>
          <a:prstGeom prst="rect">
            <a:avLst/>
          </a:prstGeom>
          <a:noFill/>
        </p:spPr>
        <p:txBody>
          <a:bodyPr wrap="square" rtlCol="0">
            <a:spAutoFit/>
          </a:bodyPr>
          <a:lstStyle/>
          <a:p>
            <a:r>
              <a:rPr lang="en-US" dirty="0" smtClean="0"/>
              <a:t>Course</a:t>
            </a:r>
            <a:endParaRPr lang="en-US" dirty="0"/>
          </a:p>
        </p:txBody>
      </p:sp>
      <p:sp>
        <p:nvSpPr>
          <p:cNvPr id="19" name="TextBox 18"/>
          <p:cNvSpPr txBox="1"/>
          <p:nvPr/>
        </p:nvSpPr>
        <p:spPr>
          <a:xfrm>
            <a:off x="1082251" y="834070"/>
            <a:ext cx="1020870" cy="369332"/>
          </a:xfrm>
          <a:prstGeom prst="rect">
            <a:avLst/>
          </a:prstGeom>
          <a:noFill/>
        </p:spPr>
        <p:txBody>
          <a:bodyPr wrap="square" rtlCol="0">
            <a:spAutoFit/>
          </a:bodyPr>
          <a:lstStyle/>
          <a:p>
            <a:r>
              <a:rPr lang="en-US" dirty="0" smtClean="0"/>
              <a:t>Student</a:t>
            </a:r>
            <a:endParaRPr lang="en-US" dirty="0"/>
          </a:p>
        </p:txBody>
      </p:sp>
      <p:graphicFrame>
        <p:nvGraphicFramePr>
          <p:cNvPr id="9" name="Table 8"/>
          <p:cNvGraphicFramePr>
            <a:graphicFrameLocks noGrp="1"/>
          </p:cNvGraphicFramePr>
          <p:nvPr>
            <p:extLst/>
          </p:nvPr>
        </p:nvGraphicFramePr>
        <p:xfrm>
          <a:off x="2486766" y="4183162"/>
          <a:ext cx="4518019"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62380">
                  <a:extLst>
                    <a:ext uri="{9D8B030D-6E8A-4147-A177-3AD203B41FA5}">
                      <a16:colId xmlns:a16="http://schemas.microsoft.com/office/drawing/2014/main" val="2031044074"/>
                    </a:ext>
                  </a:extLst>
                </a:gridCol>
                <a:gridCol w="921379">
                  <a:extLst>
                    <a:ext uri="{9D8B030D-6E8A-4147-A177-3AD203B41FA5}">
                      <a16:colId xmlns:a16="http://schemas.microsoft.com/office/drawing/2014/main" val="3404107416"/>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bl>
          </a:graphicData>
        </a:graphic>
      </p:graphicFrame>
      <p:sp>
        <p:nvSpPr>
          <p:cNvPr id="3" name="Down Arrow 2"/>
          <p:cNvSpPr/>
          <p:nvPr/>
        </p:nvSpPr>
        <p:spPr>
          <a:xfrm>
            <a:off x="2332775" y="3386396"/>
            <a:ext cx="4826000" cy="687640"/>
          </a:xfrm>
          <a:prstGeom prst="downArrow">
            <a:avLst>
              <a:gd name="adj1" fmla="val 50000"/>
              <a:gd name="adj2" fmla="val 35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LEFT OUTER JOIN</a:t>
            </a:r>
            <a:endParaRPr lang="en-US" dirty="0">
              <a:solidFill>
                <a:schemeClr val="tx1"/>
              </a:solidFill>
            </a:endParaRPr>
          </a:p>
        </p:txBody>
      </p:sp>
    </p:spTree>
    <p:extLst>
      <p:ext uri="{BB962C8B-B14F-4D97-AF65-F5344CB8AC3E}">
        <p14:creationId xmlns:p14="http://schemas.microsoft.com/office/powerpoint/2010/main" val="1987273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INNER JOIN</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26</a:t>
            </a:fld>
            <a:endParaRPr lang="fr-FR"/>
          </a:p>
        </p:txBody>
      </p:sp>
      <p:graphicFrame>
        <p:nvGraphicFramePr>
          <p:cNvPr id="15" name="Table 14"/>
          <p:cNvGraphicFramePr>
            <a:graphicFrameLocks noGrp="1"/>
          </p:cNvGraphicFramePr>
          <p:nvPr>
            <p:extLst/>
          </p:nvPr>
        </p:nvGraphicFramePr>
        <p:xfrm>
          <a:off x="6325374" y="1163982"/>
          <a:ext cx="1991360" cy="1525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1830717374"/>
                    </a:ext>
                  </a:extLst>
                </a:gridCol>
                <a:gridCol w="728980">
                  <a:extLst>
                    <a:ext uri="{9D8B030D-6E8A-4147-A177-3AD203B41FA5}">
                      <a16:colId xmlns:a16="http://schemas.microsoft.com/office/drawing/2014/main" val="2271339963"/>
                    </a:ext>
                  </a:extLst>
                </a:gridCol>
              </a:tblGrid>
              <a:tr h="381415">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1199792913"/>
                  </a:ext>
                </a:extLst>
              </a:tr>
              <a:tr h="381415">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2961956837"/>
                  </a:ext>
                </a:extLst>
              </a:tr>
            </a:tbl>
          </a:graphicData>
        </a:graphic>
      </p:graphicFrame>
      <p:graphicFrame>
        <p:nvGraphicFramePr>
          <p:cNvPr id="17" name="Table 16"/>
          <p:cNvGraphicFramePr>
            <a:graphicFrameLocks noGrp="1"/>
          </p:cNvGraphicFramePr>
          <p:nvPr>
            <p:extLst/>
          </p:nvPr>
        </p:nvGraphicFramePr>
        <p:xfrm>
          <a:off x="120671" y="1149409"/>
          <a:ext cx="3575497"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41237">
                  <a:extLst>
                    <a:ext uri="{9D8B030D-6E8A-4147-A177-3AD203B41FA5}">
                      <a16:colId xmlns:a16="http://schemas.microsoft.com/office/drawing/2014/main" val="2031044074"/>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bl>
          </a:graphicData>
        </a:graphic>
      </p:graphicFrame>
      <p:sp>
        <p:nvSpPr>
          <p:cNvPr id="18" name="TextBox 17"/>
          <p:cNvSpPr txBox="1"/>
          <p:nvPr/>
        </p:nvSpPr>
        <p:spPr>
          <a:xfrm>
            <a:off x="6491072" y="804773"/>
            <a:ext cx="1681058" cy="369332"/>
          </a:xfrm>
          <a:prstGeom prst="rect">
            <a:avLst/>
          </a:prstGeom>
          <a:noFill/>
        </p:spPr>
        <p:txBody>
          <a:bodyPr wrap="square" rtlCol="0">
            <a:spAutoFit/>
          </a:bodyPr>
          <a:lstStyle/>
          <a:p>
            <a:r>
              <a:rPr lang="en-US" dirty="0" smtClean="0"/>
              <a:t>Course</a:t>
            </a:r>
            <a:endParaRPr lang="en-US" dirty="0"/>
          </a:p>
        </p:txBody>
      </p:sp>
      <p:sp>
        <p:nvSpPr>
          <p:cNvPr id="19" name="TextBox 18"/>
          <p:cNvSpPr txBox="1"/>
          <p:nvPr/>
        </p:nvSpPr>
        <p:spPr>
          <a:xfrm>
            <a:off x="1082251" y="834070"/>
            <a:ext cx="1020870" cy="369332"/>
          </a:xfrm>
          <a:prstGeom prst="rect">
            <a:avLst/>
          </a:prstGeom>
          <a:noFill/>
        </p:spPr>
        <p:txBody>
          <a:bodyPr wrap="square" rtlCol="0">
            <a:spAutoFit/>
          </a:bodyPr>
          <a:lstStyle/>
          <a:p>
            <a:r>
              <a:rPr lang="en-US" dirty="0" smtClean="0"/>
              <a:t>Student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20450219"/>
              </p:ext>
            </p:extLst>
          </p:nvPr>
        </p:nvGraphicFramePr>
        <p:xfrm>
          <a:off x="2486766" y="4183162"/>
          <a:ext cx="4518019"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62380">
                  <a:extLst>
                    <a:ext uri="{9D8B030D-6E8A-4147-A177-3AD203B41FA5}">
                      <a16:colId xmlns:a16="http://schemas.microsoft.com/office/drawing/2014/main" val="2031044074"/>
                    </a:ext>
                  </a:extLst>
                </a:gridCol>
                <a:gridCol w="921379">
                  <a:extLst>
                    <a:ext uri="{9D8B030D-6E8A-4147-A177-3AD203B41FA5}">
                      <a16:colId xmlns:a16="http://schemas.microsoft.com/office/drawing/2014/main" val="3404107416"/>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199792913"/>
                  </a:ext>
                </a:extLst>
              </a:tr>
              <a:tr h="381415">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2961956837"/>
                  </a:ext>
                </a:extLst>
              </a:tr>
              <a:tr h="381415">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1142679282"/>
                  </a:ext>
                </a:extLst>
              </a:tr>
            </a:tbl>
          </a:graphicData>
        </a:graphic>
      </p:graphicFrame>
      <p:sp>
        <p:nvSpPr>
          <p:cNvPr id="3" name="Down Arrow 2"/>
          <p:cNvSpPr/>
          <p:nvPr/>
        </p:nvSpPr>
        <p:spPr>
          <a:xfrm>
            <a:off x="2332775" y="3386396"/>
            <a:ext cx="4826000" cy="687640"/>
          </a:xfrm>
          <a:prstGeom prst="downArrow">
            <a:avLst>
              <a:gd name="adj1" fmla="val 50000"/>
              <a:gd name="adj2" fmla="val 352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RIGHT OUTER JOIN</a:t>
            </a:r>
            <a:endParaRPr lang="en-US" dirty="0">
              <a:solidFill>
                <a:schemeClr val="tx1"/>
              </a:solidFill>
            </a:endParaRPr>
          </a:p>
        </p:txBody>
      </p:sp>
    </p:spTree>
    <p:extLst>
      <p:ext uri="{BB962C8B-B14F-4D97-AF65-F5344CB8AC3E}">
        <p14:creationId xmlns:p14="http://schemas.microsoft.com/office/powerpoint/2010/main" val="204960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JOINS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27</a:t>
            </a:fld>
            <a:endParaRPr lang="fr-F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39" y="1015415"/>
            <a:ext cx="6110987" cy="5720776"/>
          </a:xfrm>
          <a:prstGeom prst="rect">
            <a:avLst/>
          </a:prstGeom>
        </p:spPr>
      </p:pic>
    </p:spTree>
    <p:extLst>
      <p:ext uri="{BB962C8B-B14F-4D97-AF65-F5344CB8AC3E}">
        <p14:creationId xmlns:p14="http://schemas.microsoft.com/office/powerpoint/2010/main" val="374338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JOINS in SQL</a:t>
            </a:r>
          </a:p>
        </p:txBody>
      </p:sp>
      <p:sp>
        <p:nvSpPr>
          <p:cNvPr id="6" name="Slide Number Placeholder 5"/>
          <p:cNvSpPr>
            <a:spLocks noGrp="1"/>
          </p:cNvSpPr>
          <p:nvPr>
            <p:ph type="sldNum" sz="quarter" idx="12"/>
          </p:nvPr>
        </p:nvSpPr>
        <p:spPr/>
        <p:txBody>
          <a:bodyPr/>
          <a:lstStyle/>
          <a:p>
            <a:fld id="{BA65202F-3EE1-4DBC-83B8-700B57BEB960}" type="slidenum">
              <a:rPr lang="fr-FR" smtClean="0"/>
              <a:pPr/>
              <a:t>28</a:t>
            </a:fld>
            <a:endParaRPr lang="fr-F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61" y="799178"/>
            <a:ext cx="7701080" cy="6058821"/>
          </a:xfrm>
          <a:prstGeom prst="rect">
            <a:avLst/>
          </a:prstGeom>
        </p:spPr>
      </p:pic>
    </p:spTree>
    <p:extLst>
      <p:ext uri="{BB962C8B-B14F-4D97-AF65-F5344CB8AC3E}">
        <p14:creationId xmlns:p14="http://schemas.microsoft.com/office/powerpoint/2010/main" val="2753400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MANY-TO-MANY JOINS</a:t>
            </a:r>
            <a:endParaRPr lang="en-GB" sz="4400" b="1" dirty="0" smtClean="0"/>
          </a:p>
        </p:txBody>
      </p:sp>
      <p:sp>
        <p:nvSpPr>
          <p:cNvPr id="6" name="Slide Number Placeholder 5"/>
          <p:cNvSpPr>
            <a:spLocks noGrp="1"/>
          </p:cNvSpPr>
          <p:nvPr>
            <p:ph type="sldNum" sz="quarter" idx="12"/>
          </p:nvPr>
        </p:nvSpPr>
        <p:spPr/>
        <p:txBody>
          <a:bodyPr/>
          <a:lstStyle/>
          <a:p>
            <a:fld id="{BA65202F-3EE1-4DBC-83B8-700B57BEB960}" type="slidenum">
              <a:rPr lang="fr-FR" smtClean="0"/>
              <a:pPr/>
              <a:t>29</a:t>
            </a:fld>
            <a:endParaRPr lang="fr-FR"/>
          </a:p>
        </p:txBody>
      </p:sp>
      <p:graphicFrame>
        <p:nvGraphicFramePr>
          <p:cNvPr id="18" name="Table 17"/>
          <p:cNvGraphicFramePr>
            <a:graphicFrameLocks noGrp="1"/>
          </p:cNvGraphicFramePr>
          <p:nvPr>
            <p:extLst>
              <p:ext uri="{D42A27DB-BD31-4B8C-83A1-F6EECF244321}">
                <p14:modId xmlns:p14="http://schemas.microsoft.com/office/powerpoint/2010/main" val="2472835478"/>
              </p:ext>
            </p:extLst>
          </p:nvPr>
        </p:nvGraphicFramePr>
        <p:xfrm>
          <a:off x="5219385" y="5030588"/>
          <a:ext cx="1991360" cy="1525660"/>
        </p:xfrm>
        <a:graphic>
          <a:graphicData uri="http://schemas.openxmlformats.org/drawingml/2006/table">
            <a:tbl>
              <a:tblPr firstRow="1" bandRow="1">
                <a:tableStyleId>{5C22544A-7EE6-4342-B048-85BDC9FD1C3A}</a:tableStyleId>
              </a:tblPr>
              <a:tblGrid>
                <a:gridCol w="1262380">
                  <a:extLst>
                    <a:ext uri="{9D8B030D-6E8A-4147-A177-3AD203B41FA5}">
                      <a16:colId xmlns:a16="http://schemas.microsoft.com/office/drawing/2014/main" val="1830717374"/>
                    </a:ext>
                  </a:extLst>
                </a:gridCol>
                <a:gridCol w="728980">
                  <a:extLst>
                    <a:ext uri="{9D8B030D-6E8A-4147-A177-3AD203B41FA5}">
                      <a16:colId xmlns:a16="http://schemas.microsoft.com/office/drawing/2014/main" val="2271339963"/>
                    </a:ext>
                  </a:extLst>
                </a:gridCol>
              </a:tblGrid>
              <a:tr h="381415">
                <a:tc>
                  <a:txBody>
                    <a:bodyPr/>
                    <a:lstStyle/>
                    <a:p>
                      <a:r>
                        <a:rPr lang="en-US" dirty="0" err="1" smtClean="0"/>
                        <a:t>CourseID</a:t>
                      </a:r>
                      <a:endParaRPr lang="en-US" dirty="0"/>
                    </a:p>
                  </a:txBody>
                  <a:tcPr/>
                </a:tc>
                <a:tc>
                  <a:txBody>
                    <a:bodyPr/>
                    <a:lstStyle/>
                    <a:p>
                      <a:r>
                        <a:rPr lang="en-US" dirty="0" smtClean="0"/>
                        <a:t>Title</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PDS</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PML</a:t>
                      </a:r>
                      <a:endParaRPr lang="en-US" dirty="0"/>
                    </a:p>
                  </a:txBody>
                  <a:tcPr/>
                </a:tc>
                <a:extLst>
                  <a:ext uri="{0D108BD9-81ED-4DB2-BD59-A6C34878D82A}">
                    <a16:rowId xmlns:a16="http://schemas.microsoft.com/office/drawing/2014/main" val="1199792913"/>
                  </a:ext>
                </a:extLst>
              </a:tr>
              <a:tr h="381415">
                <a:tc>
                  <a:txBody>
                    <a:bodyPr/>
                    <a:lstStyle/>
                    <a:p>
                      <a:r>
                        <a:rPr lang="en-US" dirty="0" smtClean="0"/>
                        <a:t>NULL</a:t>
                      </a:r>
                      <a:endParaRPr lang="en-US" dirty="0"/>
                    </a:p>
                  </a:txBody>
                  <a:tcPr/>
                </a:tc>
                <a:tc>
                  <a:txBody>
                    <a:bodyPr/>
                    <a:lstStyle/>
                    <a:p>
                      <a:r>
                        <a:rPr lang="en-US" dirty="0" smtClean="0"/>
                        <a:t>SDC</a:t>
                      </a:r>
                      <a:endParaRPr lang="en-US" dirty="0"/>
                    </a:p>
                  </a:txBody>
                  <a:tcPr/>
                </a:tc>
                <a:extLst>
                  <a:ext uri="{0D108BD9-81ED-4DB2-BD59-A6C34878D82A}">
                    <a16:rowId xmlns:a16="http://schemas.microsoft.com/office/drawing/2014/main" val="2961956837"/>
                  </a:ext>
                </a:extLst>
              </a:tr>
            </a:tbl>
          </a:graphicData>
        </a:graphic>
      </p:graphicFrame>
      <p:graphicFrame>
        <p:nvGraphicFramePr>
          <p:cNvPr id="19" name="Table 18"/>
          <p:cNvGraphicFramePr>
            <a:graphicFrameLocks noGrp="1"/>
          </p:cNvGraphicFramePr>
          <p:nvPr>
            <p:extLst/>
          </p:nvPr>
        </p:nvGraphicFramePr>
        <p:xfrm>
          <a:off x="120671" y="1149409"/>
          <a:ext cx="3575497" cy="1907075"/>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2773402"/>
                    </a:ext>
                  </a:extLst>
                </a:gridCol>
                <a:gridCol w="1008380">
                  <a:extLst>
                    <a:ext uri="{9D8B030D-6E8A-4147-A177-3AD203B41FA5}">
                      <a16:colId xmlns:a16="http://schemas.microsoft.com/office/drawing/2014/main" val="2271339963"/>
                    </a:ext>
                  </a:extLst>
                </a:gridCol>
                <a:gridCol w="1241237">
                  <a:extLst>
                    <a:ext uri="{9D8B030D-6E8A-4147-A177-3AD203B41FA5}">
                      <a16:colId xmlns:a16="http://schemas.microsoft.com/office/drawing/2014/main" val="2031044074"/>
                    </a:ext>
                  </a:extLst>
                </a:gridCol>
              </a:tblGrid>
              <a:tr h="381415">
                <a:tc>
                  <a:txBody>
                    <a:bodyPr/>
                    <a:lstStyle/>
                    <a:p>
                      <a:r>
                        <a:rPr lang="en-US" dirty="0" err="1" smtClean="0"/>
                        <a:t>StudentID</a:t>
                      </a:r>
                      <a:endParaRPr lang="en-US" dirty="0"/>
                    </a:p>
                  </a:txBody>
                  <a:tcPr/>
                </a:tc>
                <a:tc>
                  <a:txBody>
                    <a:bodyPr/>
                    <a:lstStyle/>
                    <a:p>
                      <a:r>
                        <a:rPr lang="en-US" dirty="0" smtClean="0"/>
                        <a:t>Name</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Sarah</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Donald</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199792913"/>
                  </a:ext>
                </a:extLst>
              </a:tr>
              <a:tr h="381415">
                <a:tc>
                  <a:txBody>
                    <a:bodyPr/>
                    <a:lstStyle/>
                    <a:p>
                      <a:r>
                        <a:rPr lang="en-US" dirty="0" smtClean="0"/>
                        <a:t>3</a:t>
                      </a:r>
                      <a:endParaRPr lang="en-US" dirty="0"/>
                    </a:p>
                  </a:txBody>
                  <a:tcPr/>
                </a:tc>
                <a:tc>
                  <a:txBody>
                    <a:bodyPr/>
                    <a:lstStyle/>
                    <a:p>
                      <a:r>
                        <a:rPr lang="en-US" dirty="0" smtClean="0"/>
                        <a:t>Jessica</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961956837"/>
                  </a:ext>
                </a:extLst>
              </a:tr>
              <a:tr h="381415">
                <a:tc>
                  <a:txBody>
                    <a:bodyPr/>
                    <a:lstStyle/>
                    <a:p>
                      <a:r>
                        <a:rPr lang="en-US" dirty="0" smtClean="0"/>
                        <a:t>4</a:t>
                      </a:r>
                      <a:endParaRPr lang="en-US" dirty="0"/>
                    </a:p>
                  </a:txBody>
                  <a:tcPr/>
                </a:tc>
                <a:tc>
                  <a:txBody>
                    <a:bodyPr/>
                    <a:lstStyle/>
                    <a:p>
                      <a:r>
                        <a:rPr lang="en-US" dirty="0" smtClean="0"/>
                        <a:t>Albert</a:t>
                      </a:r>
                      <a:endParaRPr lang="en-US" dirty="0"/>
                    </a:p>
                  </a:txBody>
                  <a:tcPr/>
                </a:tc>
                <a:tc>
                  <a:txBody>
                    <a:bodyPr/>
                    <a:lstStyle/>
                    <a:p>
                      <a:r>
                        <a:rPr lang="en-US" dirty="0" smtClean="0"/>
                        <a:t>NULL</a:t>
                      </a:r>
                      <a:endParaRPr lang="en-US" dirty="0"/>
                    </a:p>
                  </a:txBody>
                  <a:tcPr/>
                </a:tc>
                <a:extLst>
                  <a:ext uri="{0D108BD9-81ED-4DB2-BD59-A6C34878D82A}">
                    <a16:rowId xmlns:a16="http://schemas.microsoft.com/office/drawing/2014/main" val="1142679282"/>
                  </a:ext>
                </a:extLst>
              </a:tr>
            </a:tbl>
          </a:graphicData>
        </a:graphic>
      </p:graphicFrame>
      <p:sp>
        <p:nvSpPr>
          <p:cNvPr id="20" name="TextBox 19"/>
          <p:cNvSpPr txBox="1"/>
          <p:nvPr/>
        </p:nvSpPr>
        <p:spPr>
          <a:xfrm>
            <a:off x="5385083" y="4671379"/>
            <a:ext cx="1681058" cy="369332"/>
          </a:xfrm>
          <a:prstGeom prst="rect">
            <a:avLst/>
          </a:prstGeom>
          <a:noFill/>
        </p:spPr>
        <p:txBody>
          <a:bodyPr wrap="square" rtlCol="0">
            <a:spAutoFit/>
          </a:bodyPr>
          <a:lstStyle/>
          <a:p>
            <a:r>
              <a:rPr lang="en-US" dirty="0" smtClean="0"/>
              <a:t>Course</a:t>
            </a:r>
            <a:endParaRPr lang="en-US" dirty="0"/>
          </a:p>
        </p:txBody>
      </p:sp>
      <p:sp>
        <p:nvSpPr>
          <p:cNvPr id="21" name="TextBox 20"/>
          <p:cNvSpPr txBox="1"/>
          <p:nvPr/>
        </p:nvSpPr>
        <p:spPr>
          <a:xfrm>
            <a:off x="1082251" y="834070"/>
            <a:ext cx="1020870" cy="369332"/>
          </a:xfrm>
          <a:prstGeom prst="rect">
            <a:avLst/>
          </a:prstGeom>
          <a:noFill/>
        </p:spPr>
        <p:txBody>
          <a:bodyPr wrap="square" rtlCol="0">
            <a:spAutoFit/>
          </a:bodyPr>
          <a:lstStyle/>
          <a:p>
            <a:r>
              <a:rPr lang="en-US" dirty="0" smtClean="0"/>
              <a:t>Student</a:t>
            </a:r>
            <a:endParaRPr lang="en-US" dirty="0"/>
          </a:p>
        </p:txBody>
      </p:sp>
      <p:graphicFrame>
        <p:nvGraphicFramePr>
          <p:cNvPr id="22" name="Table 21"/>
          <p:cNvGraphicFramePr>
            <a:graphicFrameLocks noGrp="1"/>
          </p:cNvGraphicFramePr>
          <p:nvPr>
            <p:extLst>
              <p:ext uri="{D42A27DB-BD31-4B8C-83A1-F6EECF244321}">
                <p14:modId xmlns:p14="http://schemas.microsoft.com/office/powerpoint/2010/main" val="1891164017"/>
              </p:ext>
            </p:extLst>
          </p:nvPr>
        </p:nvGraphicFramePr>
        <p:xfrm>
          <a:off x="2689940" y="3455898"/>
          <a:ext cx="2721424" cy="1525660"/>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830717374"/>
                    </a:ext>
                  </a:extLst>
                </a:gridCol>
                <a:gridCol w="1395544">
                  <a:extLst>
                    <a:ext uri="{9D8B030D-6E8A-4147-A177-3AD203B41FA5}">
                      <a16:colId xmlns:a16="http://schemas.microsoft.com/office/drawing/2014/main" val="2271339963"/>
                    </a:ext>
                  </a:extLst>
                </a:gridCol>
              </a:tblGrid>
              <a:tr h="381415">
                <a:tc>
                  <a:txBody>
                    <a:bodyPr/>
                    <a:lstStyle/>
                    <a:p>
                      <a:r>
                        <a:rPr lang="en-US" dirty="0" err="1" smtClean="0"/>
                        <a:t>StudentID</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855348684"/>
                  </a:ext>
                </a:extLst>
              </a:tr>
              <a:tr h="381415">
                <a:tc>
                  <a:txBody>
                    <a:bodyPr/>
                    <a:lstStyle/>
                    <a:p>
                      <a:r>
                        <a:rPr lang="en-US" dirty="0" smtClean="0"/>
                        <a:t>1</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246236612"/>
                  </a:ext>
                </a:extLst>
              </a:tr>
              <a:tr h="381415">
                <a:tc>
                  <a:txBody>
                    <a:bodyPr/>
                    <a:lstStyle/>
                    <a:p>
                      <a:r>
                        <a:rPr lang="en-US" dirty="0" smtClean="0"/>
                        <a:t>2</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199792913"/>
                  </a:ext>
                </a:extLst>
              </a:tr>
              <a:tr h="381415">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961956837"/>
                  </a:ext>
                </a:extLst>
              </a:tr>
            </a:tbl>
          </a:graphicData>
        </a:graphic>
      </p:graphicFrame>
      <p:sp>
        <p:nvSpPr>
          <p:cNvPr id="23" name="TextBox 22"/>
          <p:cNvSpPr txBox="1"/>
          <p:nvPr/>
        </p:nvSpPr>
        <p:spPr>
          <a:xfrm>
            <a:off x="2855639" y="3096689"/>
            <a:ext cx="1681058" cy="369332"/>
          </a:xfrm>
          <a:prstGeom prst="rect">
            <a:avLst/>
          </a:prstGeom>
          <a:noFill/>
        </p:spPr>
        <p:txBody>
          <a:bodyPr wrap="square" rtlCol="0">
            <a:spAutoFit/>
          </a:bodyPr>
          <a:lstStyle/>
          <a:p>
            <a:r>
              <a:rPr lang="en-US" dirty="0" smtClean="0"/>
              <a:t>Member</a:t>
            </a:r>
            <a:endParaRPr lang="en-US" dirty="0"/>
          </a:p>
        </p:txBody>
      </p:sp>
      <p:sp>
        <p:nvSpPr>
          <p:cNvPr id="4" name="Right Brace 3"/>
          <p:cNvSpPr/>
          <p:nvPr/>
        </p:nvSpPr>
        <p:spPr>
          <a:xfrm>
            <a:off x="5486400" y="949234"/>
            <a:ext cx="426251" cy="2777130"/>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e 23"/>
          <p:cNvSpPr/>
          <p:nvPr/>
        </p:nvSpPr>
        <p:spPr>
          <a:xfrm>
            <a:off x="7292330" y="2107474"/>
            <a:ext cx="426251" cy="3251747"/>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00206" y="1942011"/>
            <a:ext cx="1292124" cy="369332"/>
          </a:xfrm>
          <a:prstGeom prst="rect">
            <a:avLst/>
          </a:prstGeom>
          <a:solidFill>
            <a:srgbClr val="6699FF"/>
          </a:solidFill>
        </p:spPr>
        <p:txBody>
          <a:bodyPr wrap="square" rtlCol="0">
            <a:spAutoFit/>
          </a:bodyPr>
          <a:lstStyle/>
          <a:p>
            <a:r>
              <a:rPr lang="en-US" dirty="0" smtClean="0"/>
              <a:t>RESULT 1</a:t>
            </a:r>
            <a:endParaRPr lang="en-US" dirty="0"/>
          </a:p>
        </p:txBody>
      </p:sp>
      <p:sp>
        <p:nvSpPr>
          <p:cNvPr id="25" name="TextBox 24"/>
          <p:cNvSpPr txBox="1"/>
          <p:nvPr/>
        </p:nvSpPr>
        <p:spPr>
          <a:xfrm>
            <a:off x="7790836" y="3548681"/>
            <a:ext cx="1292124" cy="369332"/>
          </a:xfrm>
          <a:prstGeom prst="rect">
            <a:avLst/>
          </a:prstGeom>
          <a:solidFill>
            <a:srgbClr val="6699FF"/>
          </a:solidFill>
        </p:spPr>
        <p:txBody>
          <a:bodyPr wrap="square" rtlCol="0">
            <a:spAutoFit/>
          </a:bodyPr>
          <a:lstStyle/>
          <a:p>
            <a:r>
              <a:rPr lang="en-US" dirty="0" smtClean="0"/>
              <a:t>RESULT 2</a:t>
            </a:r>
            <a:endParaRPr lang="en-US" dirty="0"/>
          </a:p>
        </p:txBody>
      </p:sp>
      <p:sp>
        <p:nvSpPr>
          <p:cNvPr id="11" name="TextBox 10"/>
          <p:cNvSpPr txBox="1"/>
          <p:nvPr/>
        </p:nvSpPr>
        <p:spPr>
          <a:xfrm>
            <a:off x="-1251" y="6503676"/>
            <a:ext cx="6271420" cy="369332"/>
          </a:xfrm>
          <a:prstGeom prst="rect">
            <a:avLst/>
          </a:prstGeom>
          <a:noFill/>
        </p:spPr>
        <p:txBody>
          <a:bodyPr wrap="square" rtlCol="0">
            <a:spAutoFit/>
          </a:bodyPr>
          <a:lstStyle/>
          <a:p>
            <a:r>
              <a:rPr lang="en-US" dirty="0" smtClean="0"/>
              <a:t>!Multiplication of rows when joining tables with duplicated rows!</a:t>
            </a:r>
            <a:endParaRPr lang="en-US" dirty="0"/>
          </a:p>
        </p:txBody>
      </p:sp>
    </p:spTree>
    <p:extLst>
      <p:ext uri="{BB962C8B-B14F-4D97-AF65-F5344CB8AC3E}">
        <p14:creationId xmlns:p14="http://schemas.microsoft.com/office/powerpoint/2010/main" val="600862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84069"/>
            <a:ext cx="9144000" cy="2308324"/>
          </a:xfrm>
          <a:prstGeom prst="rect">
            <a:avLst/>
          </a:prstGeom>
          <a:noFill/>
        </p:spPr>
        <p:txBody>
          <a:bodyPr wrap="square" rtlCol="0">
            <a:spAutoFit/>
          </a:bodyPr>
          <a:lstStyle/>
          <a:p>
            <a:r>
              <a:rPr lang="en-US" dirty="0" smtClean="0"/>
              <a:t>Database contains many tables</a:t>
            </a:r>
          </a:p>
          <a:p>
            <a:endParaRPr lang="en-US" dirty="0" smtClean="0"/>
          </a:p>
          <a:p>
            <a:r>
              <a:rPr lang="en-US" dirty="0" smtClean="0"/>
              <a:t>Relation (Table) contains tuples and attributes</a:t>
            </a:r>
          </a:p>
          <a:p>
            <a:endParaRPr lang="en-US" dirty="0" smtClean="0"/>
          </a:p>
          <a:p>
            <a:r>
              <a:rPr lang="en-US" dirty="0" smtClean="0"/>
              <a:t>Tuple (row) a set of fields that generally represents an object, like a person or a course.</a:t>
            </a:r>
          </a:p>
          <a:p>
            <a:endParaRPr lang="en-US" dirty="0" smtClean="0"/>
          </a:p>
          <a:p>
            <a:r>
              <a:rPr lang="en-US" dirty="0" smtClean="0"/>
              <a:t>Attribute (column) one of possibly many elements of data corresponding to the object represented by the row.</a:t>
            </a:r>
            <a:endParaRPr lang="en-US" dirty="0"/>
          </a:p>
        </p:txBody>
      </p:sp>
      <p:sp>
        <p:nvSpPr>
          <p:cNvPr id="5" name="Rounded Rectangle 4"/>
          <p:cNvSpPr/>
          <p:nvPr/>
        </p:nvSpPr>
        <p:spPr>
          <a:xfrm>
            <a:off x="3975232" y="3341864"/>
            <a:ext cx="4232366" cy="1931838"/>
          </a:xfrm>
          <a:prstGeom prst="roundRect">
            <a:avLst>
              <a:gd name="adj" fmla="val 5512"/>
            </a:avLst>
          </a:prstGeom>
          <a:solidFill>
            <a:schemeClr val="bg2">
              <a:lumMod val="20000"/>
              <a:lumOff val="80000"/>
            </a:schemeClr>
          </a:solidFill>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RD terminology</a:t>
            </a:r>
          </a:p>
        </p:txBody>
      </p:sp>
      <p:sp>
        <p:nvSpPr>
          <p:cNvPr id="6" name="Slide Number Placeholder 5"/>
          <p:cNvSpPr>
            <a:spLocks noGrp="1"/>
          </p:cNvSpPr>
          <p:nvPr>
            <p:ph type="sldNum" sz="quarter" idx="12"/>
          </p:nvPr>
        </p:nvSpPr>
        <p:spPr>
          <a:xfrm>
            <a:off x="6903525" y="6198870"/>
            <a:ext cx="2133600" cy="476250"/>
          </a:xfrm>
        </p:spPr>
        <p:txBody>
          <a:bodyPr/>
          <a:lstStyle/>
          <a:p>
            <a:fld id="{BA65202F-3EE1-4DBC-83B8-700B57BEB960}" type="slidenum">
              <a:rPr lang="fr-FR" smtClean="0"/>
              <a:pPr/>
              <a:t>3</a:t>
            </a:fld>
            <a:endParaRPr lang="fr-FR"/>
          </a:p>
        </p:txBody>
      </p:sp>
      <p:graphicFrame>
        <p:nvGraphicFramePr>
          <p:cNvPr id="3" name="Table 2"/>
          <p:cNvGraphicFramePr>
            <a:graphicFrameLocks noGrp="1"/>
          </p:cNvGraphicFramePr>
          <p:nvPr>
            <p:extLst>
              <p:ext uri="{D42A27DB-BD31-4B8C-83A1-F6EECF244321}">
                <p14:modId xmlns:p14="http://schemas.microsoft.com/office/powerpoint/2010/main" val="3550052057"/>
              </p:ext>
            </p:extLst>
          </p:nvPr>
        </p:nvGraphicFramePr>
        <p:xfrm>
          <a:off x="4071025" y="3658941"/>
          <a:ext cx="3937939" cy="1525660"/>
        </p:xfrm>
        <a:graphic>
          <a:graphicData uri="http://schemas.openxmlformats.org/drawingml/2006/table">
            <a:tbl>
              <a:tblPr firstRow="1" bandRow="1">
                <a:tableStyleId>{5C22544A-7EE6-4342-B048-85BDC9FD1C3A}</a:tableStyleId>
              </a:tblPr>
              <a:tblGrid>
                <a:gridCol w="1681480">
                  <a:extLst>
                    <a:ext uri="{9D8B030D-6E8A-4147-A177-3AD203B41FA5}">
                      <a16:colId xmlns:a16="http://schemas.microsoft.com/office/drawing/2014/main" val="2271339963"/>
                    </a:ext>
                  </a:extLst>
                </a:gridCol>
                <a:gridCol w="1148080">
                  <a:extLst>
                    <a:ext uri="{9D8B030D-6E8A-4147-A177-3AD203B41FA5}">
                      <a16:colId xmlns:a16="http://schemas.microsoft.com/office/drawing/2014/main" val="3834669374"/>
                    </a:ext>
                  </a:extLst>
                </a:gridCol>
                <a:gridCol w="1108379">
                  <a:extLst>
                    <a:ext uri="{9D8B030D-6E8A-4147-A177-3AD203B41FA5}">
                      <a16:colId xmlns:a16="http://schemas.microsoft.com/office/drawing/2014/main" val="2031044074"/>
                    </a:ext>
                  </a:extLst>
                </a:gridCol>
              </a:tblGrid>
              <a:tr h="381415">
                <a:tc>
                  <a:txBody>
                    <a:bodyPr/>
                    <a:lstStyle/>
                    <a:p>
                      <a:endParaRPr lang="en-US" dirty="0"/>
                    </a:p>
                  </a:txBody>
                  <a:tcPr/>
                </a:tc>
                <a:tc>
                  <a:txBody>
                    <a:bodyPr/>
                    <a:lstStyle/>
                    <a:p>
                      <a:r>
                        <a:rPr lang="en-US" dirty="0" smtClean="0"/>
                        <a:t>#</a:t>
                      </a:r>
                      <a:r>
                        <a:rPr lang="en-US" baseline="0" dirty="0" smtClean="0"/>
                        <a:t> places</a:t>
                      </a:r>
                      <a:endParaRPr lang="en-US" dirty="0"/>
                    </a:p>
                  </a:txBody>
                  <a:tcPr/>
                </a:tc>
                <a:tc>
                  <a:txBody>
                    <a:bodyPr/>
                    <a:lstStyle/>
                    <a:p>
                      <a:r>
                        <a:rPr lang="en-US" dirty="0" smtClean="0"/>
                        <a:t>Floor</a:t>
                      </a:r>
                      <a:endParaRPr lang="en-US" dirty="0"/>
                    </a:p>
                  </a:txBody>
                  <a:tcPr/>
                </a:tc>
                <a:extLst>
                  <a:ext uri="{0D108BD9-81ED-4DB2-BD59-A6C34878D82A}">
                    <a16:rowId xmlns:a16="http://schemas.microsoft.com/office/drawing/2014/main" val="855348684"/>
                  </a:ext>
                </a:extLst>
              </a:tr>
              <a:tr h="381415">
                <a:tc>
                  <a:txBody>
                    <a:bodyPr/>
                    <a:lstStyle/>
                    <a:p>
                      <a:r>
                        <a:rPr lang="en-US" dirty="0" err="1" smtClean="0"/>
                        <a:t>RobotX</a:t>
                      </a:r>
                      <a:r>
                        <a:rPr lang="en-US" baseline="0" dirty="0" smtClean="0"/>
                        <a:t> space</a:t>
                      </a:r>
                      <a:endParaRPr lang="en-US" dirty="0"/>
                    </a:p>
                  </a:txBody>
                  <a:tcPr/>
                </a:tc>
                <a:tc>
                  <a:txBody>
                    <a:bodyPr/>
                    <a:lstStyle/>
                    <a:p>
                      <a:r>
                        <a:rPr lang="en-US" dirty="0" smtClean="0"/>
                        <a:t>55</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246236612"/>
                  </a:ext>
                </a:extLst>
              </a:tr>
              <a:tr h="381415">
                <a:tc>
                  <a:txBody>
                    <a:bodyPr/>
                    <a:lstStyle/>
                    <a:p>
                      <a:r>
                        <a:rPr lang="en-US" dirty="0" smtClean="0"/>
                        <a:t>Building</a:t>
                      </a:r>
                      <a:r>
                        <a:rPr lang="en-US" baseline="0" dirty="0" smtClean="0"/>
                        <a:t> A</a:t>
                      </a:r>
                      <a:endParaRPr lang="en-US" dirty="0"/>
                    </a:p>
                  </a:txBody>
                  <a:tcPr/>
                </a:tc>
                <a:tc>
                  <a:txBody>
                    <a:bodyPr/>
                    <a:lstStyle/>
                    <a:p>
                      <a:r>
                        <a:rPr lang="en-US" dirty="0" smtClean="0"/>
                        <a:t>20</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199792913"/>
                  </a:ext>
                </a:extLst>
              </a:tr>
              <a:tr h="381415">
                <a:tc>
                  <a:txBody>
                    <a:bodyPr/>
                    <a:lstStyle/>
                    <a:p>
                      <a:r>
                        <a:rPr lang="en-US" dirty="0" smtClean="0"/>
                        <a:t>Building B</a:t>
                      </a:r>
                      <a:endParaRPr lang="en-US" dirty="0"/>
                    </a:p>
                  </a:txBody>
                  <a:tcPr/>
                </a:tc>
                <a:tc>
                  <a:txBody>
                    <a:bodyPr/>
                    <a:lstStyle/>
                    <a:p>
                      <a:r>
                        <a:rPr lang="en-US" dirty="0" smtClean="0"/>
                        <a:t>30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2961956837"/>
                  </a:ext>
                </a:extLst>
              </a:tr>
            </a:tbl>
          </a:graphicData>
        </a:graphic>
      </p:graphicFrame>
      <p:sp>
        <p:nvSpPr>
          <p:cNvPr id="7" name="Rounded Rectangle 6"/>
          <p:cNvSpPr/>
          <p:nvPr/>
        </p:nvSpPr>
        <p:spPr>
          <a:xfrm>
            <a:off x="2621647" y="3771463"/>
            <a:ext cx="5995852" cy="2507434"/>
          </a:xfrm>
          <a:prstGeom prst="roundRect">
            <a:avLst>
              <a:gd name="adj" fmla="val 5512"/>
            </a:avLst>
          </a:prstGeom>
          <a:solidFill>
            <a:schemeClr val="bg2">
              <a:lumMod val="20000"/>
              <a:lumOff val="80000"/>
            </a:schemeClr>
          </a:solidFill>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90287273"/>
              </p:ext>
            </p:extLst>
          </p:nvPr>
        </p:nvGraphicFramePr>
        <p:xfrm>
          <a:off x="2717440" y="4140869"/>
          <a:ext cx="5808253" cy="2042990"/>
        </p:xfrm>
        <a:graphic>
          <a:graphicData uri="http://schemas.openxmlformats.org/drawingml/2006/table">
            <a:tbl>
              <a:tblPr firstRow="1" bandRow="1">
                <a:tableStyleId>{5C22544A-7EE6-4342-B048-85BDC9FD1C3A}</a:tableStyleId>
              </a:tblPr>
              <a:tblGrid>
                <a:gridCol w="3002280">
                  <a:extLst>
                    <a:ext uri="{9D8B030D-6E8A-4147-A177-3AD203B41FA5}">
                      <a16:colId xmlns:a16="http://schemas.microsoft.com/office/drawing/2014/main" val="2271339963"/>
                    </a:ext>
                  </a:extLst>
                </a:gridCol>
                <a:gridCol w="1186180">
                  <a:extLst>
                    <a:ext uri="{9D8B030D-6E8A-4147-A177-3AD203B41FA5}">
                      <a16:colId xmlns:a16="http://schemas.microsoft.com/office/drawing/2014/main" val="3834669374"/>
                    </a:ext>
                  </a:extLst>
                </a:gridCol>
                <a:gridCol w="1619793">
                  <a:extLst>
                    <a:ext uri="{9D8B030D-6E8A-4147-A177-3AD203B41FA5}">
                      <a16:colId xmlns:a16="http://schemas.microsoft.com/office/drawing/2014/main" val="2031044074"/>
                    </a:ext>
                  </a:extLst>
                </a:gridCol>
              </a:tblGrid>
              <a:tr h="381415">
                <a:tc>
                  <a:txBody>
                    <a:bodyPr/>
                    <a:lstStyle/>
                    <a:p>
                      <a:endParaRPr lang="en-US" dirty="0"/>
                    </a:p>
                  </a:txBody>
                  <a:tcPr/>
                </a:tc>
                <a:tc>
                  <a:txBody>
                    <a:bodyPr/>
                    <a:lstStyle/>
                    <a:p>
                      <a:r>
                        <a:rPr lang="en-US" dirty="0" smtClean="0"/>
                        <a:t>Duration</a:t>
                      </a:r>
                      <a:endParaRPr lang="en-US" dirty="0"/>
                    </a:p>
                  </a:txBody>
                  <a:tcPr/>
                </a:tc>
                <a:tc>
                  <a:txBody>
                    <a:bodyPr/>
                    <a:lstStyle/>
                    <a:p>
                      <a:r>
                        <a:rPr lang="en-US" dirty="0" smtClean="0"/>
                        <a:t>Lecturer</a:t>
                      </a:r>
                      <a:endParaRPr lang="en-US" dirty="0"/>
                    </a:p>
                  </a:txBody>
                  <a:tcPr/>
                </a:tc>
                <a:extLst>
                  <a:ext uri="{0D108BD9-81ED-4DB2-BD59-A6C34878D82A}">
                    <a16:rowId xmlns:a16="http://schemas.microsoft.com/office/drawing/2014/main" val="855348684"/>
                  </a:ext>
                </a:extLst>
              </a:tr>
              <a:tr h="381415">
                <a:tc>
                  <a:txBody>
                    <a:bodyPr/>
                    <a:lstStyle/>
                    <a:p>
                      <a:r>
                        <a:rPr lang="en-US" dirty="0" smtClean="0"/>
                        <a:t>Practical Data Science</a:t>
                      </a:r>
                      <a:endParaRPr lang="en-US" dirty="0"/>
                    </a:p>
                  </a:txBody>
                  <a:tcPr/>
                </a:tc>
                <a:tc>
                  <a:txBody>
                    <a:bodyPr/>
                    <a:lstStyle/>
                    <a:p>
                      <a:r>
                        <a:rPr lang="en-US" dirty="0" smtClean="0"/>
                        <a:t>55</a:t>
                      </a:r>
                      <a:endParaRPr lang="en-US" dirty="0"/>
                    </a:p>
                  </a:txBody>
                  <a:tcPr/>
                </a:tc>
                <a:tc>
                  <a:txBody>
                    <a:bodyPr/>
                    <a:lstStyle/>
                    <a:p>
                      <a:r>
                        <a:rPr lang="en-US" dirty="0" smtClean="0"/>
                        <a:t>Roman </a:t>
                      </a:r>
                      <a:r>
                        <a:rPr lang="en-US" dirty="0" err="1" smtClean="0"/>
                        <a:t>Nazarov</a:t>
                      </a:r>
                      <a:endParaRPr lang="en-US" dirty="0"/>
                    </a:p>
                  </a:txBody>
                  <a:tcPr/>
                </a:tc>
                <a:extLst>
                  <a:ext uri="{0D108BD9-81ED-4DB2-BD59-A6C34878D82A}">
                    <a16:rowId xmlns:a16="http://schemas.microsoft.com/office/drawing/2014/main" val="1246236612"/>
                  </a:ext>
                </a:extLst>
              </a:tr>
              <a:tr h="381415">
                <a:tc>
                  <a:txBody>
                    <a:bodyPr/>
                    <a:lstStyle/>
                    <a:p>
                      <a:r>
                        <a:rPr lang="en-US" dirty="0" smtClean="0"/>
                        <a:t>Practical Machine Learning</a:t>
                      </a:r>
                      <a:endParaRPr lang="en-US" dirty="0"/>
                    </a:p>
                  </a:txBody>
                  <a:tcPr/>
                </a:tc>
                <a:tc>
                  <a:txBody>
                    <a:bodyPr/>
                    <a:lstStyle/>
                    <a:p>
                      <a:r>
                        <a:rPr lang="en-US" dirty="0" smtClean="0"/>
                        <a:t>60</a:t>
                      </a:r>
                      <a:endParaRPr lang="en-US" dirty="0"/>
                    </a:p>
                  </a:txBody>
                  <a:tcPr/>
                </a:tc>
                <a:tc>
                  <a:txBody>
                    <a:bodyPr/>
                    <a:lstStyle/>
                    <a:p>
                      <a:r>
                        <a:rPr lang="en-US" dirty="0" smtClean="0"/>
                        <a:t>Roman </a:t>
                      </a:r>
                      <a:r>
                        <a:rPr lang="en-US" dirty="0" err="1" smtClean="0"/>
                        <a:t>Nazarov</a:t>
                      </a:r>
                      <a:endParaRPr lang="en-US" dirty="0"/>
                    </a:p>
                  </a:txBody>
                  <a:tcPr/>
                </a:tc>
                <a:extLst>
                  <a:ext uri="{0D108BD9-81ED-4DB2-BD59-A6C34878D82A}">
                    <a16:rowId xmlns:a16="http://schemas.microsoft.com/office/drawing/2014/main" val="1199792913"/>
                  </a:ext>
                </a:extLst>
              </a:tr>
              <a:tr h="381415">
                <a:tc>
                  <a:txBody>
                    <a:bodyPr/>
                    <a:lstStyle/>
                    <a:p>
                      <a:r>
                        <a:rPr lang="en-US" dirty="0" smtClean="0"/>
                        <a:t>Self-driving cars</a:t>
                      </a:r>
                      <a:endParaRPr lang="en-US" dirty="0"/>
                    </a:p>
                  </a:txBody>
                  <a:tcPr/>
                </a:tc>
                <a:tc>
                  <a:txBody>
                    <a:bodyPr/>
                    <a:lstStyle/>
                    <a:p>
                      <a:r>
                        <a:rPr lang="en-US" dirty="0" smtClean="0"/>
                        <a:t>50</a:t>
                      </a:r>
                      <a:endParaRPr lang="en-US" dirty="0"/>
                    </a:p>
                  </a:txBody>
                  <a:tcPr/>
                </a:tc>
                <a:tc>
                  <a:txBody>
                    <a:bodyPr/>
                    <a:lstStyle/>
                    <a:p>
                      <a:r>
                        <a:rPr lang="en-US" dirty="0" smtClean="0"/>
                        <a:t>John Doe</a:t>
                      </a:r>
                      <a:endParaRPr lang="en-US" dirty="0"/>
                    </a:p>
                  </a:txBody>
                  <a:tcPr/>
                </a:tc>
                <a:extLst>
                  <a:ext uri="{0D108BD9-81ED-4DB2-BD59-A6C34878D82A}">
                    <a16:rowId xmlns:a16="http://schemas.microsoft.com/office/drawing/2014/main" val="2961956837"/>
                  </a:ext>
                </a:extLst>
              </a:tr>
            </a:tbl>
          </a:graphicData>
        </a:graphic>
      </p:graphicFrame>
      <p:sp>
        <p:nvSpPr>
          <p:cNvPr id="9" name="Rounded Rectangle 8"/>
          <p:cNvSpPr/>
          <p:nvPr/>
        </p:nvSpPr>
        <p:spPr>
          <a:xfrm>
            <a:off x="1493811" y="4242852"/>
            <a:ext cx="4232366" cy="1972721"/>
          </a:xfrm>
          <a:prstGeom prst="roundRect">
            <a:avLst>
              <a:gd name="adj" fmla="val 5512"/>
            </a:avLst>
          </a:prstGeom>
          <a:solidFill>
            <a:schemeClr val="bg2">
              <a:lumMod val="20000"/>
              <a:lumOff val="80000"/>
            </a:schemeClr>
          </a:solidFill>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904248172"/>
              </p:ext>
            </p:extLst>
          </p:nvPr>
        </p:nvGraphicFramePr>
        <p:xfrm>
          <a:off x="1589604" y="4625558"/>
          <a:ext cx="3979517" cy="1525660"/>
        </p:xfrm>
        <a:graphic>
          <a:graphicData uri="http://schemas.openxmlformats.org/drawingml/2006/table">
            <a:tbl>
              <a:tblPr firstRow="1" bandRow="1">
                <a:tableStyleId>{5C22544A-7EE6-4342-B048-85BDC9FD1C3A}</a:tableStyleId>
              </a:tblPr>
              <a:tblGrid>
                <a:gridCol w="1681544">
                  <a:extLst>
                    <a:ext uri="{9D8B030D-6E8A-4147-A177-3AD203B41FA5}">
                      <a16:colId xmlns:a16="http://schemas.microsoft.com/office/drawing/2014/main" val="2271339963"/>
                    </a:ext>
                  </a:extLst>
                </a:gridCol>
                <a:gridCol w="678180">
                  <a:extLst>
                    <a:ext uri="{9D8B030D-6E8A-4147-A177-3AD203B41FA5}">
                      <a16:colId xmlns:a16="http://schemas.microsoft.com/office/drawing/2014/main" val="3834669374"/>
                    </a:ext>
                  </a:extLst>
                </a:gridCol>
                <a:gridCol w="1619793">
                  <a:extLst>
                    <a:ext uri="{9D8B030D-6E8A-4147-A177-3AD203B41FA5}">
                      <a16:colId xmlns:a16="http://schemas.microsoft.com/office/drawing/2014/main" val="2031044074"/>
                    </a:ext>
                  </a:extLst>
                </a:gridCol>
              </a:tblGrid>
              <a:tr h="381415">
                <a:tc>
                  <a:txBody>
                    <a:bodyPr/>
                    <a:lstStyle/>
                    <a:p>
                      <a:endParaRPr lang="en-US" dirty="0"/>
                    </a:p>
                  </a:txBody>
                  <a:tcPr/>
                </a:tc>
                <a:tc>
                  <a:txBody>
                    <a:bodyPr/>
                    <a:lstStyle/>
                    <a:p>
                      <a:r>
                        <a:rPr lang="en-US" dirty="0" smtClean="0"/>
                        <a:t>Age</a:t>
                      </a:r>
                      <a:endParaRPr lang="en-US" dirty="0"/>
                    </a:p>
                  </a:txBody>
                  <a:tcPr/>
                </a:tc>
                <a:tc>
                  <a:txBody>
                    <a:bodyPr/>
                    <a:lstStyle/>
                    <a:p>
                      <a:r>
                        <a:rPr lang="en-US" dirty="0" smtClean="0"/>
                        <a:t>Phone</a:t>
                      </a:r>
                      <a:endParaRPr lang="en-US" dirty="0"/>
                    </a:p>
                  </a:txBody>
                  <a:tcPr/>
                </a:tc>
                <a:extLst>
                  <a:ext uri="{0D108BD9-81ED-4DB2-BD59-A6C34878D82A}">
                    <a16:rowId xmlns:a16="http://schemas.microsoft.com/office/drawing/2014/main" val="855348684"/>
                  </a:ext>
                </a:extLst>
              </a:tr>
              <a:tr h="381415">
                <a:tc>
                  <a:txBody>
                    <a:bodyPr/>
                    <a:lstStyle/>
                    <a:p>
                      <a:r>
                        <a:rPr lang="en-US" dirty="0" smtClean="0"/>
                        <a:t>Albert Gore</a:t>
                      </a:r>
                      <a:endParaRPr lang="en-US" dirty="0"/>
                    </a:p>
                  </a:txBody>
                  <a:tcPr/>
                </a:tc>
                <a:tc>
                  <a:txBody>
                    <a:bodyPr/>
                    <a:lstStyle/>
                    <a:p>
                      <a:r>
                        <a:rPr lang="en-US" dirty="0" smtClean="0"/>
                        <a:t>55</a:t>
                      </a:r>
                      <a:endParaRPr lang="en-US" dirty="0"/>
                    </a:p>
                  </a:txBody>
                  <a:tcPr/>
                </a:tc>
                <a:tc>
                  <a:txBody>
                    <a:bodyPr/>
                    <a:lstStyle/>
                    <a:p>
                      <a:r>
                        <a:rPr lang="en-US" dirty="0" smtClean="0"/>
                        <a:t>925-123-4567</a:t>
                      </a:r>
                      <a:endParaRPr lang="en-US" dirty="0"/>
                    </a:p>
                  </a:txBody>
                  <a:tcPr/>
                </a:tc>
                <a:extLst>
                  <a:ext uri="{0D108BD9-81ED-4DB2-BD59-A6C34878D82A}">
                    <a16:rowId xmlns:a16="http://schemas.microsoft.com/office/drawing/2014/main" val="1246236612"/>
                  </a:ext>
                </a:extLst>
              </a:tr>
              <a:tr h="381415">
                <a:tc>
                  <a:txBody>
                    <a:bodyPr/>
                    <a:lstStyle/>
                    <a:p>
                      <a:r>
                        <a:rPr lang="en-US" dirty="0" smtClean="0"/>
                        <a:t>Donald Trump</a:t>
                      </a:r>
                      <a:endParaRPr lang="en-US" dirty="0"/>
                    </a:p>
                  </a:txBody>
                  <a:tcPr/>
                </a:tc>
                <a:tc>
                  <a:txBody>
                    <a:bodyPr/>
                    <a:lstStyle/>
                    <a:p>
                      <a:r>
                        <a:rPr lang="en-US" dirty="0" smtClean="0"/>
                        <a:t>60</a:t>
                      </a:r>
                      <a:endParaRPr lang="en-US" dirty="0"/>
                    </a:p>
                  </a:txBody>
                  <a:tcPr/>
                </a:tc>
                <a:tc>
                  <a:txBody>
                    <a:bodyPr/>
                    <a:lstStyle/>
                    <a:p>
                      <a:r>
                        <a:rPr lang="en-US" dirty="0" smtClean="0"/>
                        <a:t>607-987-6543</a:t>
                      </a:r>
                      <a:endParaRPr lang="en-US" dirty="0"/>
                    </a:p>
                  </a:txBody>
                  <a:tcPr/>
                </a:tc>
                <a:extLst>
                  <a:ext uri="{0D108BD9-81ED-4DB2-BD59-A6C34878D82A}">
                    <a16:rowId xmlns:a16="http://schemas.microsoft.com/office/drawing/2014/main" val="1199792913"/>
                  </a:ext>
                </a:extLst>
              </a:tr>
              <a:tr h="381415">
                <a:tc>
                  <a:txBody>
                    <a:bodyPr/>
                    <a:lstStyle/>
                    <a:p>
                      <a:r>
                        <a:rPr lang="en-US" dirty="0" smtClean="0"/>
                        <a:t>Barak Obama</a:t>
                      </a:r>
                      <a:endParaRPr lang="en-US" dirty="0"/>
                    </a:p>
                  </a:txBody>
                  <a:tcPr/>
                </a:tc>
                <a:tc>
                  <a:txBody>
                    <a:bodyPr/>
                    <a:lstStyle/>
                    <a:p>
                      <a:r>
                        <a:rPr lang="en-US" dirty="0" smtClean="0"/>
                        <a:t>50</a:t>
                      </a:r>
                      <a:endParaRPr lang="en-US" dirty="0"/>
                    </a:p>
                  </a:txBody>
                  <a:tcPr/>
                </a:tc>
                <a:tc>
                  <a:txBody>
                    <a:bodyPr/>
                    <a:lstStyle/>
                    <a:p>
                      <a:r>
                        <a:rPr lang="en-US" dirty="0" smtClean="0"/>
                        <a:t>123-456-7890</a:t>
                      </a:r>
                      <a:endParaRPr lang="en-US" dirty="0"/>
                    </a:p>
                  </a:txBody>
                  <a:tcPr/>
                </a:tc>
                <a:extLst>
                  <a:ext uri="{0D108BD9-81ED-4DB2-BD59-A6C34878D82A}">
                    <a16:rowId xmlns:a16="http://schemas.microsoft.com/office/drawing/2014/main" val="2961956837"/>
                  </a:ext>
                </a:extLst>
              </a:tr>
            </a:tbl>
          </a:graphicData>
        </a:graphic>
      </p:graphicFrame>
      <p:sp>
        <p:nvSpPr>
          <p:cNvPr id="11" name="TextBox 10"/>
          <p:cNvSpPr txBox="1"/>
          <p:nvPr/>
        </p:nvSpPr>
        <p:spPr>
          <a:xfrm>
            <a:off x="4846090" y="3341863"/>
            <a:ext cx="1829104" cy="369332"/>
          </a:xfrm>
          <a:prstGeom prst="rect">
            <a:avLst/>
          </a:prstGeom>
          <a:noFill/>
        </p:spPr>
        <p:txBody>
          <a:bodyPr wrap="square" rtlCol="0">
            <a:spAutoFit/>
          </a:bodyPr>
          <a:lstStyle/>
          <a:p>
            <a:r>
              <a:rPr lang="en-US" dirty="0" smtClean="0"/>
              <a:t>Table1: Rooms</a:t>
            </a:r>
            <a:endParaRPr lang="en-US" dirty="0"/>
          </a:p>
        </p:txBody>
      </p:sp>
      <p:sp>
        <p:nvSpPr>
          <p:cNvPr id="12" name="TextBox 11"/>
          <p:cNvSpPr txBox="1"/>
          <p:nvPr/>
        </p:nvSpPr>
        <p:spPr>
          <a:xfrm>
            <a:off x="4779044" y="3747041"/>
            <a:ext cx="1681058" cy="369332"/>
          </a:xfrm>
          <a:prstGeom prst="rect">
            <a:avLst/>
          </a:prstGeom>
          <a:noFill/>
        </p:spPr>
        <p:txBody>
          <a:bodyPr wrap="square" rtlCol="0">
            <a:spAutoFit/>
          </a:bodyPr>
          <a:lstStyle/>
          <a:p>
            <a:r>
              <a:rPr lang="en-US" dirty="0" smtClean="0"/>
              <a:t>Table2: Courses</a:t>
            </a:r>
            <a:endParaRPr lang="en-US" dirty="0"/>
          </a:p>
        </p:txBody>
      </p:sp>
      <p:sp>
        <p:nvSpPr>
          <p:cNvPr id="13" name="TextBox 12"/>
          <p:cNvSpPr txBox="1"/>
          <p:nvPr/>
        </p:nvSpPr>
        <p:spPr>
          <a:xfrm>
            <a:off x="2551183" y="4310219"/>
            <a:ext cx="1872645" cy="369332"/>
          </a:xfrm>
          <a:prstGeom prst="rect">
            <a:avLst/>
          </a:prstGeom>
          <a:noFill/>
        </p:spPr>
        <p:txBody>
          <a:bodyPr wrap="square" rtlCol="0">
            <a:spAutoFit/>
          </a:bodyPr>
          <a:lstStyle/>
          <a:p>
            <a:r>
              <a:rPr lang="en-US" dirty="0" smtClean="0"/>
              <a:t>Table3: Students</a:t>
            </a:r>
            <a:endParaRPr lang="en-US" dirty="0"/>
          </a:p>
        </p:txBody>
      </p:sp>
      <p:sp>
        <p:nvSpPr>
          <p:cNvPr id="14" name="TextBox 13"/>
          <p:cNvSpPr txBox="1"/>
          <p:nvPr/>
        </p:nvSpPr>
        <p:spPr>
          <a:xfrm rot="20248316">
            <a:off x="1808603" y="3074845"/>
            <a:ext cx="1460037" cy="369332"/>
          </a:xfrm>
          <a:prstGeom prst="rect">
            <a:avLst/>
          </a:prstGeom>
          <a:noFill/>
        </p:spPr>
        <p:txBody>
          <a:bodyPr wrap="square" rtlCol="0">
            <a:spAutoFit/>
          </a:bodyPr>
          <a:lstStyle/>
          <a:p>
            <a:r>
              <a:rPr lang="en-US" dirty="0" smtClean="0"/>
              <a:t>DATABASE</a:t>
            </a:r>
            <a:endParaRPr lang="en-US" dirty="0"/>
          </a:p>
        </p:txBody>
      </p:sp>
      <p:sp>
        <p:nvSpPr>
          <p:cNvPr id="15" name="Right Brace 14"/>
          <p:cNvSpPr/>
          <p:nvPr/>
        </p:nvSpPr>
        <p:spPr>
          <a:xfrm rot="14955717">
            <a:off x="2484077" y="1742592"/>
            <a:ext cx="546460" cy="3834983"/>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rot="10800000">
            <a:off x="907326" y="4982446"/>
            <a:ext cx="546460" cy="1168772"/>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rot="16200000">
            <a:off x="-355190" y="4937710"/>
            <a:ext cx="2036047" cy="646331"/>
          </a:xfrm>
          <a:prstGeom prst="rect">
            <a:avLst/>
          </a:prstGeom>
          <a:noFill/>
        </p:spPr>
        <p:txBody>
          <a:bodyPr wrap="square" rtlCol="0">
            <a:spAutoFit/>
          </a:bodyPr>
          <a:lstStyle/>
          <a:p>
            <a:r>
              <a:rPr lang="en-US" dirty="0" smtClean="0"/>
              <a:t>Tuples (Rows) (unique) !no order!</a:t>
            </a:r>
            <a:endParaRPr lang="en-US" dirty="0"/>
          </a:p>
        </p:txBody>
      </p:sp>
      <p:sp>
        <p:nvSpPr>
          <p:cNvPr id="18" name="Right Brace 17"/>
          <p:cNvSpPr/>
          <p:nvPr/>
        </p:nvSpPr>
        <p:spPr>
          <a:xfrm rot="5400000">
            <a:off x="4261495" y="5196265"/>
            <a:ext cx="324665" cy="2285144"/>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2621647" y="6460732"/>
            <a:ext cx="4281878" cy="369332"/>
          </a:xfrm>
          <a:prstGeom prst="rect">
            <a:avLst/>
          </a:prstGeom>
          <a:noFill/>
        </p:spPr>
        <p:txBody>
          <a:bodyPr wrap="square" rtlCol="0">
            <a:spAutoFit/>
          </a:bodyPr>
          <a:lstStyle/>
          <a:p>
            <a:r>
              <a:rPr lang="en-US" dirty="0" smtClean="0"/>
              <a:t>Attributes (</a:t>
            </a:r>
            <a:r>
              <a:rPr lang="en-US" dirty="0" err="1" smtClean="0"/>
              <a:t>Collumns</a:t>
            </a:r>
            <a:r>
              <a:rPr lang="en-US" dirty="0" smtClean="0"/>
              <a:t>) (</a:t>
            </a:r>
            <a:r>
              <a:rPr lang="en-US" dirty="0" err="1" smtClean="0"/>
              <a:t>uniques</a:t>
            </a:r>
            <a:r>
              <a:rPr lang="en-US" dirty="0" smtClean="0"/>
              <a:t>) !no order!</a:t>
            </a:r>
            <a:endParaRPr lang="en-US" dirty="0"/>
          </a:p>
        </p:txBody>
      </p:sp>
    </p:spTree>
    <p:extLst>
      <p:ext uri="{BB962C8B-B14F-4D97-AF65-F5344CB8AC3E}">
        <p14:creationId xmlns:p14="http://schemas.microsoft.com/office/powerpoint/2010/main" val="789139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JOIN DATABASES in SQLite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30</a:t>
            </a:fld>
            <a:endParaRPr lang="fr-FR"/>
          </a:p>
        </p:txBody>
      </p:sp>
      <p:sp>
        <p:nvSpPr>
          <p:cNvPr id="5" name="TextBox 4"/>
          <p:cNvSpPr txBox="1"/>
          <p:nvPr/>
        </p:nvSpPr>
        <p:spPr>
          <a:xfrm>
            <a:off x="2" y="1190172"/>
            <a:ext cx="4319450" cy="923330"/>
          </a:xfrm>
          <a:prstGeom prst="rect">
            <a:avLst/>
          </a:prstGeom>
          <a:noFill/>
        </p:spPr>
        <p:txBody>
          <a:bodyPr wrap="square" rtlCol="0">
            <a:spAutoFit/>
          </a:bodyPr>
          <a:lstStyle/>
          <a:p>
            <a:r>
              <a:rPr lang="en-US" dirty="0" smtClean="0"/>
              <a:t>SELECT </a:t>
            </a:r>
            <a:r>
              <a:rPr lang="en-US" dirty="0" err="1" smtClean="0"/>
              <a:t>Student.Name</a:t>
            </a:r>
            <a:r>
              <a:rPr lang="en-US" dirty="0" smtClean="0"/>
              <a:t>, </a:t>
            </a:r>
            <a:r>
              <a:rPr lang="en-US" dirty="0" err="1" smtClean="0"/>
              <a:t>Course.Name</a:t>
            </a:r>
            <a:r>
              <a:rPr lang="en-US" dirty="0" smtClean="0"/>
              <a:t> </a:t>
            </a:r>
          </a:p>
          <a:p>
            <a:r>
              <a:rPr lang="en-US" dirty="0" smtClean="0"/>
              <a:t>FROM Student JOIN Course ON </a:t>
            </a:r>
          </a:p>
          <a:p>
            <a:r>
              <a:rPr lang="en-US" dirty="0" smtClean="0"/>
              <a:t>Student.CourseID=Course.ID</a:t>
            </a:r>
          </a:p>
        </p:txBody>
      </p:sp>
      <p:sp>
        <p:nvSpPr>
          <p:cNvPr id="3" name="TextBox 2"/>
          <p:cNvSpPr txBox="1"/>
          <p:nvPr/>
        </p:nvSpPr>
        <p:spPr>
          <a:xfrm>
            <a:off x="4571999" y="1190172"/>
            <a:ext cx="2960914" cy="369332"/>
          </a:xfrm>
          <a:prstGeom prst="rect">
            <a:avLst/>
          </a:prstGeom>
          <a:noFill/>
        </p:spPr>
        <p:txBody>
          <a:bodyPr wrap="square" rtlCol="0">
            <a:spAutoFit/>
          </a:bodyPr>
          <a:lstStyle/>
          <a:p>
            <a:r>
              <a:rPr lang="en-US" dirty="0" smtClean="0">
                <a:sym typeface="Wingdings" panose="05000000000000000000" pitchFamily="2" charset="2"/>
              </a:rPr>
              <a:t> What we want to see</a:t>
            </a:r>
            <a:endParaRPr lang="en-US" dirty="0"/>
          </a:p>
        </p:txBody>
      </p:sp>
      <p:sp>
        <p:nvSpPr>
          <p:cNvPr id="7" name="TextBox 6"/>
          <p:cNvSpPr txBox="1"/>
          <p:nvPr/>
        </p:nvSpPr>
        <p:spPr>
          <a:xfrm>
            <a:off x="4571999" y="1467171"/>
            <a:ext cx="3857898" cy="369332"/>
          </a:xfrm>
          <a:prstGeom prst="rect">
            <a:avLst/>
          </a:prstGeom>
          <a:noFill/>
        </p:spPr>
        <p:txBody>
          <a:bodyPr wrap="square" rtlCol="0">
            <a:spAutoFit/>
          </a:bodyPr>
          <a:lstStyle/>
          <a:p>
            <a:r>
              <a:rPr lang="en-US" dirty="0" smtClean="0">
                <a:sym typeface="Wingdings" panose="05000000000000000000" pitchFamily="2" charset="2"/>
              </a:rPr>
              <a:t> The Tables that hold the data</a:t>
            </a:r>
            <a:endParaRPr lang="en-US" dirty="0"/>
          </a:p>
        </p:txBody>
      </p:sp>
      <p:sp>
        <p:nvSpPr>
          <p:cNvPr id="8" name="TextBox 7"/>
          <p:cNvSpPr txBox="1"/>
          <p:nvPr/>
        </p:nvSpPr>
        <p:spPr>
          <a:xfrm>
            <a:off x="4571999" y="1744170"/>
            <a:ext cx="2960914" cy="369332"/>
          </a:xfrm>
          <a:prstGeom prst="rect">
            <a:avLst/>
          </a:prstGeom>
          <a:noFill/>
        </p:spPr>
        <p:txBody>
          <a:bodyPr wrap="square" rtlCol="0">
            <a:spAutoFit/>
          </a:bodyPr>
          <a:lstStyle/>
          <a:p>
            <a:r>
              <a:rPr lang="en-US" dirty="0" smtClean="0">
                <a:sym typeface="Wingdings" panose="05000000000000000000" pitchFamily="2" charset="2"/>
              </a:rPr>
              <a:t> How the Tables are linked</a:t>
            </a:r>
            <a:endParaRPr lang="en-US" dirty="0"/>
          </a:p>
        </p:txBody>
      </p:sp>
      <p:sp>
        <p:nvSpPr>
          <p:cNvPr id="9" name="TextBox 8"/>
          <p:cNvSpPr txBox="1"/>
          <p:nvPr/>
        </p:nvSpPr>
        <p:spPr>
          <a:xfrm>
            <a:off x="-2" y="2475905"/>
            <a:ext cx="7158447" cy="923330"/>
          </a:xfrm>
          <a:prstGeom prst="rect">
            <a:avLst/>
          </a:prstGeom>
          <a:noFill/>
        </p:spPr>
        <p:txBody>
          <a:bodyPr wrap="square" rtlCol="0">
            <a:spAutoFit/>
          </a:bodyPr>
          <a:lstStyle/>
          <a:p>
            <a:r>
              <a:rPr lang="en-US" dirty="0" smtClean="0"/>
              <a:t>SELECT </a:t>
            </a:r>
            <a:r>
              <a:rPr lang="en-US" dirty="0" err="1" smtClean="0"/>
              <a:t>Student.Name</a:t>
            </a:r>
            <a:r>
              <a:rPr lang="en-US" dirty="0" smtClean="0"/>
              <a:t>, </a:t>
            </a:r>
            <a:r>
              <a:rPr lang="en-US" dirty="0" err="1" smtClean="0"/>
              <a:t>Student.CourseID,Course.ID</a:t>
            </a:r>
            <a:r>
              <a:rPr lang="en-US" dirty="0" smtClean="0"/>
              <a:t>, </a:t>
            </a:r>
            <a:r>
              <a:rPr lang="en-US" dirty="0" err="1" smtClean="0"/>
              <a:t>Course.Name</a:t>
            </a:r>
            <a:r>
              <a:rPr lang="en-US" dirty="0" smtClean="0"/>
              <a:t> </a:t>
            </a:r>
          </a:p>
          <a:p>
            <a:r>
              <a:rPr lang="en-US" dirty="0" smtClean="0"/>
              <a:t>FROM Student JOIN Course ON </a:t>
            </a:r>
          </a:p>
          <a:p>
            <a:r>
              <a:rPr lang="en-US" dirty="0" smtClean="0"/>
              <a:t>Student.CourseID=Course.ID</a:t>
            </a:r>
          </a:p>
        </p:txBody>
      </p:sp>
      <p:sp>
        <p:nvSpPr>
          <p:cNvPr id="13" name="TextBox 12"/>
          <p:cNvSpPr txBox="1"/>
          <p:nvPr/>
        </p:nvSpPr>
        <p:spPr>
          <a:xfrm>
            <a:off x="-3" y="3576972"/>
            <a:ext cx="4775203" cy="646331"/>
          </a:xfrm>
          <a:prstGeom prst="rect">
            <a:avLst/>
          </a:prstGeom>
          <a:noFill/>
        </p:spPr>
        <p:txBody>
          <a:bodyPr wrap="square" rtlCol="0">
            <a:spAutoFit/>
          </a:bodyPr>
          <a:lstStyle/>
          <a:p>
            <a:r>
              <a:rPr lang="en-US" dirty="0" smtClean="0"/>
              <a:t>SELECT </a:t>
            </a:r>
            <a:r>
              <a:rPr lang="en-US" dirty="0" err="1" smtClean="0"/>
              <a:t>Student.Name</a:t>
            </a:r>
            <a:r>
              <a:rPr lang="en-US" dirty="0" smtClean="0"/>
              <a:t>, </a:t>
            </a:r>
            <a:r>
              <a:rPr lang="en-US" dirty="0" err="1" smtClean="0"/>
              <a:t>Course.Name</a:t>
            </a:r>
            <a:r>
              <a:rPr lang="en-US" dirty="0" smtClean="0"/>
              <a:t> </a:t>
            </a:r>
          </a:p>
          <a:p>
            <a:r>
              <a:rPr lang="en-US" dirty="0" smtClean="0"/>
              <a:t>FROM Student JOIN Course</a:t>
            </a:r>
          </a:p>
        </p:txBody>
      </p:sp>
      <p:sp>
        <p:nvSpPr>
          <p:cNvPr id="14" name="TextBox 13"/>
          <p:cNvSpPr txBox="1"/>
          <p:nvPr/>
        </p:nvSpPr>
        <p:spPr>
          <a:xfrm>
            <a:off x="4571998" y="3641566"/>
            <a:ext cx="4307841" cy="646331"/>
          </a:xfrm>
          <a:prstGeom prst="rect">
            <a:avLst/>
          </a:prstGeom>
          <a:noFill/>
        </p:spPr>
        <p:txBody>
          <a:bodyPr wrap="square" rtlCol="0">
            <a:spAutoFit/>
          </a:bodyPr>
          <a:lstStyle/>
          <a:p>
            <a:r>
              <a:rPr lang="en-US" dirty="0" smtClean="0">
                <a:sym typeface="Wingdings" panose="05000000000000000000" pitchFamily="2" charset="2"/>
              </a:rPr>
              <a:t> Joining two tables without an ON clause gives all possible combinations of rows</a:t>
            </a:r>
            <a:endParaRPr lang="en-US" dirty="0"/>
          </a:p>
        </p:txBody>
      </p:sp>
      <p:sp>
        <p:nvSpPr>
          <p:cNvPr id="12" name="TextBox 11"/>
          <p:cNvSpPr txBox="1"/>
          <p:nvPr/>
        </p:nvSpPr>
        <p:spPr>
          <a:xfrm>
            <a:off x="-3" y="5042121"/>
            <a:ext cx="5709920" cy="1200329"/>
          </a:xfrm>
          <a:prstGeom prst="rect">
            <a:avLst/>
          </a:prstGeom>
          <a:noFill/>
        </p:spPr>
        <p:txBody>
          <a:bodyPr wrap="square" rtlCol="0">
            <a:spAutoFit/>
          </a:bodyPr>
          <a:lstStyle/>
          <a:p>
            <a:r>
              <a:rPr lang="en-US" dirty="0" smtClean="0"/>
              <a:t>SELECT </a:t>
            </a:r>
            <a:r>
              <a:rPr lang="en-US" dirty="0" err="1" smtClean="0"/>
              <a:t>Student.Name</a:t>
            </a:r>
            <a:r>
              <a:rPr lang="en-US" dirty="0" smtClean="0"/>
              <a:t>, </a:t>
            </a:r>
            <a:r>
              <a:rPr lang="en-US" dirty="0" err="1" smtClean="0"/>
              <a:t>Course.Name</a:t>
            </a:r>
            <a:r>
              <a:rPr lang="en-US" dirty="0" smtClean="0"/>
              <a:t>, </a:t>
            </a:r>
            <a:r>
              <a:rPr lang="en-US" dirty="0" err="1" smtClean="0"/>
              <a:t>Building.Name</a:t>
            </a:r>
            <a:r>
              <a:rPr lang="en-US" dirty="0" smtClean="0"/>
              <a:t> </a:t>
            </a:r>
          </a:p>
          <a:p>
            <a:r>
              <a:rPr lang="en-US" dirty="0" smtClean="0"/>
              <a:t>FROM Student JOIN Course JOIN Buildings ON </a:t>
            </a:r>
          </a:p>
          <a:p>
            <a:r>
              <a:rPr lang="en-US" dirty="0" smtClean="0"/>
              <a:t>Student.CourseID=Course.ID AND Course.BuildingID=Building.ID</a:t>
            </a:r>
          </a:p>
        </p:txBody>
      </p:sp>
      <p:sp>
        <p:nvSpPr>
          <p:cNvPr id="15" name="TextBox 14"/>
          <p:cNvSpPr txBox="1"/>
          <p:nvPr/>
        </p:nvSpPr>
        <p:spPr>
          <a:xfrm>
            <a:off x="5984234" y="5042121"/>
            <a:ext cx="2960914" cy="369332"/>
          </a:xfrm>
          <a:prstGeom prst="rect">
            <a:avLst/>
          </a:prstGeom>
          <a:noFill/>
        </p:spPr>
        <p:txBody>
          <a:bodyPr wrap="square" rtlCol="0">
            <a:spAutoFit/>
          </a:bodyPr>
          <a:lstStyle/>
          <a:p>
            <a:r>
              <a:rPr lang="en-US" dirty="0" smtClean="0">
                <a:sym typeface="Wingdings" panose="05000000000000000000" pitchFamily="2" charset="2"/>
              </a:rPr>
              <a:t> What we want to see</a:t>
            </a:r>
            <a:endParaRPr lang="en-US" dirty="0"/>
          </a:p>
        </p:txBody>
      </p:sp>
      <p:sp>
        <p:nvSpPr>
          <p:cNvPr id="16" name="TextBox 15"/>
          <p:cNvSpPr txBox="1"/>
          <p:nvPr/>
        </p:nvSpPr>
        <p:spPr>
          <a:xfrm>
            <a:off x="5984234" y="5319120"/>
            <a:ext cx="3159761" cy="369332"/>
          </a:xfrm>
          <a:prstGeom prst="rect">
            <a:avLst/>
          </a:prstGeom>
          <a:noFill/>
        </p:spPr>
        <p:txBody>
          <a:bodyPr wrap="square" rtlCol="0">
            <a:spAutoFit/>
          </a:bodyPr>
          <a:lstStyle/>
          <a:p>
            <a:r>
              <a:rPr lang="en-US" dirty="0" smtClean="0">
                <a:sym typeface="Wingdings" panose="05000000000000000000" pitchFamily="2" charset="2"/>
              </a:rPr>
              <a:t> The Tables that hold the data</a:t>
            </a:r>
            <a:endParaRPr lang="en-US" dirty="0"/>
          </a:p>
        </p:txBody>
      </p:sp>
      <p:sp>
        <p:nvSpPr>
          <p:cNvPr id="17" name="TextBox 16"/>
          <p:cNvSpPr txBox="1"/>
          <p:nvPr/>
        </p:nvSpPr>
        <p:spPr>
          <a:xfrm>
            <a:off x="5984234" y="5596119"/>
            <a:ext cx="2960914" cy="369332"/>
          </a:xfrm>
          <a:prstGeom prst="rect">
            <a:avLst/>
          </a:prstGeom>
          <a:noFill/>
        </p:spPr>
        <p:txBody>
          <a:bodyPr wrap="square" rtlCol="0">
            <a:spAutoFit/>
          </a:bodyPr>
          <a:lstStyle/>
          <a:p>
            <a:r>
              <a:rPr lang="en-US" dirty="0" smtClean="0">
                <a:sym typeface="Wingdings" panose="05000000000000000000" pitchFamily="2" charset="2"/>
              </a:rPr>
              <a:t> How the Tables are linked</a:t>
            </a:r>
            <a:endParaRPr lang="en-US" dirty="0"/>
          </a:p>
        </p:txBody>
      </p:sp>
    </p:spTree>
    <p:extLst>
      <p:ext uri="{BB962C8B-B14F-4D97-AF65-F5344CB8AC3E}">
        <p14:creationId xmlns:p14="http://schemas.microsoft.com/office/powerpoint/2010/main" val="873694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PYTHON TO INTERACT WITH SQLite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31</a:t>
            </a:fld>
            <a:endParaRPr lang="fr-FR"/>
          </a:p>
        </p:txBody>
      </p:sp>
      <p:sp>
        <p:nvSpPr>
          <p:cNvPr id="4" name="TextBox 3"/>
          <p:cNvSpPr txBox="1"/>
          <p:nvPr/>
        </p:nvSpPr>
        <p:spPr>
          <a:xfrm>
            <a:off x="-1" y="1933303"/>
            <a:ext cx="9144000" cy="3693319"/>
          </a:xfrm>
          <a:prstGeom prst="rect">
            <a:avLst/>
          </a:prstGeom>
          <a:noFill/>
        </p:spPr>
        <p:txBody>
          <a:bodyPr wrap="square" rtlCol="0">
            <a:spAutoFit/>
          </a:bodyPr>
          <a:lstStyle/>
          <a:p>
            <a:r>
              <a:rPr lang="en-US" dirty="0" smtClean="0"/>
              <a:t>import sqlite3 #Load SQLite module in Python</a:t>
            </a:r>
          </a:p>
          <a:p>
            <a:endParaRPr lang="en-US" dirty="0" smtClean="0"/>
          </a:p>
          <a:p>
            <a:r>
              <a:rPr lang="en-US" dirty="0" smtClean="0"/>
              <a:t>conn = sqlite3.connect(‘</a:t>
            </a:r>
            <a:r>
              <a:rPr lang="en-US" dirty="0" err="1" smtClean="0"/>
              <a:t>university.sqlite</a:t>
            </a:r>
            <a:r>
              <a:rPr lang="en-US" dirty="0" smtClean="0"/>
              <a:t>’) #Open </a:t>
            </a:r>
            <a:r>
              <a:rPr lang="en-US" dirty="0" err="1" smtClean="0"/>
              <a:t>university.sqlite</a:t>
            </a:r>
            <a:r>
              <a:rPr lang="en-US" dirty="0" smtClean="0"/>
              <a:t> file for writing</a:t>
            </a:r>
          </a:p>
          <a:p>
            <a:r>
              <a:rPr lang="en-US" dirty="0" smtClean="0"/>
              <a:t>cur = </a:t>
            </a:r>
            <a:r>
              <a:rPr lang="en-US" dirty="0" err="1" smtClean="0"/>
              <a:t>conn.cursor</a:t>
            </a:r>
            <a:r>
              <a:rPr lang="en-US" dirty="0" smtClean="0"/>
              <a:t>() #Establish a connection via a cursor</a:t>
            </a:r>
          </a:p>
          <a:p>
            <a:endParaRPr lang="en-US" dirty="0"/>
          </a:p>
          <a:p>
            <a:r>
              <a:rPr lang="en-US" dirty="0" err="1"/>
              <a:t>c</a:t>
            </a:r>
            <a:r>
              <a:rPr lang="en-US" dirty="0" err="1" smtClean="0"/>
              <a:t>ur.execute</a:t>
            </a:r>
            <a:r>
              <a:rPr lang="en-US" dirty="0" smtClean="0"/>
              <a:t>(‘’’</a:t>
            </a:r>
          </a:p>
          <a:p>
            <a:r>
              <a:rPr lang="en-US" dirty="0" smtClean="0"/>
              <a:t>CREATE TABLE IF NOT EXIST Student (</a:t>
            </a:r>
          </a:p>
          <a:p>
            <a:r>
              <a:rPr lang="en-US" dirty="0"/>
              <a:t> </a:t>
            </a:r>
            <a:r>
              <a:rPr lang="en-US" dirty="0" smtClean="0"/>
              <a:t>   ID INTEGER NOT NULL PRIMARY KEY AUTOINCREMENT UNIQUE,</a:t>
            </a:r>
          </a:p>
          <a:p>
            <a:r>
              <a:rPr lang="en-US" dirty="0"/>
              <a:t> </a:t>
            </a:r>
            <a:r>
              <a:rPr lang="en-US" dirty="0" smtClean="0"/>
              <a:t>   Name TEXT UNIQUE,</a:t>
            </a:r>
          </a:p>
          <a:p>
            <a:r>
              <a:rPr lang="en-US" dirty="0"/>
              <a:t> </a:t>
            </a:r>
            <a:r>
              <a:rPr lang="en-US" dirty="0" smtClean="0"/>
              <a:t>   Phone TEXT</a:t>
            </a:r>
          </a:p>
          <a:p>
            <a:r>
              <a:rPr lang="en-US" dirty="0" smtClean="0"/>
              <a:t>)’’’)</a:t>
            </a:r>
          </a:p>
          <a:p>
            <a:endParaRPr lang="en-US" dirty="0"/>
          </a:p>
          <a:p>
            <a:r>
              <a:rPr lang="en-US" dirty="0" smtClean="0"/>
              <a:t>We can insert data ourselves or we can import it from other formats, e.g. CSV, XML, JSON, etc..</a:t>
            </a:r>
          </a:p>
        </p:txBody>
      </p:sp>
    </p:spTree>
    <p:extLst>
      <p:ext uri="{BB962C8B-B14F-4D97-AF65-F5344CB8AC3E}">
        <p14:creationId xmlns:p14="http://schemas.microsoft.com/office/powerpoint/2010/main" val="3458921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Conclusions</a:t>
            </a:r>
            <a:endParaRPr lang="en-GB" sz="4400" b="1" dirty="0"/>
          </a:p>
        </p:txBody>
      </p:sp>
      <p:sp>
        <p:nvSpPr>
          <p:cNvPr id="6" name="Slide Number Placeholder 5"/>
          <p:cNvSpPr>
            <a:spLocks noGrp="1"/>
          </p:cNvSpPr>
          <p:nvPr>
            <p:ph type="sldNum" sz="quarter" idx="12"/>
          </p:nvPr>
        </p:nvSpPr>
        <p:spPr/>
        <p:txBody>
          <a:bodyPr/>
          <a:lstStyle/>
          <a:p>
            <a:fld id="{BA65202F-3EE1-4DBC-83B8-700B57BEB960}" type="slidenum">
              <a:rPr lang="fr-FR" smtClean="0"/>
              <a:pPr/>
              <a:t>32</a:t>
            </a:fld>
            <a:endParaRPr lang="fr-FR"/>
          </a:p>
        </p:txBody>
      </p:sp>
      <p:sp>
        <p:nvSpPr>
          <p:cNvPr id="3" name="TextBox 2"/>
          <p:cNvSpPr txBox="1"/>
          <p:nvPr/>
        </p:nvSpPr>
        <p:spPr>
          <a:xfrm>
            <a:off x="0" y="957943"/>
            <a:ext cx="9144000" cy="3139321"/>
          </a:xfrm>
          <a:prstGeom prst="rect">
            <a:avLst/>
          </a:prstGeom>
          <a:noFill/>
        </p:spPr>
        <p:txBody>
          <a:bodyPr wrap="square" rtlCol="0">
            <a:spAutoFit/>
          </a:bodyPr>
          <a:lstStyle/>
          <a:p>
            <a:r>
              <a:rPr lang="en-US" dirty="0" smtClean="0"/>
              <a:t>What we learned:</a:t>
            </a:r>
          </a:p>
          <a:p>
            <a:pPr marL="285750" indent="-285750">
              <a:buFontTx/>
              <a:buChar char="-"/>
            </a:pPr>
            <a:r>
              <a:rPr lang="en-US" dirty="0" smtClean="0"/>
              <a:t>How relational databases are organized</a:t>
            </a:r>
          </a:p>
          <a:p>
            <a:pPr marL="285750" indent="-285750">
              <a:buFontTx/>
              <a:buChar char="-"/>
            </a:pPr>
            <a:r>
              <a:rPr lang="en-US" dirty="0" smtClean="0"/>
              <a:t>RDB systems</a:t>
            </a:r>
          </a:p>
          <a:p>
            <a:pPr marL="285750" indent="-285750">
              <a:buFontTx/>
              <a:buChar char="-"/>
            </a:pPr>
            <a:r>
              <a:rPr lang="en-US" dirty="0" smtClean="0"/>
              <a:t>SQLite</a:t>
            </a:r>
          </a:p>
          <a:p>
            <a:pPr marL="285750" indent="-285750">
              <a:buFontTx/>
              <a:buChar char="-"/>
            </a:pPr>
            <a:r>
              <a:rPr lang="en-US" dirty="0" smtClean="0"/>
              <a:t>How to design own database</a:t>
            </a:r>
          </a:p>
          <a:p>
            <a:pPr marL="285750" indent="-285750">
              <a:buFontTx/>
              <a:buChar char="-"/>
            </a:pPr>
            <a:r>
              <a:rPr lang="en-US" dirty="0" smtClean="0"/>
              <a:t>How to create tables in a database.</a:t>
            </a:r>
          </a:p>
          <a:p>
            <a:pPr marL="285750" indent="-285750">
              <a:buFontTx/>
              <a:buChar char="-"/>
            </a:pPr>
            <a:r>
              <a:rPr lang="en-US" dirty="0" smtClean="0"/>
              <a:t>How delete, update, insert records in tables</a:t>
            </a:r>
          </a:p>
          <a:p>
            <a:pPr marL="285750" indent="-285750">
              <a:buFontTx/>
              <a:buChar char="-"/>
            </a:pPr>
            <a:r>
              <a:rPr lang="en-US" dirty="0" smtClean="0"/>
              <a:t>How to query information we need from a database</a:t>
            </a:r>
          </a:p>
          <a:p>
            <a:pPr marL="285750" indent="-285750">
              <a:buFontTx/>
              <a:buChar char="-"/>
            </a:pPr>
            <a:r>
              <a:rPr lang="en-US" dirty="0" smtClean="0"/>
              <a:t>How to make complex querying</a:t>
            </a:r>
          </a:p>
          <a:p>
            <a:pPr marL="285750" indent="-285750">
              <a:buFontTx/>
              <a:buChar char="-"/>
            </a:pPr>
            <a:r>
              <a:rPr lang="en-US" dirty="0" smtClean="0"/>
              <a:t>How to create and process a database from Python</a:t>
            </a:r>
          </a:p>
          <a:p>
            <a:pPr marL="285750" indent="-285750">
              <a:buFontTx/>
              <a:buChar char="-"/>
            </a:pPr>
            <a:r>
              <a:rPr lang="en-US" dirty="0" smtClean="0"/>
              <a:t>How to convert various formats to a relational database</a:t>
            </a:r>
            <a:endParaRPr lang="en-US" dirty="0"/>
          </a:p>
        </p:txBody>
      </p:sp>
    </p:spTree>
    <p:extLst>
      <p:ext uri="{BB962C8B-B14F-4D97-AF65-F5344CB8AC3E}">
        <p14:creationId xmlns:p14="http://schemas.microsoft.com/office/powerpoint/2010/main" val="2979853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Design a Database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4</a:t>
            </a:fld>
            <a:endParaRPr lang="fr-FR"/>
          </a:p>
        </p:txBody>
      </p:sp>
      <p:sp>
        <p:nvSpPr>
          <p:cNvPr id="21" name="TextBox 20"/>
          <p:cNvSpPr txBox="1"/>
          <p:nvPr/>
        </p:nvSpPr>
        <p:spPr>
          <a:xfrm>
            <a:off x="0" y="984069"/>
            <a:ext cx="9144000" cy="3970318"/>
          </a:xfrm>
          <a:prstGeom prst="rect">
            <a:avLst/>
          </a:prstGeom>
          <a:noFill/>
        </p:spPr>
        <p:txBody>
          <a:bodyPr wrap="square" rtlCol="0">
            <a:spAutoFit/>
          </a:bodyPr>
          <a:lstStyle/>
          <a:p>
            <a:r>
              <a:rPr lang="en-US" dirty="0" smtClean="0"/>
              <a:t>Basic Rule: Don’t put the same data twice – use a relationship instead (do not replicate data – use references to a data)</a:t>
            </a:r>
          </a:p>
          <a:p>
            <a:endParaRPr lang="en-US" dirty="0"/>
          </a:p>
          <a:p>
            <a:r>
              <a:rPr lang="en-US" dirty="0" smtClean="0"/>
              <a:t>When there is one thing in a “real world” there should be one copy of that thing in the database.</a:t>
            </a:r>
          </a:p>
          <a:p>
            <a:endParaRPr lang="en-US" dirty="0"/>
          </a:p>
          <a:p>
            <a:r>
              <a:rPr lang="en-US" dirty="0" smtClean="0"/>
              <a:t>Use integers for keys and references (IDs). Never use logical key as the primary key, because logical key can change. Relationships that are based on matching string fields (a.k.a. logical key) are less efficient than based on integers.</a:t>
            </a:r>
          </a:p>
          <a:p>
            <a:endParaRPr lang="en-US" dirty="0"/>
          </a:p>
          <a:p>
            <a:r>
              <a:rPr lang="en-US" dirty="0" smtClean="0"/>
              <a:t>Have a column with unique IDs (preferably integers) for each object.</a:t>
            </a:r>
          </a:p>
          <a:p>
            <a:endParaRPr lang="en-US" dirty="0"/>
          </a:p>
          <a:p>
            <a:r>
              <a:rPr lang="en-US" dirty="0" smtClean="0"/>
              <a:t>For each “piece of information” ask the following questions:</a:t>
            </a:r>
          </a:p>
          <a:p>
            <a:pPr marL="285750" indent="-285750">
              <a:buFontTx/>
              <a:buChar char="-"/>
            </a:pPr>
            <a:r>
              <a:rPr lang="en-US" dirty="0" smtClean="0"/>
              <a:t>Is it an object or an attribute of another object</a:t>
            </a:r>
          </a:p>
          <a:p>
            <a:pPr marL="285750" indent="-285750">
              <a:buFontTx/>
              <a:buChar char="-"/>
            </a:pPr>
            <a:r>
              <a:rPr lang="en-US" dirty="0" smtClean="0"/>
              <a:t>Once you defined all </a:t>
            </a:r>
            <a:r>
              <a:rPr lang="en-US" dirty="0"/>
              <a:t>o</a:t>
            </a:r>
            <a:r>
              <a:rPr lang="en-US" dirty="0" smtClean="0"/>
              <a:t>bjects, you need to define relationships between objects</a:t>
            </a:r>
            <a:endParaRPr lang="en-US" dirty="0"/>
          </a:p>
        </p:txBody>
      </p:sp>
    </p:spTree>
    <p:extLst>
      <p:ext uri="{BB962C8B-B14F-4D97-AF65-F5344CB8AC3E}">
        <p14:creationId xmlns:p14="http://schemas.microsoft.com/office/powerpoint/2010/main" val="1184507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Design a Database</a:t>
            </a:r>
          </a:p>
        </p:txBody>
      </p:sp>
      <p:sp>
        <p:nvSpPr>
          <p:cNvPr id="6" name="Slide Number Placeholder 5"/>
          <p:cNvSpPr>
            <a:spLocks noGrp="1"/>
          </p:cNvSpPr>
          <p:nvPr>
            <p:ph type="sldNum" sz="quarter" idx="12"/>
          </p:nvPr>
        </p:nvSpPr>
        <p:spPr/>
        <p:txBody>
          <a:bodyPr/>
          <a:lstStyle/>
          <a:p>
            <a:fld id="{BA65202F-3EE1-4DBC-83B8-700B57BEB960}" type="slidenum">
              <a:rPr lang="fr-FR" smtClean="0"/>
              <a:pPr/>
              <a:t>5</a:t>
            </a:fld>
            <a:endParaRPr lang="fr-FR"/>
          </a:p>
        </p:txBody>
      </p:sp>
      <p:graphicFrame>
        <p:nvGraphicFramePr>
          <p:cNvPr id="3" name="Table 2"/>
          <p:cNvGraphicFramePr>
            <a:graphicFrameLocks noGrp="1"/>
          </p:cNvGraphicFramePr>
          <p:nvPr>
            <p:extLst>
              <p:ext uri="{D42A27DB-BD31-4B8C-83A1-F6EECF244321}">
                <p14:modId xmlns:p14="http://schemas.microsoft.com/office/powerpoint/2010/main" val="333694616"/>
              </p:ext>
            </p:extLst>
          </p:nvPr>
        </p:nvGraphicFramePr>
        <p:xfrm>
          <a:off x="162560" y="834070"/>
          <a:ext cx="5414554" cy="2966720"/>
        </p:xfrm>
        <a:graphic>
          <a:graphicData uri="http://schemas.openxmlformats.org/drawingml/2006/table">
            <a:tbl>
              <a:tblPr firstRow="1" bandRow="1">
                <a:tableStyleId>{5C22544A-7EE6-4342-B048-85BDC9FD1C3A}</a:tableStyleId>
              </a:tblPr>
              <a:tblGrid>
                <a:gridCol w="970280">
                  <a:extLst>
                    <a:ext uri="{9D8B030D-6E8A-4147-A177-3AD203B41FA5}">
                      <a16:colId xmlns:a16="http://schemas.microsoft.com/office/drawing/2014/main" val="4112820030"/>
                    </a:ext>
                  </a:extLst>
                </a:gridCol>
                <a:gridCol w="870857">
                  <a:extLst>
                    <a:ext uri="{9D8B030D-6E8A-4147-A177-3AD203B41FA5}">
                      <a16:colId xmlns:a16="http://schemas.microsoft.com/office/drawing/2014/main" val="35431061"/>
                    </a:ext>
                  </a:extLst>
                </a:gridCol>
                <a:gridCol w="1668780">
                  <a:extLst>
                    <a:ext uri="{9D8B030D-6E8A-4147-A177-3AD203B41FA5}">
                      <a16:colId xmlns:a16="http://schemas.microsoft.com/office/drawing/2014/main" val="2582885286"/>
                    </a:ext>
                  </a:extLst>
                </a:gridCol>
                <a:gridCol w="1033780">
                  <a:extLst>
                    <a:ext uri="{9D8B030D-6E8A-4147-A177-3AD203B41FA5}">
                      <a16:colId xmlns:a16="http://schemas.microsoft.com/office/drawing/2014/main" val="6695868"/>
                    </a:ext>
                  </a:extLst>
                </a:gridCol>
                <a:gridCol w="870857">
                  <a:extLst>
                    <a:ext uri="{9D8B030D-6E8A-4147-A177-3AD203B41FA5}">
                      <a16:colId xmlns:a16="http://schemas.microsoft.com/office/drawing/2014/main" val="4148844408"/>
                    </a:ext>
                  </a:extLst>
                </a:gridCol>
              </a:tblGrid>
              <a:tr h="370840">
                <a:tc>
                  <a:txBody>
                    <a:bodyPr/>
                    <a:lstStyle/>
                    <a:p>
                      <a:r>
                        <a:rPr lang="en-US" dirty="0" smtClean="0"/>
                        <a:t>Name</a:t>
                      </a:r>
                      <a:endParaRPr lang="en-US" dirty="0"/>
                    </a:p>
                  </a:txBody>
                  <a:tcPr/>
                </a:tc>
                <a:tc>
                  <a:txBody>
                    <a:bodyPr/>
                    <a:lstStyle/>
                    <a:p>
                      <a:r>
                        <a:rPr lang="en-US" dirty="0" smtClean="0"/>
                        <a:t>Age</a:t>
                      </a:r>
                      <a:endParaRPr lang="en-US" dirty="0"/>
                    </a:p>
                  </a:txBody>
                  <a:tcPr/>
                </a:tc>
                <a:tc>
                  <a:txBody>
                    <a:bodyPr/>
                    <a:lstStyle/>
                    <a:p>
                      <a:r>
                        <a:rPr lang="en-US" dirty="0" smtClean="0"/>
                        <a:t>Phone</a:t>
                      </a:r>
                      <a:endParaRPr lang="en-US" dirty="0"/>
                    </a:p>
                  </a:txBody>
                  <a:tcPr/>
                </a:tc>
                <a:tc>
                  <a:txBody>
                    <a:bodyPr/>
                    <a:lstStyle/>
                    <a:p>
                      <a:r>
                        <a:rPr lang="en-US" dirty="0" smtClean="0"/>
                        <a:t>Course</a:t>
                      </a:r>
                      <a:endParaRPr lang="en-US" dirty="0"/>
                    </a:p>
                  </a:txBody>
                  <a:tcPr/>
                </a:tc>
                <a:tc>
                  <a:txBody>
                    <a:bodyPr/>
                    <a:lstStyle/>
                    <a:p>
                      <a:r>
                        <a:rPr lang="en-US" dirty="0" smtClean="0"/>
                        <a:t>Room</a:t>
                      </a:r>
                      <a:endParaRPr lang="en-US" dirty="0"/>
                    </a:p>
                  </a:txBody>
                  <a:tcPr/>
                </a:tc>
                <a:extLst>
                  <a:ext uri="{0D108BD9-81ED-4DB2-BD59-A6C34878D82A}">
                    <a16:rowId xmlns:a16="http://schemas.microsoft.com/office/drawing/2014/main" val="1087066357"/>
                  </a:ext>
                </a:extLst>
              </a:tr>
              <a:tr h="370840">
                <a:tc>
                  <a:txBody>
                    <a:bodyPr/>
                    <a:lstStyle/>
                    <a:p>
                      <a:r>
                        <a:rPr lang="en-US" dirty="0" smtClean="0"/>
                        <a:t>Barak</a:t>
                      </a:r>
                      <a:endParaRPr lang="en-US" dirty="0"/>
                    </a:p>
                  </a:txBody>
                  <a:tcPr/>
                </a:tc>
                <a:tc>
                  <a:txBody>
                    <a:bodyPr/>
                    <a:lstStyle/>
                    <a:p>
                      <a:r>
                        <a:rPr lang="en-US" dirty="0" smtClean="0"/>
                        <a:t>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123-456-7890</a:t>
                      </a:r>
                    </a:p>
                  </a:txBody>
                  <a:tcPr/>
                </a:tc>
                <a:tc>
                  <a:txBody>
                    <a:bodyPr/>
                    <a:lstStyle/>
                    <a:p>
                      <a:r>
                        <a:rPr lang="en-US" dirty="0" smtClean="0"/>
                        <a:t>PDS</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619587177"/>
                  </a:ext>
                </a:extLst>
              </a:tr>
              <a:tr h="370840">
                <a:tc>
                  <a:txBody>
                    <a:bodyPr/>
                    <a:lstStyle/>
                    <a:p>
                      <a:r>
                        <a:rPr lang="en-US" dirty="0" smtClean="0"/>
                        <a:t>Barak</a:t>
                      </a:r>
                      <a:endParaRPr lang="en-US" dirty="0"/>
                    </a:p>
                  </a:txBody>
                  <a:tcPr/>
                </a:tc>
                <a:tc>
                  <a:txBody>
                    <a:bodyPr/>
                    <a:lstStyle/>
                    <a:p>
                      <a:r>
                        <a:rPr lang="en-US" dirty="0" smtClean="0"/>
                        <a:t>50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123-456-7890</a:t>
                      </a:r>
                    </a:p>
                  </a:txBody>
                  <a:tcPr/>
                </a:tc>
                <a:tc>
                  <a:txBody>
                    <a:bodyPr/>
                    <a:lstStyle/>
                    <a:p>
                      <a:r>
                        <a:rPr lang="en-US" dirty="0" smtClean="0"/>
                        <a:t>PML</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672499135"/>
                  </a:ext>
                </a:extLst>
              </a:tr>
              <a:tr h="370840">
                <a:tc>
                  <a:txBody>
                    <a:bodyPr/>
                    <a:lstStyle/>
                    <a:p>
                      <a:r>
                        <a:rPr lang="en-US" dirty="0" smtClean="0"/>
                        <a:t>Donald</a:t>
                      </a:r>
                      <a:endParaRPr lang="en-US" dirty="0"/>
                    </a:p>
                  </a:txBody>
                  <a:tcPr/>
                </a:tc>
                <a:tc>
                  <a:txBody>
                    <a:bodyPr/>
                    <a:lstStyle/>
                    <a:p>
                      <a:r>
                        <a:rPr lang="en-US" dirty="0" smtClean="0"/>
                        <a:t>60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607-987-6543</a:t>
                      </a:r>
                    </a:p>
                  </a:txBody>
                  <a:tcPr/>
                </a:tc>
                <a:tc>
                  <a:txBody>
                    <a:bodyPr/>
                    <a:lstStyle/>
                    <a:p>
                      <a:r>
                        <a:rPr lang="en-US" dirty="0" smtClean="0"/>
                        <a:t>PDS</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326359762"/>
                  </a:ext>
                </a:extLst>
              </a:tr>
              <a:tr h="370840">
                <a:tc>
                  <a:txBody>
                    <a:bodyPr/>
                    <a:lstStyle/>
                    <a:p>
                      <a:r>
                        <a:rPr lang="en-US" dirty="0" smtClean="0"/>
                        <a:t>Donald</a:t>
                      </a:r>
                      <a:endParaRPr lang="en-US" dirty="0"/>
                    </a:p>
                  </a:txBody>
                  <a:tcPr/>
                </a:tc>
                <a:tc>
                  <a:txBody>
                    <a:bodyPr/>
                    <a:lstStyle/>
                    <a:p>
                      <a:r>
                        <a:rPr lang="en-US" dirty="0" smtClean="0"/>
                        <a:t>60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607-987-6543</a:t>
                      </a:r>
                    </a:p>
                  </a:txBody>
                  <a:tcPr/>
                </a:tc>
                <a:tc>
                  <a:txBody>
                    <a:bodyPr/>
                    <a:lstStyle/>
                    <a:p>
                      <a:r>
                        <a:rPr lang="en-US" dirty="0" smtClean="0"/>
                        <a:t>PML</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3891663892"/>
                  </a:ext>
                </a:extLst>
              </a:tr>
              <a:tr h="370840">
                <a:tc>
                  <a:txBody>
                    <a:bodyPr/>
                    <a:lstStyle/>
                    <a:p>
                      <a:r>
                        <a:rPr lang="en-US" dirty="0" smtClean="0"/>
                        <a:t>Donald</a:t>
                      </a:r>
                      <a:endParaRPr lang="en-US" dirty="0"/>
                    </a:p>
                  </a:txBody>
                  <a:tcPr/>
                </a:tc>
                <a:tc>
                  <a:txBody>
                    <a:bodyPr/>
                    <a:lstStyle/>
                    <a:p>
                      <a:r>
                        <a:rPr lang="en-US" dirty="0" smtClean="0"/>
                        <a:t>60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607-987-6543</a:t>
                      </a:r>
                    </a:p>
                  </a:txBody>
                  <a:tcPr/>
                </a:tc>
                <a:tc>
                  <a:txBody>
                    <a:bodyPr/>
                    <a:lstStyle/>
                    <a:p>
                      <a:r>
                        <a:rPr lang="en-US" dirty="0" smtClean="0"/>
                        <a:t>SDC</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980598792"/>
                  </a:ext>
                </a:extLst>
              </a:tr>
              <a:tr h="370840">
                <a:tc>
                  <a:txBody>
                    <a:bodyPr/>
                    <a:lstStyle/>
                    <a:p>
                      <a:r>
                        <a:rPr lang="en-US" dirty="0" smtClean="0"/>
                        <a:t>Albert</a:t>
                      </a:r>
                      <a:endParaRPr lang="en-US" dirty="0"/>
                    </a:p>
                  </a:txBody>
                  <a:tcPr/>
                </a:tc>
                <a:tc>
                  <a:txBody>
                    <a:bodyPr/>
                    <a:lstStyle/>
                    <a:p>
                      <a:r>
                        <a:rPr lang="en-US" dirty="0" smtClean="0"/>
                        <a:t>55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925-123-4567</a:t>
                      </a:r>
                    </a:p>
                  </a:txBody>
                  <a:tcPr/>
                </a:tc>
                <a:tc>
                  <a:txBody>
                    <a:bodyPr/>
                    <a:lstStyle/>
                    <a:p>
                      <a:r>
                        <a:rPr lang="en-US" dirty="0" smtClean="0"/>
                        <a:t>PML</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2857601745"/>
                  </a:ext>
                </a:extLst>
              </a:tr>
              <a:tr h="370840">
                <a:tc>
                  <a:txBody>
                    <a:bodyPr/>
                    <a:lstStyle/>
                    <a:p>
                      <a:r>
                        <a:rPr lang="en-US" dirty="0" smtClean="0"/>
                        <a:t>Albert</a:t>
                      </a:r>
                      <a:endParaRPr lang="en-US" dirty="0"/>
                    </a:p>
                  </a:txBody>
                  <a:tcPr/>
                </a:tc>
                <a:tc>
                  <a:txBody>
                    <a:bodyPr/>
                    <a:lstStyle/>
                    <a:p>
                      <a:r>
                        <a:rPr lang="en-US" dirty="0" smtClean="0"/>
                        <a:t>55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925-123-4567</a:t>
                      </a:r>
                    </a:p>
                  </a:txBody>
                  <a:tcPr/>
                </a:tc>
                <a:tc>
                  <a:txBody>
                    <a:bodyPr/>
                    <a:lstStyle/>
                    <a:p>
                      <a:r>
                        <a:rPr lang="en-US" dirty="0" smtClean="0"/>
                        <a:t>SDC</a:t>
                      </a:r>
                      <a:endParaRPr lang="en-US" dirty="0"/>
                    </a:p>
                  </a:txBody>
                  <a:tcPr/>
                </a:tc>
                <a:tc>
                  <a:txBody>
                    <a:bodyPr/>
                    <a:lstStyle/>
                    <a:p>
                      <a:r>
                        <a:rPr lang="en-US" dirty="0" smtClean="0"/>
                        <a:t>B</a:t>
                      </a:r>
                      <a:endParaRPr lang="en-US" dirty="0"/>
                    </a:p>
                  </a:txBody>
                  <a:tcPr/>
                </a:tc>
                <a:extLst>
                  <a:ext uri="{0D108BD9-81ED-4DB2-BD59-A6C34878D82A}">
                    <a16:rowId xmlns:a16="http://schemas.microsoft.com/office/drawing/2014/main" val="1023348201"/>
                  </a:ext>
                </a:extLst>
              </a:tr>
            </a:tbl>
          </a:graphicData>
        </a:graphic>
      </p:graphicFrame>
      <p:sp>
        <p:nvSpPr>
          <p:cNvPr id="7" name="Rounded Rectangle 6"/>
          <p:cNvSpPr/>
          <p:nvPr/>
        </p:nvSpPr>
        <p:spPr>
          <a:xfrm>
            <a:off x="4804759" y="4430017"/>
            <a:ext cx="4232366" cy="1931838"/>
          </a:xfrm>
          <a:prstGeom prst="roundRect">
            <a:avLst>
              <a:gd name="adj" fmla="val 5512"/>
            </a:avLst>
          </a:prstGeom>
          <a:solidFill>
            <a:schemeClr val="bg2">
              <a:lumMod val="20000"/>
              <a:lumOff val="80000"/>
            </a:schemeClr>
          </a:solidFill>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159358527"/>
              </p:ext>
            </p:extLst>
          </p:nvPr>
        </p:nvGraphicFramePr>
        <p:xfrm>
          <a:off x="4900552" y="4747094"/>
          <a:ext cx="3937939" cy="1525660"/>
        </p:xfrm>
        <a:graphic>
          <a:graphicData uri="http://schemas.openxmlformats.org/drawingml/2006/table">
            <a:tbl>
              <a:tblPr firstRow="1" bandRow="1">
                <a:tableStyleId>{5C22544A-7EE6-4342-B048-85BDC9FD1C3A}</a:tableStyleId>
              </a:tblPr>
              <a:tblGrid>
                <a:gridCol w="1681480">
                  <a:extLst>
                    <a:ext uri="{9D8B030D-6E8A-4147-A177-3AD203B41FA5}">
                      <a16:colId xmlns:a16="http://schemas.microsoft.com/office/drawing/2014/main" val="2271339963"/>
                    </a:ext>
                  </a:extLst>
                </a:gridCol>
                <a:gridCol w="1148080">
                  <a:extLst>
                    <a:ext uri="{9D8B030D-6E8A-4147-A177-3AD203B41FA5}">
                      <a16:colId xmlns:a16="http://schemas.microsoft.com/office/drawing/2014/main" val="3834669374"/>
                    </a:ext>
                  </a:extLst>
                </a:gridCol>
                <a:gridCol w="1108379">
                  <a:extLst>
                    <a:ext uri="{9D8B030D-6E8A-4147-A177-3AD203B41FA5}">
                      <a16:colId xmlns:a16="http://schemas.microsoft.com/office/drawing/2014/main" val="2031044074"/>
                    </a:ext>
                  </a:extLst>
                </a:gridCol>
              </a:tblGrid>
              <a:tr h="381415">
                <a:tc>
                  <a:txBody>
                    <a:bodyPr/>
                    <a:lstStyle/>
                    <a:p>
                      <a:endParaRPr lang="en-US" dirty="0"/>
                    </a:p>
                  </a:txBody>
                  <a:tcPr/>
                </a:tc>
                <a:tc>
                  <a:txBody>
                    <a:bodyPr/>
                    <a:lstStyle/>
                    <a:p>
                      <a:r>
                        <a:rPr lang="en-US" dirty="0" smtClean="0"/>
                        <a:t>#</a:t>
                      </a:r>
                      <a:r>
                        <a:rPr lang="en-US" baseline="0" dirty="0" smtClean="0"/>
                        <a:t> places</a:t>
                      </a:r>
                      <a:endParaRPr lang="en-US" dirty="0"/>
                    </a:p>
                  </a:txBody>
                  <a:tcPr/>
                </a:tc>
                <a:tc>
                  <a:txBody>
                    <a:bodyPr/>
                    <a:lstStyle/>
                    <a:p>
                      <a:r>
                        <a:rPr lang="en-US" dirty="0" smtClean="0"/>
                        <a:t>Floor</a:t>
                      </a:r>
                      <a:endParaRPr lang="en-US" dirty="0"/>
                    </a:p>
                  </a:txBody>
                  <a:tcPr/>
                </a:tc>
                <a:extLst>
                  <a:ext uri="{0D108BD9-81ED-4DB2-BD59-A6C34878D82A}">
                    <a16:rowId xmlns:a16="http://schemas.microsoft.com/office/drawing/2014/main" val="855348684"/>
                  </a:ext>
                </a:extLst>
              </a:tr>
              <a:tr h="381415">
                <a:tc>
                  <a:txBody>
                    <a:bodyPr/>
                    <a:lstStyle/>
                    <a:p>
                      <a:r>
                        <a:rPr lang="en-US" dirty="0" err="1" smtClean="0"/>
                        <a:t>RobotX</a:t>
                      </a:r>
                      <a:r>
                        <a:rPr lang="en-US" baseline="0" dirty="0" smtClean="0"/>
                        <a:t> space</a:t>
                      </a:r>
                      <a:endParaRPr lang="en-US" dirty="0"/>
                    </a:p>
                  </a:txBody>
                  <a:tcPr/>
                </a:tc>
                <a:tc>
                  <a:txBody>
                    <a:bodyPr/>
                    <a:lstStyle/>
                    <a:p>
                      <a:r>
                        <a:rPr lang="en-US" dirty="0" smtClean="0"/>
                        <a:t>55</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246236612"/>
                  </a:ext>
                </a:extLst>
              </a:tr>
              <a:tr h="381415">
                <a:tc>
                  <a:txBody>
                    <a:bodyPr/>
                    <a:lstStyle/>
                    <a:p>
                      <a:r>
                        <a:rPr lang="en-US" baseline="0" dirty="0" smtClean="0"/>
                        <a:t>A</a:t>
                      </a:r>
                      <a:endParaRPr lang="en-US" dirty="0"/>
                    </a:p>
                  </a:txBody>
                  <a:tcPr/>
                </a:tc>
                <a:tc>
                  <a:txBody>
                    <a:bodyPr/>
                    <a:lstStyle/>
                    <a:p>
                      <a:r>
                        <a:rPr lang="en-US" dirty="0" smtClean="0"/>
                        <a:t>20</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1199792913"/>
                  </a:ext>
                </a:extLst>
              </a:tr>
              <a:tr h="381415">
                <a:tc>
                  <a:txBody>
                    <a:bodyPr/>
                    <a:lstStyle/>
                    <a:p>
                      <a:r>
                        <a:rPr lang="en-US" dirty="0" smtClean="0"/>
                        <a:t>B</a:t>
                      </a:r>
                      <a:endParaRPr lang="en-US" dirty="0"/>
                    </a:p>
                  </a:txBody>
                  <a:tcPr/>
                </a:tc>
                <a:tc>
                  <a:txBody>
                    <a:bodyPr/>
                    <a:lstStyle/>
                    <a:p>
                      <a:r>
                        <a:rPr lang="en-US" dirty="0" smtClean="0"/>
                        <a:t>30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2961956837"/>
                  </a:ext>
                </a:extLst>
              </a:tr>
            </a:tbl>
          </a:graphicData>
        </a:graphic>
      </p:graphicFrame>
      <p:sp>
        <p:nvSpPr>
          <p:cNvPr id="10" name="Rounded Rectangle 9"/>
          <p:cNvSpPr/>
          <p:nvPr/>
        </p:nvSpPr>
        <p:spPr>
          <a:xfrm>
            <a:off x="6717261" y="1804056"/>
            <a:ext cx="2121230" cy="2023188"/>
          </a:xfrm>
          <a:prstGeom prst="roundRect">
            <a:avLst>
              <a:gd name="adj" fmla="val 5512"/>
            </a:avLst>
          </a:prstGeom>
          <a:solidFill>
            <a:schemeClr val="bg2">
              <a:lumMod val="20000"/>
              <a:lumOff val="80000"/>
            </a:schemeClr>
          </a:solidFill>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936746981"/>
              </p:ext>
            </p:extLst>
          </p:nvPr>
        </p:nvGraphicFramePr>
        <p:xfrm>
          <a:off x="6772414" y="2153143"/>
          <a:ext cx="1915160" cy="1525660"/>
        </p:xfrm>
        <a:graphic>
          <a:graphicData uri="http://schemas.openxmlformats.org/drawingml/2006/table">
            <a:tbl>
              <a:tblPr firstRow="1" bandRow="1">
                <a:tableStyleId>{5C22544A-7EE6-4342-B048-85BDC9FD1C3A}</a:tableStyleId>
              </a:tblPr>
              <a:tblGrid>
                <a:gridCol w="728980">
                  <a:extLst>
                    <a:ext uri="{9D8B030D-6E8A-4147-A177-3AD203B41FA5}">
                      <a16:colId xmlns:a16="http://schemas.microsoft.com/office/drawing/2014/main" val="2271339963"/>
                    </a:ext>
                  </a:extLst>
                </a:gridCol>
                <a:gridCol w="1186180">
                  <a:extLst>
                    <a:ext uri="{9D8B030D-6E8A-4147-A177-3AD203B41FA5}">
                      <a16:colId xmlns:a16="http://schemas.microsoft.com/office/drawing/2014/main" val="3834669374"/>
                    </a:ext>
                  </a:extLst>
                </a:gridCol>
              </a:tblGrid>
              <a:tr h="381415">
                <a:tc>
                  <a:txBody>
                    <a:bodyPr/>
                    <a:lstStyle/>
                    <a:p>
                      <a:endParaRPr lang="en-US" dirty="0"/>
                    </a:p>
                  </a:txBody>
                  <a:tcPr/>
                </a:tc>
                <a:tc>
                  <a:txBody>
                    <a:bodyPr/>
                    <a:lstStyle/>
                    <a:p>
                      <a:r>
                        <a:rPr lang="en-US" dirty="0" smtClean="0"/>
                        <a:t>Duration</a:t>
                      </a:r>
                      <a:endParaRPr lang="en-US" dirty="0"/>
                    </a:p>
                  </a:txBody>
                  <a:tcPr/>
                </a:tc>
                <a:extLst>
                  <a:ext uri="{0D108BD9-81ED-4DB2-BD59-A6C34878D82A}">
                    <a16:rowId xmlns:a16="http://schemas.microsoft.com/office/drawing/2014/main" val="855348684"/>
                  </a:ext>
                </a:extLst>
              </a:tr>
              <a:tr h="381415">
                <a:tc>
                  <a:txBody>
                    <a:bodyPr/>
                    <a:lstStyle/>
                    <a:p>
                      <a:r>
                        <a:rPr lang="en-US" dirty="0" smtClean="0"/>
                        <a:t>PDS</a:t>
                      </a:r>
                      <a:endParaRPr lang="en-US" dirty="0"/>
                    </a:p>
                  </a:txBody>
                  <a:tcPr/>
                </a:tc>
                <a:tc>
                  <a:txBody>
                    <a:bodyPr/>
                    <a:lstStyle/>
                    <a:p>
                      <a:r>
                        <a:rPr lang="en-US" dirty="0" smtClean="0"/>
                        <a:t>55</a:t>
                      </a:r>
                      <a:endParaRPr lang="en-US" dirty="0"/>
                    </a:p>
                  </a:txBody>
                  <a:tcPr/>
                </a:tc>
                <a:extLst>
                  <a:ext uri="{0D108BD9-81ED-4DB2-BD59-A6C34878D82A}">
                    <a16:rowId xmlns:a16="http://schemas.microsoft.com/office/drawing/2014/main" val="1246236612"/>
                  </a:ext>
                </a:extLst>
              </a:tr>
              <a:tr h="381415">
                <a:tc>
                  <a:txBody>
                    <a:bodyPr/>
                    <a:lstStyle/>
                    <a:p>
                      <a:r>
                        <a:rPr lang="en-US" dirty="0" smtClean="0"/>
                        <a:t>PML</a:t>
                      </a:r>
                      <a:endParaRPr lang="en-US" dirty="0"/>
                    </a:p>
                  </a:txBody>
                  <a:tcPr/>
                </a:tc>
                <a:tc>
                  <a:txBody>
                    <a:bodyPr/>
                    <a:lstStyle/>
                    <a:p>
                      <a:r>
                        <a:rPr lang="en-US" dirty="0" smtClean="0"/>
                        <a:t>60</a:t>
                      </a:r>
                      <a:endParaRPr lang="en-US" dirty="0"/>
                    </a:p>
                  </a:txBody>
                  <a:tcPr/>
                </a:tc>
                <a:extLst>
                  <a:ext uri="{0D108BD9-81ED-4DB2-BD59-A6C34878D82A}">
                    <a16:rowId xmlns:a16="http://schemas.microsoft.com/office/drawing/2014/main" val="1199792913"/>
                  </a:ext>
                </a:extLst>
              </a:tr>
              <a:tr h="381415">
                <a:tc>
                  <a:txBody>
                    <a:bodyPr/>
                    <a:lstStyle/>
                    <a:p>
                      <a:r>
                        <a:rPr lang="en-US" dirty="0" smtClean="0"/>
                        <a:t>SDC</a:t>
                      </a:r>
                      <a:endParaRPr lang="en-US" dirty="0"/>
                    </a:p>
                  </a:txBody>
                  <a:tcPr/>
                </a:tc>
                <a:tc>
                  <a:txBody>
                    <a:bodyPr/>
                    <a:lstStyle/>
                    <a:p>
                      <a:r>
                        <a:rPr lang="en-US" dirty="0" smtClean="0"/>
                        <a:t>50</a:t>
                      </a:r>
                      <a:endParaRPr lang="en-US" dirty="0"/>
                    </a:p>
                  </a:txBody>
                  <a:tcPr/>
                </a:tc>
                <a:extLst>
                  <a:ext uri="{0D108BD9-81ED-4DB2-BD59-A6C34878D82A}">
                    <a16:rowId xmlns:a16="http://schemas.microsoft.com/office/drawing/2014/main" val="2961956837"/>
                  </a:ext>
                </a:extLst>
              </a:tr>
            </a:tbl>
          </a:graphicData>
        </a:graphic>
      </p:graphicFrame>
      <p:sp>
        <p:nvSpPr>
          <p:cNvPr id="12" name="Rounded Rectangle 11"/>
          <p:cNvSpPr/>
          <p:nvPr/>
        </p:nvSpPr>
        <p:spPr>
          <a:xfrm>
            <a:off x="85838" y="4765462"/>
            <a:ext cx="4232366" cy="1972721"/>
          </a:xfrm>
          <a:prstGeom prst="roundRect">
            <a:avLst>
              <a:gd name="adj" fmla="val 5512"/>
            </a:avLst>
          </a:prstGeom>
          <a:solidFill>
            <a:schemeClr val="bg2">
              <a:lumMod val="20000"/>
              <a:lumOff val="80000"/>
            </a:schemeClr>
          </a:solidFill>
          <a:effectLst>
            <a:outerShdw blurRad="50800" dist="38100" dir="2700000" algn="tl"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1770008664"/>
              </p:ext>
            </p:extLst>
          </p:nvPr>
        </p:nvGraphicFramePr>
        <p:xfrm>
          <a:off x="181631" y="5148168"/>
          <a:ext cx="3979517" cy="1525660"/>
        </p:xfrm>
        <a:graphic>
          <a:graphicData uri="http://schemas.openxmlformats.org/drawingml/2006/table">
            <a:tbl>
              <a:tblPr firstRow="1" bandRow="1">
                <a:tableStyleId>{5C22544A-7EE6-4342-B048-85BDC9FD1C3A}</a:tableStyleId>
              </a:tblPr>
              <a:tblGrid>
                <a:gridCol w="1681544">
                  <a:extLst>
                    <a:ext uri="{9D8B030D-6E8A-4147-A177-3AD203B41FA5}">
                      <a16:colId xmlns:a16="http://schemas.microsoft.com/office/drawing/2014/main" val="2271339963"/>
                    </a:ext>
                  </a:extLst>
                </a:gridCol>
                <a:gridCol w="678180">
                  <a:extLst>
                    <a:ext uri="{9D8B030D-6E8A-4147-A177-3AD203B41FA5}">
                      <a16:colId xmlns:a16="http://schemas.microsoft.com/office/drawing/2014/main" val="3834669374"/>
                    </a:ext>
                  </a:extLst>
                </a:gridCol>
                <a:gridCol w="1619793">
                  <a:extLst>
                    <a:ext uri="{9D8B030D-6E8A-4147-A177-3AD203B41FA5}">
                      <a16:colId xmlns:a16="http://schemas.microsoft.com/office/drawing/2014/main" val="2031044074"/>
                    </a:ext>
                  </a:extLst>
                </a:gridCol>
              </a:tblGrid>
              <a:tr h="381415">
                <a:tc>
                  <a:txBody>
                    <a:bodyPr/>
                    <a:lstStyle/>
                    <a:p>
                      <a:endParaRPr lang="en-US" dirty="0"/>
                    </a:p>
                  </a:txBody>
                  <a:tcPr/>
                </a:tc>
                <a:tc>
                  <a:txBody>
                    <a:bodyPr/>
                    <a:lstStyle/>
                    <a:p>
                      <a:r>
                        <a:rPr lang="en-US" dirty="0" smtClean="0"/>
                        <a:t>Age</a:t>
                      </a:r>
                      <a:endParaRPr lang="en-US" dirty="0"/>
                    </a:p>
                  </a:txBody>
                  <a:tcPr/>
                </a:tc>
                <a:tc>
                  <a:txBody>
                    <a:bodyPr/>
                    <a:lstStyle/>
                    <a:p>
                      <a:r>
                        <a:rPr lang="en-US" dirty="0" smtClean="0"/>
                        <a:t>Phone</a:t>
                      </a:r>
                      <a:endParaRPr lang="en-US" dirty="0"/>
                    </a:p>
                  </a:txBody>
                  <a:tcPr/>
                </a:tc>
                <a:extLst>
                  <a:ext uri="{0D108BD9-81ED-4DB2-BD59-A6C34878D82A}">
                    <a16:rowId xmlns:a16="http://schemas.microsoft.com/office/drawing/2014/main" val="855348684"/>
                  </a:ext>
                </a:extLst>
              </a:tr>
              <a:tr h="381415">
                <a:tc>
                  <a:txBody>
                    <a:bodyPr/>
                    <a:lstStyle/>
                    <a:p>
                      <a:r>
                        <a:rPr lang="en-US" dirty="0" smtClean="0"/>
                        <a:t>Albert Gore</a:t>
                      </a:r>
                      <a:endParaRPr lang="en-US" dirty="0"/>
                    </a:p>
                  </a:txBody>
                  <a:tcPr/>
                </a:tc>
                <a:tc>
                  <a:txBody>
                    <a:bodyPr/>
                    <a:lstStyle/>
                    <a:p>
                      <a:r>
                        <a:rPr lang="en-US" dirty="0" smtClean="0"/>
                        <a:t>55</a:t>
                      </a:r>
                      <a:endParaRPr lang="en-US" dirty="0"/>
                    </a:p>
                  </a:txBody>
                  <a:tcPr/>
                </a:tc>
                <a:tc>
                  <a:txBody>
                    <a:bodyPr/>
                    <a:lstStyle/>
                    <a:p>
                      <a:r>
                        <a:rPr lang="en-US" dirty="0" smtClean="0"/>
                        <a:t>925-123-4567</a:t>
                      </a:r>
                      <a:endParaRPr lang="en-US" dirty="0"/>
                    </a:p>
                  </a:txBody>
                  <a:tcPr/>
                </a:tc>
                <a:extLst>
                  <a:ext uri="{0D108BD9-81ED-4DB2-BD59-A6C34878D82A}">
                    <a16:rowId xmlns:a16="http://schemas.microsoft.com/office/drawing/2014/main" val="1246236612"/>
                  </a:ext>
                </a:extLst>
              </a:tr>
              <a:tr h="381415">
                <a:tc>
                  <a:txBody>
                    <a:bodyPr/>
                    <a:lstStyle/>
                    <a:p>
                      <a:r>
                        <a:rPr lang="en-US" dirty="0" smtClean="0"/>
                        <a:t>Donald Trump</a:t>
                      </a:r>
                      <a:endParaRPr lang="en-US" dirty="0"/>
                    </a:p>
                  </a:txBody>
                  <a:tcPr/>
                </a:tc>
                <a:tc>
                  <a:txBody>
                    <a:bodyPr/>
                    <a:lstStyle/>
                    <a:p>
                      <a:r>
                        <a:rPr lang="en-US" dirty="0" smtClean="0"/>
                        <a:t>60</a:t>
                      </a:r>
                      <a:endParaRPr lang="en-US" dirty="0"/>
                    </a:p>
                  </a:txBody>
                  <a:tcPr/>
                </a:tc>
                <a:tc>
                  <a:txBody>
                    <a:bodyPr/>
                    <a:lstStyle/>
                    <a:p>
                      <a:r>
                        <a:rPr lang="en-US" dirty="0" smtClean="0"/>
                        <a:t>607-987-6543</a:t>
                      </a:r>
                      <a:endParaRPr lang="en-US" dirty="0"/>
                    </a:p>
                  </a:txBody>
                  <a:tcPr/>
                </a:tc>
                <a:extLst>
                  <a:ext uri="{0D108BD9-81ED-4DB2-BD59-A6C34878D82A}">
                    <a16:rowId xmlns:a16="http://schemas.microsoft.com/office/drawing/2014/main" val="1199792913"/>
                  </a:ext>
                </a:extLst>
              </a:tr>
              <a:tr h="381415">
                <a:tc>
                  <a:txBody>
                    <a:bodyPr/>
                    <a:lstStyle/>
                    <a:p>
                      <a:r>
                        <a:rPr lang="en-US" dirty="0" smtClean="0"/>
                        <a:t>Barak Obama</a:t>
                      </a:r>
                      <a:endParaRPr lang="en-US" dirty="0"/>
                    </a:p>
                  </a:txBody>
                  <a:tcPr/>
                </a:tc>
                <a:tc>
                  <a:txBody>
                    <a:bodyPr/>
                    <a:lstStyle/>
                    <a:p>
                      <a:r>
                        <a:rPr lang="en-US" dirty="0" smtClean="0"/>
                        <a:t>50</a:t>
                      </a:r>
                      <a:endParaRPr lang="en-US" dirty="0"/>
                    </a:p>
                  </a:txBody>
                  <a:tcPr/>
                </a:tc>
                <a:tc>
                  <a:txBody>
                    <a:bodyPr/>
                    <a:lstStyle/>
                    <a:p>
                      <a:r>
                        <a:rPr lang="en-US" dirty="0" smtClean="0"/>
                        <a:t>123-456-7890</a:t>
                      </a:r>
                      <a:endParaRPr lang="en-US" dirty="0"/>
                    </a:p>
                  </a:txBody>
                  <a:tcPr/>
                </a:tc>
                <a:extLst>
                  <a:ext uri="{0D108BD9-81ED-4DB2-BD59-A6C34878D82A}">
                    <a16:rowId xmlns:a16="http://schemas.microsoft.com/office/drawing/2014/main" val="2961956837"/>
                  </a:ext>
                </a:extLst>
              </a:tr>
            </a:tbl>
          </a:graphicData>
        </a:graphic>
      </p:graphicFrame>
      <p:sp>
        <p:nvSpPr>
          <p:cNvPr id="14" name="TextBox 13"/>
          <p:cNvSpPr txBox="1"/>
          <p:nvPr/>
        </p:nvSpPr>
        <p:spPr>
          <a:xfrm>
            <a:off x="5675617" y="4430016"/>
            <a:ext cx="1829104" cy="369332"/>
          </a:xfrm>
          <a:prstGeom prst="rect">
            <a:avLst/>
          </a:prstGeom>
          <a:noFill/>
        </p:spPr>
        <p:txBody>
          <a:bodyPr wrap="square" rtlCol="0">
            <a:spAutoFit/>
          </a:bodyPr>
          <a:lstStyle/>
          <a:p>
            <a:r>
              <a:rPr lang="en-US" dirty="0" smtClean="0"/>
              <a:t>Table1: Room</a:t>
            </a:r>
            <a:endParaRPr lang="en-US" dirty="0"/>
          </a:p>
        </p:txBody>
      </p:sp>
      <p:sp>
        <p:nvSpPr>
          <p:cNvPr id="15" name="TextBox 14"/>
          <p:cNvSpPr txBox="1"/>
          <p:nvPr/>
        </p:nvSpPr>
        <p:spPr>
          <a:xfrm>
            <a:off x="6938112" y="1793934"/>
            <a:ext cx="1681058" cy="369332"/>
          </a:xfrm>
          <a:prstGeom prst="rect">
            <a:avLst/>
          </a:prstGeom>
          <a:noFill/>
        </p:spPr>
        <p:txBody>
          <a:bodyPr wrap="square" rtlCol="0">
            <a:spAutoFit/>
          </a:bodyPr>
          <a:lstStyle/>
          <a:p>
            <a:r>
              <a:rPr lang="en-US" dirty="0" smtClean="0"/>
              <a:t>Table2: Course</a:t>
            </a:r>
            <a:endParaRPr lang="en-US" dirty="0"/>
          </a:p>
        </p:txBody>
      </p:sp>
      <p:sp>
        <p:nvSpPr>
          <p:cNvPr id="16" name="TextBox 15"/>
          <p:cNvSpPr txBox="1"/>
          <p:nvPr/>
        </p:nvSpPr>
        <p:spPr>
          <a:xfrm>
            <a:off x="1143210" y="4832829"/>
            <a:ext cx="1872645" cy="369332"/>
          </a:xfrm>
          <a:prstGeom prst="rect">
            <a:avLst/>
          </a:prstGeom>
          <a:noFill/>
        </p:spPr>
        <p:txBody>
          <a:bodyPr wrap="square" rtlCol="0">
            <a:spAutoFit/>
          </a:bodyPr>
          <a:lstStyle/>
          <a:p>
            <a:r>
              <a:rPr lang="en-US" dirty="0" smtClean="0"/>
              <a:t>Table3: Student</a:t>
            </a:r>
            <a:endParaRPr lang="en-US" dirty="0"/>
          </a:p>
        </p:txBody>
      </p:sp>
      <p:sp>
        <p:nvSpPr>
          <p:cNvPr id="5" name="Right Arrow 4"/>
          <p:cNvSpPr/>
          <p:nvPr/>
        </p:nvSpPr>
        <p:spPr>
          <a:xfrm>
            <a:off x="5675617" y="2419109"/>
            <a:ext cx="1041644" cy="486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2925838">
            <a:off x="5543252" y="3567670"/>
            <a:ext cx="1041644" cy="486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5400000">
            <a:off x="2581100" y="4069272"/>
            <a:ext cx="869510" cy="486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675617" y="834070"/>
            <a:ext cx="3011957" cy="367213"/>
          </a:xfrm>
          <a:prstGeom prst="rect">
            <a:avLst/>
          </a:prstGeom>
          <a:noFill/>
        </p:spPr>
        <p:txBody>
          <a:bodyPr wrap="square" rtlCol="0">
            <a:spAutoFit/>
          </a:bodyPr>
          <a:lstStyle/>
          <a:p>
            <a:r>
              <a:rPr lang="en-US" dirty="0" smtClean="0"/>
              <a:t>Unique entries in each table</a:t>
            </a:r>
            <a:endParaRPr lang="en-US" dirty="0"/>
          </a:p>
        </p:txBody>
      </p:sp>
    </p:spTree>
    <p:extLst>
      <p:ext uri="{BB962C8B-B14F-4D97-AF65-F5344CB8AC3E}">
        <p14:creationId xmlns:p14="http://schemas.microsoft.com/office/powerpoint/2010/main" val="2702165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ER Diagram</a:t>
            </a:r>
          </a:p>
        </p:txBody>
      </p:sp>
      <p:sp>
        <p:nvSpPr>
          <p:cNvPr id="6" name="Slide Number Placeholder 5"/>
          <p:cNvSpPr>
            <a:spLocks noGrp="1"/>
          </p:cNvSpPr>
          <p:nvPr>
            <p:ph type="sldNum" sz="quarter" idx="12"/>
          </p:nvPr>
        </p:nvSpPr>
        <p:spPr/>
        <p:txBody>
          <a:bodyPr/>
          <a:lstStyle/>
          <a:p>
            <a:fld id="{BA65202F-3EE1-4DBC-83B8-700B57BEB960}" type="slidenum">
              <a:rPr lang="fr-FR" smtClean="0"/>
              <a:pPr/>
              <a:t>6</a:t>
            </a:fld>
            <a:endParaRPr lang="fr-FR"/>
          </a:p>
        </p:txBody>
      </p:sp>
      <p:sp>
        <p:nvSpPr>
          <p:cNvPr id="4" name="TextBox 3"/>
          <p:cNvSpPr txBox="1"/>
          <p:nvPr/>
        </p:nvSpPr>
        <p:spPr>
          <a:xfrm>
            <a:off x="-1" y="726875"/>
            <a:ext cx="9144000" cy="369332"/>
          </a:xfrm>
          <a:prstGeom prst="rect">
            <a:avLst/>
          </a:prstGeom>
          <a:noFill/>
        </p:spPr>
        <p:txBody>
          <a:bodyPr wrap="square" rtlCol="0">
            <a:spAutoFit/>
          </a:bodyPr>
          <a:lstStyle/>
          <a:p>
            <a:r>
              <a:rPr lang="en-US" dirty="0" smtClean="0"/>
              <a:t>Now we need to add relationships</a:t>
            </a:r>
            <a:endParaRPr lang="en-US" dirty="0"/>
          </a:p>
        </p:txBody>
      </p:sp>
      <p:sp>
        <p:nvSpPr>
          <p:cNvPr id="3" name="Rectangle 2"/>
          <p:cNvSpPr/>
          <p:nvPr/>
        </p:nvSpPr>
        <p:spPr>
          <a:xfrm>
            <a:off x="1285240" y="2983655"/>
            <a:ext cx="1259840" cy="589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7" name="Rectangle 6"/>
          <p:cNvSpPr/>
          <p:nvPr/>
        </p:nvSpPr>
        <p:spPr>
          <a:xfrm>
            <a:off x="6273605" y="2981218"/>
            <a:ext cx="1259840" cy="589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sp>
        <p:nvSpPr>
          <p:cNvPr id="5" name="Oval 4"/>
          <p:cNvSpPr/>
          <p:nvPr/>
        </p:nvSpPr>
        <p:spPr>
          <a:xfrm>
            <a:off x="63465" y="1666240"/>
            <a:ext cx="173736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StudentID</a:t>
            </a:r>
            <a:endParaRPr lang="en-US" u="sng" dirty="0">
              <a:solidFill>
                <a:schemeClr val="tx1"/>
              </a:solidFill>
            </a:endParaRPr>
          </a:p>
        </p:txBody>
      </p:sp>
      <p:sp>
        <p:nvSpPr>
          <p:cNvPr id="8" name="Oval 7"/>
          <p:cNvSpPr/>
          <p:nvPr/>
        </p:nvSpPr>
        <p:spPr>
          <a:xfrm>
            <a:off x="932145" y="4138510"/>
            <a:ext cx="173736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a:t>
            </a:r>
            <a:endParaRPr lang="en-US" dirty="0">
              <a:solidFill>
                <a:schemeClr val="tx1"/>
              </a:solidFill>
            </a:endParaRPr>
          </a:p>
        </p:txBody>
      </p:sp>
      <p:sp>
        <p:nvSpPr>
          <p:cNvPr id="10" name="Oval 9"/>
          <p:cNvSpPr/>
          <p:nvPr/>
        </p:nvSpPr>
        <p:spPr>
          <a:xfrm>
            <a:off x="1971683" y="1658673"/>
            <a:ext cx="173736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 Name</a:t>
            </a:r>
            <a:endParaRPr lang="en-US" dirty="0">
              <a:solidFill>
                <a:schemeClr val="tx1"/>
              </a:solidFill>
            </a:endParaRPr>
          </a:p>
        </p:txBody>
      </p:sp>
      <p:sp>
        <p:nvSpPr>
          <p:cNvPr id="12" name="Oval 11"/>
          <p:cNvSpPr/>
          <p:nvPr/>
        </p:nvSpPr>
        <p:spPr>
          <a:xfrm>
            <a:off x="6523646" y="1658673"/>
            <a:ext cx="1644994"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CourseID</a:t>
            </a:r>
            <a:endParaRPr lang="en-US" u="sng" dirty="0">
              <a:solidFill>
                <a:schemeClr val="tx1"/>
              </a:solidFill>
            </a:endParaRPr>
          </a:p>
        </p:txBody>
      </p:sp>
      <p:sp>
        <p:nvSpPr>
          <p:cNvPr id="13" name="Oval 12"/>
          <p:cNvSpPr/>
          <p:nvPr/>
        </p:nvSpPr>
        <p:spPr>
          <a:xfrm>
            <a:off x="6494585" y="4138510"/>
            <a:ext cx="1277620" cy="4553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14" name="Diamond 13"/>
          <p:cNvSpPr/>
          <p:nvPr/>
        </p:nvSpPr>
        <p:spPr>
          <a:xfrm>
            <a:off x="3321322" y="2695865"/>
            <a:ext cx="2176041" cy="115729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dirty="0" smtClean="0">
                <a:solidFill>
                  <a:schemeClr val="tx1"/>
                </a:solidFill>
              </a:rPr>
              <a:t>ttends</a:t>
            </a:r>
            <a:endParaRPr lang="en-US" dirty="0">
              <a:solidFill>
                <a:schemeClr val="tx1"/>
              </a:solidFill>
            </a:endParaRPr>
          </a:p>
        </p:txBody>
      </p:sp>
      <p:cxnSp>
        <p:nvCxnSpPr>
          <p:cNvPr id="16" name="Straight Connector 15"/>
          <p:cNvCxnSpPr>
            <a:stCxn id="5" idx="4"/>
            <a:endCxn id="3" idx="0"/>
          </p:cNvCxnSpPr>
          <p:nvPr/>
        </p:nvCxnSpPr>
        <p:spPr>
          <a:xfrm>
            <a:off x="932145" y="2418080"/>
            <a:ext cx="983015" cy="5655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3" idx="0"/>
          </p:cNvCxnSpPr>
          <p:nvPr/>
        </p:nvCxnSpPr>
        <p:spPr>
          <a:xfrm flipH="1">
            <a:off x="1915160" y="2410513"/>
            <a:ext cx="925203" cy="57314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0"/>
            <a:endCxn id="3" idx="2"/>
          </p:cNvCxnSpPr>
          <p:nvPr/>
        </p:nvCxnSpPr>
        <p:spPr>
          <a:xfrm flipV="1">
            <a:off x="1800825" y="3572935"/>
            <a:ext cx="114335" cy="5655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3"/>
            <a:endCxn id="14" idx="1"/>
          </p:cNvCxnSpPr>
          <p:nvPr/>
        </p:nvCxnSpPr>
        <p:spPr>
          <a:xfrm flipV="1">
            <a:off x="2545080" y="3274511"/>
            <a:ext cx="776242" cy="37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3"/>
            <a:endCxn id="7" idx="1"/>
          </p:cNvCxnSpPr>
          <p:nvPr/>
        </p:nvCxnSpPr>
        <p:spPr>
          <a:xfrm>
            <a:off x="5497363" y="3274511"/>
            <a:ext cx="776242" cy="134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4"/>
            <a:endCxn id="7" idx="0"/>
          </p:cNvCxnSpPr>
          <p:nvPr/>
        </p:nvCxnSpPr>
        <p:spPr>
          <a:xfrm flipH="1">
            <a:off x="6903525" y="2410513"/>
            <a:ext cx="442618" cy="57070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0"/>
            <a:endCxn id="7" idx="2"/>
          </p:cNvCxnSpPr>
          <p:nvPr/>
        </p:nvCxnSpPr>
        <p:spPr>
          <a:xfrm flipH="1" flipV="1">
            <a:off x="6903525" y="3570498"/>
            <a:ext cx="229870" cy="5680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840363" y="3135612"/>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544580" y="3136917"/>
            <a:ext cx="164330" cy="278972"/>
            <a:chOff x="2544580" y="3136917"/>
            <a:chExt cx="164330" cy="278972"/>
          </a:xfrm>
        </p:grpSpPr>
        <p:cxnSp>
          <p:nvCxnSpPr>
            <p:cNvPr id="37" name="Straight Connector 36"/>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6118279" y="3133679"/>
            <a:ext cx="164330" cy="278972"/>
            <a:chOff x="4762000" y="2451117"/>
            <a:chExt cx="164330" cy="278972"/>
          </a:xfrm>
        </p:grpSpPr>
        <p:cxnSp>
          <p:nvCxnSpPr>
            <p:cNvPr id="40" name="Straight Connector 39"/>
            <p:cNvCxnSpPr/>
            <p:nvPr/>
          </p:nvCxnSpPr>
          <p:spPr>
            <a:xfrm flipH="1">
              <a:off x="4762500" y="25887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762000" y="24511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Oval 42"/>
          <p:cNvSpPr/>
          <p:nvPr/>
        </p:nvSpPr>
        <p:spPr>
          <a:xfrm>
            <a:off x="5904534" y="3120476"/>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100135" y="5008012"/>
            <a:ext cx="2828917" cy="1477328"/>
          </a:xfrm>
          <a:prstGeom prst="rect">
            <a:avLst/>
          </a:prstGeom>
          <a:noFill/>
        </p:spPr>
        <p:txBody>
          <a:bodyPr wrap="square" rtlCol="0">
            <a:spAutoFit/>
          </a:bodyPr>
          <a:lstStyle/>
          <a:p>
            <a:r>
              <a:rPr lang="en-US" dirty="0" smtClean="0">
                <a:solidFill>
                  <a:srgbClr val="6699FF"/>
                </a:solidFill>
              </a:rPr>
              <a:t>Each course must be attended by at least 1 student (  ) but it may be attended by many (    ) students</a:t>
            </a:r>
            <a:endParaRPr lang="en-US" dirty="0">
              <a:solidFill>
                <a:srgbClr val="6699FF"/>
              </a:solidFill>
            </a:endParaRPr>
          </a:p>
        </p:txBody>
      </p:sp>
      <p:sp>
        <p:nvSpPr>
          <p:cNvPr id="45" name="TextBox 44"/>
          <p:cNvSpPr txBox="1"/>
          <p:nvPr/>
        </p:nvSpPr>
        <p:spPr>
          <a:xfrm>
            <a:off x="5141408" y="5061898"/>
            <a:ext cx="2828917" cy="923330"/>
          </a:xfrm>
          <a:prstGeom prst="rect">
            <a:avLst/>
          </a:prstGeom>
          <a:noFill/>
        </p:spPr>
        <p:txBody>
          <a:bodyPr wrap="square" rtlCol="0">
            <a:spAutoFit/>
          </a:bodyPr>
          <a:lstStyle/>
          <a:p>
            <a:r>
              <a:rPr lang="en-US" dirty="0">
                <a:solidFill>
                  <a:srgbClr val="6699FF"/>
                </a:solidFill>
              </a:rPr>
              <a:t>Each student may attend 0 courses (   ) but he can attend many (    ) courses.</a:t>
            </a:r>
          </a:p>
        </p:txBody>
      </p:sp>
      <p:cxnSp>
        <p:nvCxnSpPr>
          <p:cNvPr id="46" name="Straight Connector 45"/>
          <p:cNvCxnSpPr/>
          <p:nvPr/>
        </p:nvCxnSpPr>
        <p:spPr>
          <a:xfrm flipV="1">
            <a:off x="3036306" y="5608176"/>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3981187" y="5906705"/>
            <a:ext cx="164330" cy="278972"/>
            <a:chOff x="2544580" y="3136917"/>
            <a:chExt cx="164330" cy="278972"/>
          </a:xfrm>
        </p:grpSpPr>
        <p:cxnSp>
          <p:nvCxnSpPr>
            <p:cNvPr id="49" name="Straight Connector 48"/>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Oval 50"/>
          <p:cNvSpPr/>
          <p:nvPr/>
        </p:nvSpPr>
        <p:spPr>
          <a:xfrm>
            <a:off x="6062750" y="5388042"/>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flipH="1">
            <a:off x="6523646" y="5684961"/>
            <a:ext cx="164330" cy="278972"/>
            <a:chOff x="4762000" y="2451117"/>
            <a:chExt cx="164330" cy="278972"/>
          </a:xfrm>
        </p:grpSpPr>
        <p:cxnSp>
          <p:nvCxnSpPr>
            <p:cNvPr id="53" name="Straight Connector 52"/>
            <p:cNvCxnSpPr/>
            <p:nvPr/>
          </p:nvCxnSpPr>
          <p:spPr>
            <a:xfrm flipH="1">
              <a:off x="4762500" y="25887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4762000" y="24511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p:cNvCxnSpPr/>
          <p:nvPr/>
        </p:nvCxnSpPr>
        <p:spPr>
          <a:xfrm flipH="1" flipV="1">
            <a:off x="2840363" y="3570498"/>
            <a:ext cx="355683" cy="1437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5622639" y="3572936"/>
            <a:ext cx="399963" cy="1441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7700" y="3103621"/>
            <a:ext cx="822080" cy="369332"/>
          </a:xfrm>
          <a:prstGeom prst="rect">
            <a:avLst/>
          </a:prstGeom>
          <a:noFill/>
        </p:spPr>
        <p:txBody>
          <a:bodyPr wrap="square" rtlCol="0">
            <a:spAutoFit/>
          </a:bodyPr>
          <a:lstStyle/>
          <a:p>
            <a:r>
              <a:rPr lang="en-US" dirty="0" smtClean="0">
                <a:solidFill>
                  <a:srgbClr val="6699FF"/>
                </a:solidFill>
              </a:rPr>
              <a:t>Entity</a:t>
            </a:r>
            <a:endParaRPr lang="en-US" dirty="0">
              <a:solidFill>
                <a:srgbClr val="6699FF"/>
              </a:solidFill>
            </a:endParaRPr>
          </a:p>
        </p:txBody>
      </p:sp>
      <p:cxnSp>
        <p:nvCxnSpPr>
          <p:cNvPr id="61" name="Straight Arrow Connector 60"/>
          <p:cNvCxnSpPr>
            <a:endCxn id="3" idx="1"/>
          </p:cNvCxnSpPr>
          <p:nvPr/>
        </p:nvCxnSpPr>
        <p:spPr>
          <a:xfrm flipV="1">
            <a:off x="748182" y="3278295"/>
            <a:ext cx="537058" cy="6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267594" y="970372"/>
            <a:ext cx="5635931" cy="369332"/>
          </a:xfrm>
          <a:prstGeom prst="rect">
            <a:avLst/>
          </a:prstGeom>
          <a:noFill/>
        </p:spPr>
        <p:txBody>
          <a:bodyPr wrap="square" rtlCol="0">
            <a:spAutoFit/>
          </a:bodyPr>
          <a:lstStyle/>
          <a:p>
            <a:r>
              <a:rPr lang="en-US" dirty="0" smtClean="0">
                <a:solidFill>
                  <a:srgbClr val="6699FF"/>
                </a:solidFill>
              </a:rPr>
              <a:t>Attributes: unique measurements for each entity (columns)</a:t>
            </a:r>
            <a:endParaRPr lang="en-US" dirty="0">
              <a:solidFill>
                <a:srgbClr val="6699FF"/>
              </a:solidFill>
            </a:endParaRPr>
          </a:p>
        </p:txBody>
      </p:sp>
      <p:cxnSp>
        <p:nvCxnSpPr>
          <p:cNvPr id="65" name="Straight Arrow Connector 64"/>
          <p:cNvCxnSpPr>
            <a:stCxn id="64" idx="2"/>
          </p:cNvCxnSpPr>
          <p:nvPr/>
        </p:nvCxnSpPr>
        <p:spPr>
          <a:xfrm flipH="1">
            <a:off x="2241022" y="1339704"/>
            <a:ext cx="1844538" cy="311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285240" y="1325458"/>
            <a:ext cx="363297" cy="326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4380" y="6446756"/>
            <a:ext cx="5635931" cy="369332"/>
          </a:xfrm>
          <a:prstGeom prst="rect">
            <a:avLst/>
          </a:prstGeom>
          <a:noFill/>
        </p:spPr>
        <p:txBody>
          <a:bodyPr wrap="square" rtlCol="0">
            <a:spAutoFit/>
          </a:bodyPr>
          <a:lstStyle/>
          <a:p>
            <a:r>
              <a:rPr lang="en-US" dirty="0" smtClean="0">
                <a:solidFill>
                  <a:srgbClr val="6699FF"/>
                </a:solidFill>
              </a:rPr>
              <a:t>Entity instance – a single occurrence of an entity (row)</a:t>
            </a:r>
            <a:endParaRPr lang="en-US" dirty="0">
              <a:solidFill>
                <a:srgbClr val="6699FF"/>
              </a:solidFill>
            </a:endParaRPr>
          </a:p>
        </p:txBody>
      </p:sp>
      <p:sp>
        <p:nvSpPr>
          <p:cNvPr id="74" name="TextBox 73"/>
          <p:cNvSpPr txBox="1"/>
          <p:nvPr/>
        </p:nvSpPr>
        <p:spPr>
          <a:xfrm>
            <a:off x="4549140" y="1228050"/>
            <a:ext cx="4594859" cy="646331"/>
          </a:xfrm>
          <a:prstGeom prst="rect">
            <a:avLst/>
          </a:prstGeom>
          <a:noFill/>
        </p:spPr>
        <p:txBody>
          <a:bodyPr wrap="square" rtlCol="0">
            <a:spAutoFit/>
          </a:bodyPr>
          <a:lstStyle/>
          <a:p>
            <a:r>
              <a:rPr lang="en-US" dirty="0" smtClean="0">
                <a:solidFill>
                  <a:srgbClr val="6699FF"/>
                </a:solidFill>
              </a:rPr>
              <a:t>Unique attribute (underlined). In a table it is a column which allows to link tables together.</a:t>
            </a:r>
            <a:endParaRPr lang="en-US" dirty="0">
              <a:solidFill>
                <a:srgbClr val="6699FF"/>
              </a:solidFill>
            </a:endParaRPr>
          </a:p>
        </p:txBody>
      </p:sp>
      <p:cxnSp>
        <p:nvCxnSpPr>
          <p:cNvPr id="75" name="Straight Arrow Connector 74"/>
          <p:cNvCxnSpPr/>
          <p:nvPr/>
        </p:nvCxnSpPr>
        <p:spPr>
          <a:xfrm>
            <a:off x="6842760" y="1520091"/>
            <a:ext cx="130713" cy="42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698656" y="4228536"/>
            <a:ext cx="1452000" cy="369332"/>
          </a:xfrm>
          <a:prstGeom prst="rect">
            <a:avLst/>
          </a:prstGeom>
          <a:noFill/>
        </p:spPr>
        <p:txBody>
          <a:bodyPr wrap="square" rtlCol="0">
            <a:spAutoFit/>
          </a:bodyPr>
          <a:lstStyle/>
          <a:p>
            <a:r>
              <a:rPr lang="en-US" dirty="0" smtClean="0">
                <a:solidFill>
                  <a:srgbClr val="6699FF"/>
                </a:solidFill>
              </a:rPr>
              <a:t>Relationship</a:t>
            </a:r>
            <a:endParaRPr lang="en-US" dirty="0">
              <a:solidFill>
                <a:srgbClr val="6699FF"/>
              </a:solidFill>
            </a:endParaRPr>
          </a:p>
        </p:txBody>
      </p:sp>
      <p:cxnSp>
        <p:nvCxnSpPr>
          <p:cNvPr id="78" name="Straight Arrow Connector 77"/>
          <p:cNvCxnSpPr>
            <a:stCxn id="77" idx="0"/>
          </p:cNvCxnSpPr>
          <p:nvPr/>
        </p:nvCxnSpPr>
        <p:spPr>
          <a:xfrm flipV="1">
            <a:off x="4424656" y="3888197"/>
            <a:ext cx="0" cy="340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532822" y="2529299"/>
            <a:ext cx="1116898" cy="369332"/>
          </a:xfrm>
          <a:prstGeom prst="rect">
            <a:avLst/>
          </a:prstGeom>
          <a:noFill/>
        </p:spPr>
        <p:txBody>
          <a:bodyPr wrap="square" rtlCol="0">
            <a:spAutoFit/>
          </a:bodyPr>
          <a:lstStyle/>
          <a:p>
            <a:r>
              <a:rPr lang="en-US" dirty="0" smtClean="0">
                <a:solidFill>
                  <a:srgbClr val="6699FF"/>
                </a:solidFill>
              </a:rPr>
              <a:t>min, max</a:t>
            </a:r>
            <a:endParaRPr lang="en-US" dirty="0">
              <a:solidFill>
                <a:srgbClr val="6699FF"/>
              </a:solidFill>
            </a:endParaRPr>
          </a:p>
        </p:txBody>
      </p:sp>
      <p:cxnSp>
        <p:nvCxnSpPr>
          <p:cNvPr id="81" name="Straight Arrow Connector 80"/>
          <p:cNvCxnSpPr>
            <a:endCxn id="43" idx="0"/>
          </p:cNvCxnSpPr>
          <p:nvPr/>
        </p:nvCxnSpPr>
        <p:spPr>
          <a:xfrm>
            <a:off x="5798820" y="2819400"/>
            <a:ext cx="176199" cy="30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H="1">
            <a:off x="6200330" y="2819400"/>
            <a:ext cx="96177" cy="30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511245" y="2726647"/>
            <a:ext cx="1116898" cy="369332"/>
          </a:xfrm>
          <a:prstGeom prst="rect">
            <a:avLst/>
          </a:prstGeom>
          <a:noFill/>
        </p:spPr>
        <p:txBody>
          <a:bodyPr wrap="square" rtlCol="0">
            <a:spAutoFit/>
          </a:bodyPr>
          <a:lstStyle/>
          <a:p>
            <a:r>
              <a:rPr lang="en-US" dirty="0" smtClean="0"/>
              <a:t>(10,M)</a:t>
            </a:r>
            <a:endParaRPr lang="en-US" dirty="0"/>
          </a:p>
        </p:txBody>
      </p:sp>
      <p:sp>
        <p:nvSpPr>
          <p:cNvPr id="88" name="TextBox 87"/>
          <p:cNvSpPr txBox="1"/>
          <p:nvPr/>
        </p:nvSpPr>
        <p:spPr>
          <a:xfrm>
            <a:off x="3242521" y="2326544"/>
            <a:ext cx="991304" cy="369332"/>
          </a:xfrm>
          <a:prstGeom prst="rect">
            <a:avLst/>
          </a:prstGeom>
          <a:noFill/>
        </p:spPr>
        <p:txBody>
          <a:bodyPr wrap="square" rtlCol="0">
            <a:spAutoFit/>
          </a:bodyPr>
          <a:lstStyle/>
          <a:p>
            <a:r>
              <a:rPr lang="en-US" dirty="0" smtClean="0">
                <a:solidFill>
                  <a:srgbClr val="6699FF"/>
                </a:solidFill>
              </a:rPr>
              <a:t>infinity</a:t>
            </a:r>
            <a:endParaRPr lang="en-US" dirty="0">
              <a:solidFill>
                <a:srgbClr val="6699FF"/>
              </a:solidFill>
            </a:endParaRPr>
          </a:p>
        </p:txBody>
      </p:sp>
      <p:cxnSp>
        <p:nvCxnSpPr>
          <p:cNvPr id="89" name="Straight Arrow Connector 88"/>
          <p:cNvCxnSpPr>
            <a:stCxn id="88" idx="1"/>
          </p:cNvCxnSpPr>
          <p:nvPr/>
        </p:nvCxnSpPr>
        <p:spPr>
          <a:xfrm flipH="1">
            <a:off x="3035821" y="2511210"/>
            <a:ext cx="206700" cy="30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125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5239184" y="5020061"/>
            <a:ext cx="1290741" cy="560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19794" y="4957073"/>
            <a:ext cx="2516777"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Relational schema</a:t>
            </a:r>
          </a:p>
        </p:txBody>
      </p:sp>
      <p:sp>
        <p:nvSpPr>
          <p:cNvPr id="6" name="Slide Number Placeholder 5"/>
          <p:cNvSpPr>
            <a:spLocks noGrp="1"/>
          </p:cNvSpPr>
          <p:nvPr>
            <p:ph type="sldNum" sz="quarter" idx="12"/>
          </p:nvPr>
        </p:nvSpPr>
        <p:spPr/>
        <p:txBody>
          <a:bodyPr/>
          <a:lstStyle/>
          <a:p>
            <a:fld id="{BA65202F-3EE1-4DBC-83B8-700B57BEB960}" type="slidenum">
              <a:rPr lang="fr-FR" smtClean="0"/>
              <a:pPr/>
              <a:t>7</a:t>
            </a:fld>
            <a:endParaRPr lang="fr-FR"/>
          </a:p>
        </p:txBody>
      </p:sp>
      <p:sp>
        <p:nvSpPr>
          <p:cNvPr id="3" name="Rectangle 2"/>
          <p:cNvSpPr/>
          <p:nvPr/>
        </p:nvSpPr>
        <p:spPr>
          <a:xfrm>
            <a:off x="1685836" y="2043132"/>
            <a:ext cx="1259840" cy="589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7" name="Rectangle 6"/>
          <p:cNvSpPr/>
          <p:nvPr/>
        </p:nvSpPr>
        <p:spPr>
          <a:xfrm>
            <a:off x="6674201" y="2040695"/>
            <a:ext cx="1259840" cy="5892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sp>
        <p:nvSpPr>
          <p:cNvPr id="5" name="Oval 4"/>
          <p:cNvSpPr/>
          <p:nvPr/>
        </p:nvSpPr>
        <p:spPr>
          <a:xfrm>
            <a:off x="464061" y="725717"/>
            <a:ext cx="173736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StudentID</a:t>
            </a:r>
            <a:endParaRPr lang="en-US" u="sng" dirty="0">
              <a:solidFill>
                <a:schemeClr val="tx1"/>
              </a:solidFill>
            </a:endParaRPr>
          </a:p>
        </p:txBody>
      </p:sp>
      <p:sp>
        <p:nvSpPr>
          <p:cNvPr id="8" name="Oval 7"/>
          <p:cNvSpPr/>
          <p:nvPr/>
        </p:nvSpPr>
        <p:spPr>
          <a:xfrm>
            <a:off x="1332741" y="3197987"/>
            <a:ext cx="173736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Phone</a:t>
            </a:r>
            <a:endParaRPr lang="en-US" dirty="0">
              <a:solidFill>
                <a:schemeClr val="tx1"/>
              </a:solidFill>
            </a:endParaRPr>
          </a:p>
        </p:txBody>
      </p:sp>
      <p:sp>
        <p:nvSpPr>
          <p:cNvPr id="10" name="Oval 9"/>
          <p:cNvSpPr/>
          <p:nvPr/>
        </p:nvSpPr>
        <p:spPr>
          <a:xfrm>
            <a:off x="2372279" y="718150"/>
            <a:ext cx="149860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12" name="Oval 11"/>
          <p:cNvSpPr/>
          <p:nvPr/>
        </p:nvSpPr>
        <p:spPr>
          <a:xfrm>
            <a:off x="6614155" y="718150"/>
            <a:ext cx="1665711"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solidFill>
                  <a:schemeClr val="tx1"/>
                </a:solidFill>
              </a:rPr>
              <a:t>CourseID</a:t>
            </a:r>
            <a:endParaRPr lang="en-US" u="sng" dirty="0">
              <a:solidFill>
                <a:schemeClr val="tx1"/>
              </a:solidFill>
            </a:endParaRPr>
          </a:p>
        </p:txBody>
      </p:sp>
      <p:sp>
        <p:nvSpPr>
          <p:cNvPr id="13" name="Oval 12"/>
          <p:cNvSpPr/>
          <p:nvPr/>
        </p:nvSpPr>
        <p:spPr>
          <a:xfrm>
            <a:off x="6435441" y="3197987"/>
            <a:ext cx="1737360" cy="7518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Name</a:t>
            </a:r>
            <a:endParaRPr lang="en-US" dirty="0">
              <a:solidFill>
                <a:schemeClr val="tx1"/>
              </a:solidFill>
            </a:endParaRPr>
          </a:p>
        </p:txBody>
      </p:sp>
      <p:sp>
        <p:nvSpPr>
          <p:cNvPr id="14" name="Diamond 13"/>
          <p:cNvSpPr/>
          <p:nvPr/>
        </p:nvSpPr>
        <p:spPr>
          <a:xfrm>
            <a:off x="3721918" y="1755342"/>
            <a:ext cx="2176041" cy="115729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r>
              <a:rPr lang="en-US" dirty="0" smtClean="0">
                <a:solidFill>
                  <a:schemeClr val="tx1"/>
                </a:solidFill>
              </a:rPr>
              <a:t>ttends</a:t>
            </a:r>
            <a:endParaRPr lang="en-US" dirty="0">
              <a:solidFill>
                <a:schemeClr val="tx1"/>
              </a:solidFill>
            </a:endParaRPr>
          </a:p>
        </p:txBody>
      </p:sp>
      <p:cxnSp>
        <p:nvCxnSpPr>
          <p:cNvPr id="16" name="Straight Connector 15"/>
          <p:cNvCxnSpPr>
            <a:stCxn id="5" idx="4"/>
            <a:endCxn id="3" idx="0"/>
          </p:cNvCxnSpPr>
          <p:nvPr/>
        </p:nvCxnSpPr>
        <p:spPr>
          <a:xfrm>
            <a:off x="1332741" y="1477557"/>
            <a:ext cx="983015" cy="5655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4"/>
            <a:endCxn id="3" idx="0"/>
          </p:cNvCxnSpPr>
          <p:nvPr/>
        </p:nvCxnSpPr>
        <p:spPr>
          <a:xfrm flipH="1">
            <a:off x="2315756" y="1469990"/>
            <a:ext cx="925203" cy="57314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0"/>
            <a:endCxn id="3" idx="2"/>
          </p:cNvCxnSpPr>
          <p:nvPr/>
        </p:nvCxnSpPr>
        <p:spPr>
          <a:xfrm flipV="1">
            <a:off x="2201421" y="2632412"/>
            <a:ext cx="114335" cy="5655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 idx="3"/>
            <a:endCxn id="14" idx="1"/>
          </p:cNvCxnSpPr>
          <p:nvPr/>
        </p:nvCxnSpPr>
        <p:spPr>
          <a:xfrm flipV="1">
            <a:off x="2945676" y="2333988"/>
            <a:ext cx="776242" cy="37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4" idx="3"/>
            <a:endCxn id="7" idx="1"/>
          </p:cNvCxnSpPr>
          <p:nvPr/>
        </p:nvCxnSpPr>
        <p:spPr>
          <a:xfrm>
            <a:off x="5897959" y="2333988"/>
            <a:ext cx="776242" cy="134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2" idx="4"/>
            <a:endCxn id="7" idx="0"/>
          </p:cNvCxnSpPr>
          <p:nvPr/>
        </p:nvCxnSpPr>
        <p:spPr>
          <a:xfrm flipH="1">
            <a:off x="7304121" y="1469990"/>
            <a:ext cx="139895" cy="57070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0"/>
            <a:endCxn id="7" idx="2"/>
          </p:cNvCxnSpPr>
          <p:nvPr/>
        </p:nvCxnSpPr>
        <p:spPr>
          <a:xfrm flipV="1">
            <a:off x="7304121" y="2629975"/>
            <a:ext cx="0" cy="5680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240959" y="2195089"/>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2945176" y="2196394"/>
            <a:ext cx="164330" cy="278972"/>
            <a:chOff x="2544580" y="3136917"/>
            <a:chExt cx="164330" cy="278972"/>
          </a:xfrm>
        </p:grpSpPr>
        <p:cxnSp>
          <p:nvCxnSpPr>
            <p:cNvPr id="37" name="Straight Connector 36"/>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H="1">
            <a:off x="6518875" y="2193156"/>
            <a:ext cx="164330" cy="278972"/>
            <a:chOff x="4762000" y="2451117"/>
            <a:chExt cx="164330" cy="278972"/>
          </a:xfrm>
        </p:grpSpPr>
        <p:cxnSp>
          <p:nvCxnSpPr>
            <p:cNvPr id="40" name="Straight Connector 39"/>
            <p:cNvCxnSpPr/>
            <p:nvPr/>
          </p:nvCxnSpPr>
          <p:spPr>
            <a:xfrm flipH="1">
              <a:off x="4762500" y="25887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4762000" y="24511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Oval 42"/>
          <p:cNvSpPr/>
          <p:nvPr/>
        </p:nvSpPr>
        <p:spPr>
          <a:xfrm>
            <a:off x="6305130" y="2179953"/>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44446" y="4957073"/>
            <a:ext cx="2519835" cy="1477328"/>
          </a:xfrm>
          <a:prstGeom prst="rect">
            <a:avLst/>
          </a:prstGeom>
          <a:noFill/>
        </p:spPr>
        <p:txBody>
          <a:bodyPr wrap="square" rtlCol="0">
            <a:spAutoFit/>
          </a:bodyPr>
          <a:lstStyle/>
          <a:p>
            <a:r>
              <a:rPr lang="en-US" b="1" u="sng" dirty="0" smtClean="0"/>
              <a:t>ID</a:t>
            </a:r>
          </a:p>
          <a:p>
            <a:r>
              <a:rPr lang="en-US" dirty="0" smtClean="0"/>
              <a:t>Name</a:t>
            </a:r>
          </a:p>
          <a:p>
            <a:r>
              <a:rPr lang="en-US" dirty="0" smtClean="0"/>
              <a:t>Phone</a:t>
            </a:r>
          </a:p>
          <a:p>
            <a:r>
              <a:rPr lang="en-US" dirty="0" err="1" smtClean="0"/>
              <a:t>ApplicationNumber</a:t>
            </a:r>
            <a:r>
              <a:rPr lang="en-US" dirty="0" smtClean="0"/>
              <a:t> (U)</a:t>
            </a:r>
          </a:p>
          <a:p>
            <a:r>
              <a:rPr lang="en-US" dirty="0" err="1" smtClean="0"/>
              <a:t>CourseID</a:t>
            </a:r>
            <a:r>
              <a:rPr lang="en-US" dirty="0" smtClean="0"/>
              <a:t> (FK)</a:t>
            </a:r>
            <a:endParaRPr lang="en-US" dirty="0"/>
          </a:p>
        </p:txBody>
      </p:sp>
      <p:sp>
        <p:nvSpPr>
          <p:cNvPr id="58" name="TextBox 57"/>
          <p:cNvSpPr txBox="1"/>
          <p:nvPr/>
        </p:nvSpPr>
        <p:spPr>
          <a:xfrm>
            <a:off x="5266895" y="4957073"/>
            <a:ext cx="1773066" cy="646331"/>
          </a:xfrm>
          <a:prstGeom prst="rect">
            <a:avLst/>
          </a:prstGeom>
          <a:noFill/>
        </p:spPr>
        <p:txBody>
          <a:bodyPr wrap="square" rtlCol="0">
            <a:spAutoFit/>
          </a:bodyPr>
          <a:lstStyle/>
          <a:p>
            <a:r>
              <a:rPr lang="en-US" b="1" u="sng" dirty="0" smtClean="0"/>
              <a:t>ID</a:t>
            </a:r>
          </a:p>
          <a:p>
            <a:r>
              <a:rPr lang="en-US" dirty="0" smtClean="0"/>
              <a:t>Name</a:t>
            </a:r>
            <a:endParaRPr lang="en-US" dirty="0"/>
          </a:p>
        </p:txBody>
      </p:sp>
      <p:sp>
        <p:nvSpPr>
          <p:cNvPr id="15" name="TextBox 14"/>
          <p:cNvSpPr txBox="1"/>
          <p:nvPr/>
        </p:nvSpPr>
        <p:spPr>
          <a:xfrm>
            <a:off x="1935480" y="4549140"/>
            <a:ext cx="1196341" cy="461665"/>
          </a:xfrm>
          <a:prstGeom prst="rect">
            <a:avLst/>
          </a:prstGeom>
          <a:noFill/>
        </p:spPr>
        <p:txBody>
          <a:bodyPr wrap="square" rtlCol="0">
            <a:spAutoFit/>
          </a:bodyPr>
          <a:lstStyle/>
          <a:p>
            <a:r>
              <a:rPr lang="en-US" sz="2400" dirty="0" smtClean="0"/>
              <a:t>Student</a:t>
            </a:r>
            <a:endParaRPr lang="en-US" sz="2400" dirty="0"/>
          </a:p>
        </p:txBody>
      </p:sp>
      <p:sp>
        <p:nvSpPr>
          <p:cNvPr id="66" name="TextBox 65"/>
          <p:cNvSpPr txBox="1"/>
          <p:nvPr/>
        </p:nvSpPr>
        <p:spPr>
          <a:xfrm>
            <a:off x="5329606" y="4579227"/>
            <a:ext cx="1196341" cy="461665"/>
          </a:xfrm>
          <a:prstGeom prst="rect">
            <a:avLst/>
          </a:prstGeom>
          <a:noFill/>
        </p:spPr>
        <p:txBody>
          <a:bodyPr wrap="square" rtlCol="0">
            <a:spAutoFit/>
          </a:bodyPr>
          <a:lstStyle/>
          <a:p>
            <a:r>
              <a:rPr lang="en-US" sz="2400" dirty="0" smtClean="0"/>
              <a:t>Course</a:t>
            </a:r>
            <a:endParaRPr lang="en-US" sz="2400" dirty="0"/>
          </a:p>
        </p:txBody>
      </p:sp>
      <p:cxnSp>
        <p:nvCxnSpPr>
          <p:cNvPr id="22" name="Elbow Connector 21"/>
          <p:cNvCxnSpPr/>
          <p:nvPr/>
        </p:nvCxnSpPr>
        <p:spPr>
          <a:xfrm flipV="1">
            <a:off x="4136571" y="5143500"/>
            <a:ext cx="1130324" cy="1100546"/>
          </a:xfrm>
          <a:prstGeom prst="bentConnector3">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3288" y="4943313"/>
            <a:ext cx="1370338" cy="923330"/>
          </a:xfrm>
          <a:prstGeom prst="rect">
            <a:avLst/>
          </a:prstGeom>
          <a:noFill/>
        </p:spPr>
        <p:txBody>
          <a:bodyPr wrap="square" rtlCol="0">
            <a:spAutoFit/>
          </a:bodyPr>
          <a:lstStyle/>
          <a:p>
            <a:r>
              <a:rPr lang="en-US" dirty="0" smtClean="0">
                <a:solidFill>
                  <a:srgbClr val="6699FF"/>
                </a:solidFill>
              </a:rPr>
              <a:t>Primary key (cannot have null values)</a:t>
            </a:r>
            <a:endParaRPr lang="en-US" dirty="0">
              <a:solidFill>
                <a:srgbClr val="6699FF"/>
              </a:solidFill>
            </a:endParaRPr>
          </a:p>
        </p:txBody>
      </p:sp>
      <p:cxnSp>
        <p:nvCxnSpPr>
          <p:cNvPr id="70" name="Straight Arrow Connector 69"/>
          <p:cNvCxnSpPr/>
          <p:nvPr/>
        </p:nvCxnSpPr>
        <p:spPr>
          <a:xfrm>
            <a:off x="1343350" y="5127979"/>
            <a:ext cx="1737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584614" y="3573907"/>
            <a:ext cx="1370338" cy="923330"/>
          </a:xfrm>
          <a:prstGeom prst="rect">
            <a:avLst/>
          </a:prstGeom>
          <a:noFill/>
        </p:spPr>
        <p:txBody>
          <a:bodyPr wrap="square" rtlCol="0">
            <a:spAutoFit/>
          </a:bodyPr>
          <a:lstStyle/>
          <a:p>
            <a:r>
              <a:rPr lang="en-US" dirty="0" smtClean="0">
                <a:solidFill>
                  <a:srgbClr val="6699FF"/>
                </a:solidFill>
              </a:rPr>
              <a:t>Unique key (may have null values)</a:t>
            </a:r>
            <a:endParaRPr lang="en-US" dirty="0">
              <a:solidFill>
                <a:srgbClr val="6699FF"/>
              </a:solidFill>
            </a:endParaRPr>
          </a:p>
        </p:txBody>
      </p:sp>
      <p:cxnSp>
        <p:nvCxnSpPr>
          <p:cNvPr id="79" name="Straight Arrow Connector 78"/>
          <p:cNvCxnSpPr/>
          <p:nvPr/>
        </p:nvCxnSpPr>
        <p:spPr>
          <a:xfrm flipH="1">
            <a:off x="3870879" y="4512196"/>
            <a:ext cx="398904" cy="135444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848733" y="6142999"/>
            <a:ext cx="2191227" cy="369332"/>
          </a:xfrm>
          <a:prstGeom prst="rect">
            <a:avLst/>
          </a:prstGeom>
          <a:noFill/>
        </p:spPr>
        <p:txBody>
          <a:bodyPr wrap="square" rtlCol="0">
            <a:spAutoFit/>
          </a:bodyPr>
          <a:lstStyle/>
          <a:p>
            <a:r>
              <a:rPr lang="en-US" dirty="0" smtClean="0">
                <a:solidFill>
                  <a:srgbClr val="6699FF"/>
                </a:solidFill>
              </a:rPr>
              <a:t>Foreign key ()</a:t>
            </a:r>
            <a:endParaRPr lang="en-US" dirty="0">
              <a:solidFill>
                <a:srgbClr val="6699FF"/>
              </a:solidFill>
            </a:endParaRPr>
          </a:p>
        </p:txBody>
      </p:sp>
      <p:cxnSp>
        <p:nvCxnSpPr>
          <p:cNvPr id="83" name="Straight Arrow Connector 82"/>
          <p:cNvCxnSpPr>
            <a:stCxn id="82" idx="1"/>
          </p:cNvCxnSpPr>
          <p:nvPr/>
        </p:nvCxnSpPr>
        <p:spPr>
          <a:xfrm flipH="1" flipV="1">
            <a:off x="3528061" y="6244047"/>
            <a:ext cx="1320672" cy="8361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832854" y="5003868"/>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p:cNvGrpSpPr/>
          <p:nvPr/>
        </p:nvGrpSpPr>
        <p:grpSpPr>
          <a:xfrm flipH="1">
            <a:off x="5060999" y="5004013"/>
            <a:ext cx="164330" cy="278972"/>
            <a:chOff x="4762000" y="2451117"/>
            <a:chExt cx="164330" cy="278972"/>
          </a:xfrm>
        </p:grpSpPr>
        <p:cxnSp>
          <p:nvCxnSpPr>
            <p:cNvPr id="90" name="Straight Connector 89"/>
            <p:cNvCxnSpPr/>
            <p:nvPr/>
          </p:nvCxnSpPr>
          <p:spPr>
            <a:xfrm flipH="1">
              <a:off x="4762500" y="25887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4762000" y="24511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4141866" y="6101127"/>
            <a:ext cx="164330" cy="278972"/>
            <a:chOff x="2544580" y="3136917"/>
            <a:chExt cx="164330" cy="278972"/>
          </a:xfrm>
        </p:grpSpPr>
        <p:cxnSp>
          <p:nvCxnSpPr>
            <p:cNvPr id="93" name="Straight Connector 92"/>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p:cNvCxnSpPr/>
          <p:nvPr/>
        </p:nvCxnSpPr>
        <p:spPr>
          <a:xfrm flipV="1">
            <a:off x="4411985" y="6070880"/>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6961392" y="4693000"/>
            <a:ext cx="2415325" cy="923330"/>
          </a:xfrm>
          <a:prstGeom prst="rect">
            <a:avLst/>
          </a:prstGeom>
          <a:noFill/>
        </p:spPr>
        <p:txBody>
          <a:bodyPr wrap="square" rtlCol="0">
            <a:spAutoFit/>
          </a:bodyPr>
          <a:lstStyle/>
          <a:p>
            <a:r>
              <a:rPr lang="en-US" dirty="0" smtClean="0">
                <a:solidFill>
                  <a:srgbClr val="6699FF"/>
                </a:solidFill>
              </a:rPr>
              <a:t>Logical key (what the outside world uses for lookup.</a:t>
            </a:r>
            <a:endParaRPr lang="en-US" dirty="0">
              <a:solidFill>
                <a:srgbClr val="6699FF"/>
              </a:solidFill>
            </a:endParaRPr>
          </a:p>
        </p:txBody>
      </p:sp>
      <p:cxnSp>
        <p:nvCxnSpPr>
          <p:cNvPr id="97" name="Straight Arrow Connector 96"/>
          <p:cNvCxnSpPr/>
          <p:nvPr/>
        </p:nvCxnSpPr>
        <p:spPr>
          <a:xfrm flipH="1">
            <a:off x="6017623" y="5040892"/>
            <a:ext cx="1063904" cy="39888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286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KEYS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8</a:t>
            </a:fld>
            <a:endParaRPr lang="fr-FR"/>
          </a:p>
        </p:txBody>
      </p:sp>
      <p:sp>
        <p:nvSpPr>
          <p:cNvPr id="4" name="TextBox 3"/>
          <p:cNvSpPr txBox="1"/>
          <p:nvPr/>
        </p:nvSpPr>
        <p:spPr>
          <a:xfrm>
            <a:off x="0" y="984069"/>
            <a:ext cx="9144000" cy="3231654"/>
          </a:xfrm>
          <a:prstGeom prst="rect">
            <a:avLst/>
          </a:prstGeom>
          <a:noFill/>
        </p:spPr>
        <p:txBody>
          <a:bodyPr wrap="square" rtlCol="0">
            <a:spAutoFit/>
          </a:bodyPr>
          <a:lstStyle/>
          <a:p>
            <a:r>
              <a:rPr lang="en-US" sz="2400" b="1" dirty="0" smtClean="0"/>
              <a:t>Types of keys:</a:t>
            </a:r>
          </a:p>
          <a:p>
            <a:endParaRPr lang="en-US" dirty="0"/>
          </a:p>
          <a:p>
            <a:pPr marL="285750" indent="-285750">
              <a:buFontTx/>
              <a:buChar char="-"/>
            </a:pPr>
            <a:r>
              <a:rPr lang="en-US" dirty="0" smtClean="0"/>
              <a:t>Primary key</a:t>
            </a:r>
          </a:p>
          <a:p>
            <a:pPr marL="285750" indent="-285750">
              <a:buFontTx/>
              <a:buChar char="-"/>
            </a:pPr>
            <a:endParaRPr lang="en-US" dirty="0" smtClean="0"/>
          </a:p>
          <a:p>
            <a:pPr marL="285750" indent="-285750">
              <a:buFontTx/>
              <a:buChar char="-"/>
            </a:pPr>
            <a:r>
              <a:rPr lang="en-US" dirty="0" smtClean="0"/>
              <a:t>Logical key</a:t>
            </a:r>
          </a:p>
          <a:p>
            <a:pPr marL="285750" indent="-285750">
              <a:buFontTx/>
              <a:buChar char="-"/>
            </a:pPr>
            <a:endParaRPr lang="en-US" dirty="0" smtClean="0"/>
          </a:p>
          <a:p>
            <a:pPr marL="285750" indent="-285750">
              <a:buFontTx/>
              <a:buChar char="-"/>
            </a:pPr>
            <a:r>
              <a:rPr lang="en-US" dirty="0" smtClean="0"/>
              <a:t>Foreign key</a:t>
            </a:r>
          </a:p>
          <a:p>
            <a:pPr marL="285750" indent="-285750">
              <a:buFontTx/>
              <a:buChar char="-"/>
            </a:pPr>
            <a:endParaRPr lang="en-US" dirty="0" smtClean="0"/>
          </a:p>
          <a:p>
            <a:pPr marL="285750" indent="-285750">
              <a:buFontTx/>
              <a:buChar char="-"/>
            </a:pPr>
            <a:r>
              <a:rPr lang="en-US" dirty="0" smtClean="0"/>
              <a:t>Composite key = (Foreign key1,Foreign key2)</a:t>
            </a:r>
          </a:p>
          <a:p>
            <a:pPr marL="285750" indent="-285750">
              <a:buFontTx/>
              <a:buChar char="-"/>
            </a:pPr>
            <a:endParaRPr lang="en-US" dirty="0" smtClean="0"/>
          </a:p>
          <a:p>
            <a:pPr marL="285750" indent="-285750">
              <a:buFontTx/>
              <a:buChar char="-"/>
            </a:pPr>
            <a:r>
              <a:rPr lang="en-US" dirty="0" smtClean="0"/>
              <a:t>Weak key = (Primary key, Foreign key) = (room#, building#)</a:t>
            </a:r>
          </a:p>
        </p:txBody>
      </p:sp>
    </p:spTree>
    <p:extLst>
      <p:ext uri="{BB962C8B-B14F-4D97-AF65-F5344CB8AC3E}">
        <p14:creationId xmlns:p14="http://schemas.microsoft.com/office/powerpoint/2010/main" val="2520822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1"/>
          <p:cNvSpPr txBox="1">
            <a:spLocks noChangeArrowheads="1"/>
          </p:cNvSpPr>
          <p:nvPr/>
        </p:nvSpPr>
        <p:spPr bwMode="auto">
          <a:xfrm>
            <a:off x="-1" y="64629"/>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4400" b="1" dirty="0" smtClean="0"/>
              <a:t>RELATIONSHIPS</a:t>
            </a:r>
          </a:p>
        </p:txBody>
      </p:sp>
      <p:sp>
        <p:nvSpPr>
          <p:cNvPr id="6" name="Slide Number Placeholder 5"/>
          <p:cNvSpPr>
            <a:spLocks noGrp="1"/>
          </p:cNvSpPr>
          <p:nvPr>
            <p:ph type="sldNum" sz="quarter" idx="12"/>
          </p:nvPr>
        </p:nvSpPr>
        <p:spPr/>
        <p:txBody>
          <a:bodyPr/>
          <a:lstStyle/>
          <a:p>
            <a:fld id="{BA65202F-3EE1-4DBC-83B8-700B57BEB960}" type="slidenum">
              <a:rPr lang="fr-FR" smtClean="0"/>
              <a:pPr/>
              <a:t>9</a:t>
            </a:fld>
            <a:endParaRPr lang="fr-FR"/>
          </a:p>
        </p:txBody>
      </p:sp>
      <p:sp>
        <p:nvSpPr>
          <p:cNvPr id="4" name="TextBox 3"/>
          <p:cNvSpPr txBox="1"/>
          <p:nvPr/>
        </p:nvSpPr>
        <p:spPr>
          <a:xfrm>
            <a:off x="0" y="984069"/>
            <a:ext cx="9144000" cy="369332"/>
          </a:xfrm>
          <a:prstGeom prst="rect">
            <a:avLst/>
          </a:prstGeom>
          <a:noFill/>
        </p:spPr>
        <p:txBody>
          <a:bodyPr wrap="square" rtlCol="0">
            <a:spAutoFit/>
          </a:bodyPr>
          <a:lstStyle/>
          <a:p>
            <a:r>
              <a:rPr lang="en-US" b="1" dirty="0" smtClean="0"/>
              <a:t>One-to-one</a:t>
            </a:r>
          </a:p>
        </p:txBody>
      </p:sp>
      <p:sp>
        <p:nvSpPr>
          <p:cNvPr id="5" name="TextBox 4"/>
          <p:cNvSpPr txBox="1"/>
          <p:nvPr/>
        </p:nvSpPr>
        <p:spPr>
          <a:xfrm>
            <a:off x="0" y="3531365"/>
            <a:ext cx="9144000" cy="369332"/>
          </a:xfrm>
          <a:prstGeom prst="rect">
            <a:avLst/>
          </a:prstGeom>
          <a:noFill/>
        </p:spPr>
        <p:txBody>
          <a:bodyPr wrap="square" rtlCol="0">
            <a:spAutoFit/>
          </a:bodyPr>
          <a:lstStyle/>
          <a:p>
            <a:r>
              <a:rPr lang="en-US" b="1" dirty="0" smtClean="0"/>
              <a:t>Many-to-many</a:t>
            </a:r>
          </a:p>
        </p:txBody>
      </p:sp>
      <p:sp>
        <p:nvSpPr>
          <p:cNvPr id="7" name="TextBox 6"/>
          <p:cNvSpPr txBox="1"/>
          <p:nvPr/>
        </p:nvSpPr>
        <p:spPr>
          <a:xfrm>
            <a:off x="-1" y="2284010"/>
            <a:ext cx="9144000" cy="369332"/>
          </a:xfrm>
          <a:prstGeom prst="rect">
            <a:avLst/>
          </a:prstGeom>
          <a:noFill/>
        </p:spPr>
        <p:txBody>
          <a:bodyPr wrap="square" rtlCol="0">
            <a:spAutoFit/>
          </a:bodyPr>
          <a:lstStyle/>
          <a:p>
            <a:r>
              <a:rPr lang="en-US" b="1" dirty="0" smtClean="0"/>
              <a:t>One-to-many</a:t>
            </a:r>
          </a:p>
        </p:txBody>
      </p:sp>
      <p:grpSp>
        <p:nvGrpSpPr>
          <p:cNvPr id="42" name="Group 41"/>
          <p:cNvGrpSpPr/>
          <p:nvPr/>
        </p:nvGrpSpPr>
        <p:grpSpPr>
          <a:xfrm>
            <a:off x="390434" y="4483285"/>
            <a:ext cx="8567731" cy="1898465"/>
            <a:chOff x="146594" y="416056"/>
            <a:chExt cx="8567731" cy="1898465"/>
          </a:xfrm>
        </p:grpSpPr>
        <p:sp>
          <p:nvSpPr>
            <p:cNvPr id="43" name="Rectangle 42"/>
            <p:cNvSpPr/>
            <p:nvPr/>
          </p:nvSpPr>
          <p:spPr>
            <a:xfrm>
              <a:off x="7423584" y="886977"/>
              <a:ext cx="1290741" cy="560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46594" y="823989"/>
              <a:ext cx="251677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71246" y="823989"/>
              <a:ext cx="2519835" cy="1200329"/>
            </a:xfrm>
            <a:prstGeom prst="rect">
              <a:avLst/>
            </a:prstGeom>
            <a:noFill/>
          </p:spPr>
          <p:txBody>
            <a:bodyPr wrap="square" rtlCol="0">
              <a:spAutoFit/>
            </a:bodyPr>
            <a:lstStyle/>
            <a:p>
              <a:r>
                <a:rPr lang="en-US" b="1" u="sng" dirty="0" smtClean="0"/>
                <a:t>ID</a:t>
              </a:r>
            </a:p>
            <a:p>
              <a:r>
                <a:rPr lang="en-US" dirty="0" smtClean="0"/>
                <a:t>Name</a:t>
              </a:r>
            </a:p>
            <a:p>
              <a:r>
                <a:rPr lang="en-US" dirty="0" smtClean="0"/>
                <a:t>Phone</a:t>
              </a:r>
            </a:p>
            <a:p>
              <a:r>
                <a:rPr lang="en-US" dirty="0" err="1" smtClean="0"/>
                <a:t>ApplicationNumber</a:t>
              </a:r>
              <a:r>
                <a:rPr lang="en-US" dirty="0" smtClean="0"/>
                <a:t> (U)</a:t>
              </a:r>
            </a:p>
          </p:txBody>
        </p:sp>
        <p:sp>
          <p:nvSpPr>
            <p:cNvPr id="46" name="TextBox 45"/>
            <p:cNvSpPr txBox="1"/>
            <p:nvPr/>
          </p:nvSpPr>
          <p:spPr>
            <a:xfrm>
              <a:off x="7451295" y="823989"/>
              <a:ext cx="1259052" cy="646331"/>
            </a:xfrm>
            <a:prstGeom prst="rect">
              <a:avLst/>
            </a:prstGeom>
            <a:noFill/>
          </p:spPr>
          <p:txBody>
            <a:bodyPr wrap="square" rtlCol="0">
              <a:spAutoFit/>
            </a:bodyPr>
            <a:lstStyle/>
            <a:p>
              <a:r>
                <a:rPr lang="en-US" b="1" u="sng" dirty="0" smtClean="0"/>
                <a:t>ID</a:t>
              </a:r>
            </a:p>
            <a:p>
              <a:r>
                <a:rPr lang="en-US" dirty="0" smtClean="0"/>
                <a:t>Title</a:t>
              </a:r>
              <a:endParaRPr lang="en-US" dirty="0"/>
            </a:p>
          </p:txBody>
        </p:sp>
        <p:sp>
          <p:nvSpPr>
            <p:cNvPr id="47" name="TextBox 46"/>
            <p:cNvSpPr txBox="1"/>
            <p:nvPr/>
          </p:nvSpPr>
          <p:spPr>
            <a:xfrm>
              <a:off x="462280" y="416056"/>
              <a:ext cx="1196341" cy="461665"/>
            </a:xfrm>
            <a:prstGeom prst="rect">
              <a:avLst/>
            </a:prstGeom>
            <a:noFill/>
          </p:spPr>
          <p:txBody>
            <a:bodyPr wrap="square" rtlCol="0">
              <a:spAutoFit/>
            </a:bodyPr>
            <a:lstStyle/>
            <a:p>
              <a:r>
                <a:rPr lang="en-US" sz="2400" dirty="0" smtClean="0"/>
                <a:t>Student</a:t>
              </a:r>
              <a:endParaRPr lang="en-US" sz="2400" dirty="0"/>
            </a:p>
          </p:txBody>
        </p:sp>
        <p:sp>
          <p:nvSpPr>
            <p:cNvPr id="48" name="TextBox 47"/>
            <p:cNvSpPr txBox="1"/>
            <p:nvPr/>
          </p:nvSpPr>
          <p:spPr>
            <a:xfrm>
              <a:off x="7514006" y="446143"/>
              <a:ext cx="1196341" cy="461665"/>
            </a:xfrm>
            <a:prstGeom prst="rect">
              <a:avLst/>
            </a:prstGeom>
            <a:noFill/>
          </p:spPr>
          <p:txBody>
            <a:bodyPr wrap="square" rtlCol="0">
              <a:spAutoFit/>
            </a:bodyPr>
            <a:lstStyle/>
            <a:p>
              <a:r>
                <a:rPr lang="en-US" sz="2400" dirty="0" smtClean="0"/>
                <a:t>Course</a:t>
              </a:r>
              <a:endParaRPr lang="en-US" sz="2400" dirty="0"/>
            </a:p>
          </p:txBody>
        </p:sp>
        <p:cxnSp>
          <p:nvCxnSpPr>
            <p:cNvPr id="49" name="Elbow Connector 48"/>
            <p:cNvCxnSpPr/>
            <p:nvPr/>
          </p:nvCxnSpPr>
          <p:spPr>
            <a:xfrm>
              <a:off x="2663371" y="928107"/>
              <a:ext cx="1713258" cy="273647"/>
            </a:xfrm>
            <a:prstGeom prst="bentConnector3">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938785" y="754941"/>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380607" y="1086470"/>
              <a:ext cx="1530352" cy="560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4303810" y="1021859"/>
              <a:ext cx="1931522" cy="646331"/>
            </a:xfrm>
            <a:prstGeom prst="rect">
              <a:avLst/>
            </a:prstGeom>
            <a:noFill/>
          </p:spPr>
          <p:txBody>
            <a:bodyPr wrap="square" rtlCol="0">
              <a:spAutoFit/>
            </a:bodyPr>
            <a:lstStyle/>
            <a:p>
              <a:r>
                <a:rPr lang="en-US" b="1" u="sng" dirty="0" err="1" smtClean="0"/>
                <a:t>StudentID</a:t>
              </a:r>
              <a:r>
                <a:rPr lang="en-US" b="1" u="sng" dirty="0" smtClean="0"/>
                <a:t> (FK)</a:t>
              </a:r>
            </a:p>
            <a:p>
              <a:r>
                <a:rPr lang="en-US" b="1" u="sng" dirty="0" err="1" smtClean="0"/>
                <a:t>CourseID</a:t>
              </a:r>
              <a:r>
                <a:rPr lang="en-US" b="1" u="sng" dirty="0" smtClean="0"/>
                <a:t> (FK)</a:t>
              </a:r>
              <a:endParaRPr lang="en-US" b="1" u="sng" dirty="0"/>
            </a:p>
          </p:txBody>
        </p:sp>
        <p:sp>
          <p:nvSpPr>
            <p:cNvPr id="53" name="TextBox 52"/>
            <p:cNvSpPr txBox="1"/>
            <p:nvPr/>
          </p:nvSpPr>
          <p:spPr>
            <a:xfrm>
              <a:off x="4380607" y="645636"/>
              <a:ext cx="1286763" cy="461665"/>
            </a:xfrm>
            <a:prstGeom prst="rect">
              <a:avLst/>
            </a:prstGeom>
            <a:noFill/>
          </p:spPr>
          <p:txBody>
            <a:bodyPr wrap="square" rtlCol="0">
              <a:spAutoFit/>
            </a:bodyPr>
            <a:lstStyle/>
            <a:p>
              <a:r>
                <a:rPr lang="en-US" sz="2400" dirty="0" smtClean="0"/>
                <a:t>Member</a:t>
              </a:r>
              <a:endParaRPr lang="en-US" sz="2400" dirty="0"/>
            </a:p>
          </p:txBody>
        </p:sp>
        <p:cxnSp>
          <p:nvCxnSpPr>
            <p:cNvPr id="54" name="Elbow Connector 53"/>
            <p:cNvCxnSpPr/>
            <p:nvPr/>
          </p:nvCxnSpPr>
          <p:spPr>
            <a:xfrm rot="10800000" flipV="1">
              <a:off x="5936286" y="1020386"/>
              <a:ext cx="1501157" cy="472801"/>
            </a:xfrm>
            <a:prstGeom prst="bentConnector3">
              <a:avLst/>
            </a:prstGeom>
            <a:ln w="317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7162026" y="847221"/>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768968" y="754317"/>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flipH="1">
              <a:off x="4218662" y="1063891"/>
              <a:ext cx="164330" cy="278972"/>
              <a:chOff x="2544580" y="3136917"/>
              <a:chExt cx="164330" cy="278972"/>
            </a:xfrm>
          </p:grpSpPr>
          <p:cxnSp>
            <p:nvCxnSpPr>
              <p:cNvPr id="65" name="Straight Connector 64"/>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5910459" y="1355594"/>
              <a:ext cx="164330" cy="278972"/>
              <a:chOff x="2544580" y="3136917"/>
              <a:chExt cx="164330" cy="278972"/>
            </a:xfrm>
          </p:grpSpPr>
          <p:cxnSp>
            <p:nvCxnSpPr>
              <p:cNvPr id="63" name="Straight Connector 62"/>
              <p:cNvCxnSpPr/>
              <p:nvPr/>
            </p:nvCxnSpPr>
            <p:spPr>
              <a:xfrm flipH="1">
                <a:off x="2545080" y="3274511"/>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2544580" y="3136917"/>
                <a:ext cx="163830" cy="14137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flipH="1" flipV="1">
              <a:off x="7314426" y="868986"/>
              <a:ext cx="0" cy="30921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973087" y="1033811"/>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121286" y="1335021"/>
              <a:ext cx="140970" cy="30159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110447" y="1668190"/>
              <a:ext cx="2508862" cy="646331"/>
            </a:xfrm>
            <a:prstGeom prst="rect">
              <a:avLst/>
            </a:prstGeom>
            <a:noFill/>
          </p:spPr>
          <p:txBody>
            <a:bodyPr wrap="square" rtlCol="0">
              <a:spAutoFit/>
            </a:bodyPr>
            <a:lstStyle/>
            <a:p>
              <a:r>
                <a:rPr lang="en-US" dirty="0" smtClean="0"/>
                <a:t>Composite key = (</a:t>
              </a:r>
              <a:r>
                <a:rPr lang="en-US" dirty="0" err="1" smtClean="0"/>
                <a:t>StudentID,CourseID</a:t>
              </a:r>
              <a:r>
                <a:rPr lang="en-US" dirty="0" smtClean="0"/>
                <a:t>)</a:t>
              </a:r>
              <a:endParaRPr lang="en-US" dirty="0"/>
            </a:p>
          </p:txBody>
        </p:sp>
      </p:grpSp>
    </p:spTree>
    <p:extLst>
      <p:ext uri="{BB962C8B-B14F-4D97-AF65-F5344CB8AC3E}">
        <p14:creationId xmlns:p14="http://schemas.microsoft.com/office/powerpoint/2010/main" val="2075032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9153</TotalTime>
  <Words>1680</Words>
  <Application>Microsoft Office PowerPoint</Application>
  <PresentationFormat>On-screen Show (4:3)</PresentationFormat>
  <Paragraphs>638</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Оформление по умолчанию</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Roman</dc:creator>
  <cp:lastModifiedBy>Tatiana Nizhegorodova</cp:lastModifiedBy>
  <cp:revision>709</cp:revision>
  <dcterms:created xsi:type="dcterms:W3CDTF">2008-09-01T13:05:18Z</dcterms:created>
  <dcterms:modified xsi:type="dcterms:W3CDTF">2017-03-18T18:09:58Z</dcterms:modified>
</cp:coreProperties>
</file>