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3" r:id="rId3"/>
    <p:sldId id="318" r:id="rId4"/>
    <p:sldId id="334" r:id="rId5"/>
    <p:sldId id="335" r:id="rId6"/>
    <p:sldId id="338" r:id="rId7"/>
    <p:sldId id="339" r:id="rId8"/>
    <p:sldId id="337" r:id="rId9"/>
    <p:sldId id="340" r:id="rId10"/>
    <p:sldId id="357" r:id="rId11"/>
    <p:sldId id="341" r:id="rId12"/>
    <p:sldId id="343" r:id="rId13"/>
    <p:sldId id="344" r:id="rId14"/>
    <p:sldId id="345" r:id="rId15"/>
    <p:sldId id="347" r:id="rId16"/>
    <p:sldId id="342" r:id="rId17"/>
    <p:sldId id="348" r:id="rId18"/>
    <p:sldId id="349" r:id="rId19"/>
    <p:sldId id="350" r:id="rId20"/>
    <p:sldId id="351" r:id="rId21"/>
    <p:sldId id="353" r:id="rId22"/>
    <p:sldId id="352" r:id="rId23"/>
    <p:sldId id="354" r:id="rId24"/>
    <p:sldId id="355" r:id="rId25"/>
    <p:sldId id="356" r:id="rId26"/>
    <p:sldId id="358" r:id="rId27"/>
  </p:sldIdLst>
  <p:sldSz cx="9144000" cy="6858000" type="screen4x3"/>
  <p:notesSz cx="6781800" cy="9918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33CC33"/>
    <a:srgbClr val="008000"/>
    <a:srgbClr val="FFCC00"/>
    <a:srgbClr val="FF9933"/>
    <a:srgbClr val="00FF99"/>
    <a:srgbClr val="FF33CC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1" autoAdjust="0"/>
    <p:restoredTop sz="94684" autoAdjust="0"/>
  </p:normalViewPr>
  <p:slideViewPr>
    <p:cSldViewPr snapToGrid="0">
      <p:cViewPr varScale="1">
        <p:scale>
          <a:sx n="88" d="100"/>
          <a:sy n="88" d="100"/>
        </p:scale>
        <p:origin x="126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1C57-144D-44C7-8DDE-1A60D0399A10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C640-8857-4042-A2A1-38E54F46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304-3AC0-411D-AD2B-0B6C73995CA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2E15-01C1-4C1C-AD8E-F3C88CBC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5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2E15-01C1-4C1C-AD8E-F3C88CBCA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52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5202F-3EE1-4DBC-83B8-700B57BEB96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401FC-447B-4F54-A638-517C62E039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EE505-9748-4BEA-BA2F-EE25890D4C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A15-C88A-4DF6-8A9F-DD654D2497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B8538-061D-4B1C-B468-408352A47B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61023-8A7C-40B4-BE8E-4EA6FADB2EA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EBD8-8707-4F08-A0CB-6D88454453F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8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92C0-9369-49D2-AD9B-9F021A2F938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FEB95-E3BA-43CF-B555-37089E05B50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A7E7-A3D3-4683-A74D-8D5A1860C5B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E7265-4E42-4138-A4C3-DD9634D693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текста</a:t>
            </a:r>
          </a:p>
          <a:p>
            <a:pPr lvl="1"/>
            <a:r>
              <a:rPr lang="fr-FR" smtClean="0"/>
              <a:t>Второй уровень</a:t>
            </a:r>
          </a:p>
          <a:p>
            <a:pPr lvl="2"/>
            <a:r>
              <a:rPr lang="fr-FR" smtClean="0"/>
              <a:t>Третий уровень</a:t>
            </a:r>
          </a:p>
          <a:p>
            <a:pPr lvl="3"/>
            <a:r>
              <a:rPr lang="fr-FR" smtClean="0"/>
              <a:t>Четвертый уровень</a:t>
            </a:r>
          </a:p>
          <a:p>
            <a:pPr lvl="4"/>
            <a:r>
              <a:rPr lang="fr-FR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8DCBAF1-1E6E-4E8E-B42D-9C5F52C3DB10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0" y="863600"/>
            <a:ext cx="9144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Practical Data Science</a:t>
            </a:r>
          </a:p>
          <a:p>
            <a:pPr algn="ctr">
              <a:spcBef>
                <a:spcPct val="50000"/>
              </a:spcBef>
            </a:pPr>
            <a:r>
              <a:rPr lang="en-GB" sz="4000" dirty="0" smtClean="0"/>
              <a:t>Data Manipulation</a:t>
            </a:r>
            <a:endParaRPr lang="en-GB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Timestamps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097280"/>
            <a:ext cx="70191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</a:t>
            </a:r>
          </a:p>
          <a:p>
            <a:endParaRPr lang="en-US" sz="2400" dirty="0"/>
          </a:p>
          <a:p>
            <a:r>
              <a:rPr lang="en-US" sz="2400" dirty="0" smtClean="0"/>
              <a:t>Convert text to timestamp based on structure</a:t>
            </a:r>
          </a:p>
          <a:p>
            <a:endParaRPr lang="en-US" sz="2400" dirty="0"/>
          </a:p>
          <a:p>
            <a:r>
              <a:rPr lang="en-US" sz="2400" dirty="0" err="1" smtClean="0"/>
              <a:t>Timeranges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Get days, weeks, years from timestamps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63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The Series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column table (index, row of values which has a column name)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8" y="2065075"/>
            <a:ext cx="8436601" cy="45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Series creation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a </a:t>
            </a:r>
            <a:r>
              <a:rPr lang="en-US" sz="2400" dirty="0" smtClean="0"/>
              <a:t>list</a:t>
            </a:r>
          </a:p>
          <a:p>
            <a:endParaRPr lang="en-US" sz="2400" dirty="0" smtClean="0"/>
          </a:p>
          <a:p>
            <a:r>
              <a:rPr lang="en-US" sz="2400" dirty="0" smtClean="0"/>
              <a:t>From two </a:t>
            </a:r>
            <a:r>
              <a:rPr lang="en-US" sz="2400" dirty="0" smtClean="0"/>
              <a:t>lists</a:t>
            </a:r>
          </a:p>
          <a:p>
            <a:endParaRPr lang="en-US" sz="2400" dirty="0" smtClean="0"/>
          </a:p>
          <a:p>
            <a:r>
              <a:rPr lang="en-US" sz="2400" dirty="0" smtClean="0"/>
              <a:t>From </a:t>
            </a:r>
            <a:r>
              <a:rPr lang="en-US" sz="2400" dirty="0" smtClean="0"/>
              <a:t>dictionary</a:t>
            </a:r>
          </a:p>
          <a:p>
            <a:endParaRPr lang="en-US" sz="2400" dirty="0" smtClean="0"/>
          </a:p>
          <a:p>
            <a:r>
              <a:rPr lang="en-US" sz="2400" dirty="0" smtClean="0"/>
              <a:t>From </a:t>
            </a:r>
            <a:r>
              <a:rPr lang="en-US" sz="2400" dirty="0" err="1" smtClean="0"/>
              <a:t>numpy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Append to previous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1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Query Series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 index</a:t>
            </a:r>
            <a:r>
              <a:rPr lang="en-US" sz="2400" dirty="0" smtClean="0"/>
              <a:t>,</a:t>
            </a:r>
          </a:p>
          <a:p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dirty="0" smtClean="0"/>
              <a:t>location</a:t>
            </a:r>
          </a:p>
          <a:p>
            <a:endParaRPr lang="en-US" sz="2400" dirty="0" smtClean="0"/>
          </a:p>
          <a:p>
            <a:r>
              <a:rPr lang="en-US" sz="2400" dirty="0" smtClean="0"/>
              <a:t>Range</a:t>
            </a:r>
          </a:p>
          <a:p>
            <a:endParaRPr lang="en-US" sz="2400" dirty="0" smtClean="0"/>
          </a:p>
          <a:p>
            <a:r>
              <a:rPr lang="en-US" sz="2400" dirty="0" smtClean="0"/>
              <a:t>Boolean </a:t>
            </a:r>
            <a:r>
              <a:rPr lang="en-US" sz="2400" dirty="0" smtClean="0"/>
              <a:t>mask</a:t>
            </a:r>
          </a:p>
          <a:p>
            <a:endParaRPr lang="en-US" sz="2400" dirty="0" smtClean="0"/>
          </a:p>
          <a:p>
            <a:r>
              <a:rPr lang="en-US" sz="2400" dirty="0" smtClean="0"/>
              <a:t>Head</a:t>
            </a:r>
          </a:p>
          <a:p>
            <a:endParaRPr lang="en-US" sz="2400" dirty="0" smtClean="0"/>
          </a:p>
          <a:p>
            <a:r>
              <a:rPr lang="en-US" sz="2400" dirty="0" smtClean="0"/>
              <a:t>Tail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572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Iterate through Series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818606" y="2320329"/>
            <a:ext cx="701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Only get values</a:t>
            </a:r>
            <a:r>
              <a:rPr lang="en-US" sz="2400" dirty="0" smtClean="0"/>
              <a:t>,</a:t>
            </a:r>
          </a:p>
          <a:p>
            <a:endParaRPr lang="en-US" sz="2400" dirty="0" smtClean="0"/>
          </a:p>
          <a:p>
            <a:r>
              <a:rPr lang="en-US" sz="2400" dirty="0" smtClean="0"/>
              <a:t>Get values and </a:t>
            </a:r>
            <a:r>
              <a:rPr lang="en-US" sz="2400" dirty="0" smtClean="0"/>
              <a:t>indices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802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Functions on Series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Min(), Max(), </a:t>
            </a:r>
            <a:r>
              <a:rPr lang="en-US" sz="2400" dirty="0" err="1" smtClean="0"/>
              <a:t>std</a:t>
            </a:r>
            <a:r>
              <a:rPr lang="en-US" sz="2400" dirty="0" smtClean="0"/>
              <a:t>() …</a:t>
            </a:r>
          </a:p>
          <a:p>
            <a:endParaRPr lang="en-US" sz="2400" dirty="0"/>
          </a:p>
          <a:p>
            <a:r>
              <a:rPr lang="en-US" sz="2400" dirty="0" smtClean="0"/>
              <a:t>Apply(lambda )</a:t>
            </a:r>
          </a:p>
          <a:p>
            <a:endParaRPr lang="en-US" sz="2400" dirty="0"/>
          </a:p>
          <a:p>
            <a:r>
              <a:rPr lang="en-US" sz="2400" dirty="0" smtClean="0"/>
              <a:t>Rolling functions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68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The </a:t>
            </a:r>
            <a:r>
              <a:rPr lang="en-GB" sz="4400" b="1" dirty="0" err="1" smtClean="0"/>
              <a:t>Dataframes</a:t>
            </a:r>
            <a:endParaRPr lang="en-GB" sz="44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748936"/>
            <a:ext cx="701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 column table (index, N rows of values which has its own column name)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006"/>
            <a:ext cx="9177898" cy="46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err="1" smtClean="0"/>
              <a:t>Dataframes</a:t>
            </a:r>
            <a:r>
              <a:rPr lang="en-GB" sz="4400" b="1" dirty="0" smtClean="0"/>
              <a:t> creation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lists of lists</a:t>
            </a:r>
          </a:p>
          <a:p>
            <a:r>
              <a:rPr lang="en-US" sz="2400" dirty="0" smtClean="0"/>
              <a:t>From dictionaries with lists</a:t>
            </a:r>
          </a:p>
          <a:p>
            <a:r>
              <a:rPr lang="en-US" sz="2400" dirty="0" smtClean="0"/>
              <a:t>From Series</a:t>
            </a:r>
          </a:p>
          <a:p>
            <a:endParaRPr lang="en-US" sz="2400" dirty="0"/>
          </a:p>
          <a:p>
            <a:r>
              <a:rPr lang="en-US" sz="2400" dirty="0" err="1" smtClean="0"/>
              <a:t>r</a:t>
            </a:r>
            <a:r>
              <a:rPr lang="en-US" sz="2400" dirty="0" err="1" smtClean="0"/>
              <a:t>ead_csv</a:t>
            </a:r>
            <a:r>
              <a:rPr lang="en-US" sz="2400" dirty="0" smtClean="0"/>
              <a:t>(‘data.csv’, header=None)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From other DF using Boolean mask or where(), several Boolean masks, keep several columns (defined by a list)</a:t>
            </a:r>
          </a:p>
        </p:txBody>
      </p:sp>
    </p:spTree>
    <p:extLst>
      <p:ext uri="{BB962C8B-B14F-4D97-AF65-F5344CB8AC3E}">
        <p14:creationId xmlns:p14="http://schemas.microsoft.com/office/powerpoint/2010/main" val="8451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Query </a:t>
            </a:r>
            <a:r>
              <a:rPr lang="en-GB" sz="4400" b="1" dirty="0" err="1" smtClean="0"/>
              <a:t>DataFrames</a:t>
            </a:r>
            <a:endParaRPr lang="en-GB" sz="44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 index</a:t>
            </a:r>
            <a:r>
              <a:rPr lang="en-US" sz="2400" dirty="0" smtClean="0"/>
              <a:t>,</a:t>
            </a:r>
          </a:p>
          <a:p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dirty="0" smtClean="0"/>
              <a:t>location</a:t>
            </a:r>
          </a:p>
          <a:p>
            <a:endParaRPr lang="en-US" sz="2400" dirty="0" smtClean="0"/>
          </a:p>
          <a:p>
            <a:r>
              <a:rPr lang="en-US" sz="2400" dirty="0" smtClean="0"/>
              <a:t>Range</a:t>
            </a:r>
          </a:p>
          <a:p>
            <a:endParaRPr lang="en-US" sz="2400" dirty="0" smtClean="0"/>
          </a:p>
          <a:p>
            <a:r>
              <a:rPr lang="en-US" sz="2400" dirty="0" smtClean="0"/>
              <a:t>Boolean </a:t>
            </a:r>
            <a:r>
              <a:rPr lang="en-US" sz="2400" dirty="0" smtClean="0"/>
              <a:t>mask</a:t>
            </a:r>
          </a:p>
          <a:p>
            <a:endParaRPr lang="en-US" sz="2400" dirty="0" smtClean="0"/>
          </a:p>
          <a:p>
            <a:r>
              <a:rPr lang="en-US" sz="2400" dirty="0" smtClean="0"/>
              <a:t>Head</a:t>
            </a:r>
          </a:p>
          <a:p>
            <a:endParaRPr lang="en-US" sz="2400" dirty="0" smtClean="0"/>
          </a:p>
          <a:p>
            <a:r>
              <a:rPr lang="en-US" sz="2400" dirty="0" smtClean="0"/>
              <a:t>Tail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Operations on </a:t>
            </a:r>
            <a:r>
              <a:rPr lang="en-GB" sz="4400" b="1" dirty="0" err="1" smtClean="0"/>
              <a:t>DataFrames</a:t>
            </a:r>
            <a:endParaRPr lang="en-GB" sz="44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097280"/>
            <a:ext cx="70191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Operations on indexes, names of columns: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Index to column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Rename index</a:t>
            </a:r>
          </a:p>
          <a:p>
            <a:endParaRPr lang="en-US" sz="2000" dirty="0"/>
          </a:p>
          <a:p>
            <a:r>
              <a:rPr lang="en-US" sz="2000" dirty="0" smtClean="0"/>
              <a:t>Elementwise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Unique()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Map (lambda)</a:t>
            </a:r>
          </a:p>
          <a:p>
            <a:endParaRPr lang="en-US" sz="2000" dirty="0" smtClean="0"/>
          </a:p>
          <a:p>
            <a:r>
              <a:rPr lang="en-US" sz="2000" dirty="0" smtClean="0"/>
              <a:t>Columns/rows wise: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mean()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Count()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Drop()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Apply(lambda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Full DF: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Transpose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Sample(</a:t>
            </a:r>
            <a:r>
              <a:rPr lang="en-US" sz="2000" dirty="0" err="1" smtClean="0"/>
              <a:t>frac</a:t>
            </a:r>
            <a:r>
              <a:rPr lang="en-US" sz="2000" dirty="0" smtClean="0"/>
              <a:t>=1.0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83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err="1" smtClean="0"/>
              <a:t>Numpy</a:t>
            </a:r>
            <a:r>
              <a:rPr lang="en-GB" sz="4400" b="1" dirty="0" smtClean="0"/>
              <a:t>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670560" y="1356588"/>
            <a:ext cx="7933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mostly comes in the form of tables (vectors, matrices) – need tools to deal with it.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Main object is homogeneous multidimensional array.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Missing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097280"/>
            <a:ext cx="7019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by mean, mode, </a:t>
            </a:r>
            <a:r>
              <a:rPr lang="en-US" dirty="0" err="1" smtClean="0"/>
              <a:t>NaN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Impute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err="1" smtClean="0"/>
              <a:t>Pandoric</a:t>
            </a:r>
            <a:r>
              <a:rPr lang="en-GB" sz="4400" b="1" dirty="0" smtClean="0"/>
              <a:t> way to process 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097280"/>
            <a:ext cx="701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???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Join </a:t>
            </a:r>
            <a:r>
              <a:rPr lang="en-GB" sz="4400" b="1" dirty="0" err="1" smtClean="0"/>
              <a:t>DataFrames</a:t>
            </a:r>
            <a:endParaRPr lang="en-GB" sz="44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097280"/>
            <a:ext cx="70191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Concatenate, union, merge, join</a:t>
            </a:r>
          </a:p>
          <a:p>
            <a:endParaRPr lang="en-US" dirty="0"/>
          </a:p>
          <a:p>
            <a:r>
              <a:rPr lang="en-US" dirty="0" smtClean="0"/>
              <a:t>Outer</a:t>
            </a:r>
          </a:p>
          <a:p>
            <a:endParaRPr lang="en-US" dirty="0"/>
          </a:p>
          <a:p>
            <a:r>
              <a:rPr lang="en-US" dirty="0" smtClean="0"/>
              <a:t>Inner</a:t>
            </a:r>
          </a:p>
          <a:p>
            <a:endParaRPr lang="en-US" dirty="0"/>
          </a:p>
          <a:p>
            <a:r>
              <a:rPr lang="en-US" dirty="0" smtClean="0"/>
              <a:t>Left Inner</a:t>
            </a:r>
          </a:p>
          <a:p>
            <a:endParaRPr lang="en-US" dirty="0"/>
          </a:p>
          <a:p>
            <a:r>
              <a:rPr lang="en-US" dirty="0" smtClean="0"/>
              <a:t>Right Inner</a:t>
            </a:r>
          </a:p>
          <a:p>
            <a:endParaRPr lang="en-US" dirty="0"/>
          </a:p>
          <a:p>
            <a:r>
              <a:rPr lang="en-US" dirty="0" smtClean="0"/>
              <a:t>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err="1" smtClean="0"/>
              <a:t>GroupBy</a:t>
            </a:r>
            <a:r>
              <a:rPr lang="en-GB" sz="4400" b="1" dirty="0" smtClean="0"/>
              <a:t> and Aggregate</a:t>
            </a:r>
            <a:endParaRPr lang="en-GB" sz="44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097280"/>
            <a:ext cx="70191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({'A' : ['foo', 'bar', 'foo', '</a:t>
            </a:r>
            <a:r>
              <a:rPr lang="en-US" dirty="0" err="1"/>
              <a:t>bar</a:t>
            </a:r>
            <a:r>
              <a:rPr lang="en-US" dirty="0" err="1" smtClean="0"/>
              <a:t>','foo</a:t>
            </a:r>
            <a:r>
              <a:rPr lang="en-US" dirty="0"/>
              <a:t>', 'bar', 'foo', 'foo</a:t>
            </a:r>
            <a:r>
              <a:rPr lang="en-US" dirty="0" smtClean="0"/>
              <a:t>'],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'B</a:t>
            </a:r>
            <a:r>
              <a:rPr lang="en-US" dirty="0"/>
              <a:t>' : ['one', 'one', 'two', '</a:t>
            </a:r>
            <a:r>
              <a:rPr lang="en-US" dirty="0" err="1"/>
              <a:t>three</a:t>
            </a:r>
            <a:r>
              <a:rPr lang="en-US" dirty="0" err="1" smtClean="0"/>
              <a:t>','two</a:t>
            </a:r>
            <a:r>
              <a:rPr lang="en-US" dirty="0"/>
              <a:t>', 'two', 'one', 'three</a:t>
            </a:r>
            <a:r>
              <a:rPr lang="en-US" dirty="0" smtClean="0"/>
              <a:t>'],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'C</a:t>
            </a:r>
            <a:r>
              <a:rPr lang="en-US" dirty="0"/>
              <a:t>' : </a:t>
            </a:r>
            <a:r>
              <a:rPr lang="en-US" dirty="0" err="1"/>
              <a:t>np.random.randn</a:t>
            </a:r>
            <a:r>
              <a:rPr lang="en-US" dirty="0"/>
              <a:t>(8</a:t>
            </a:r>
            <a:r>
              <a:rPr lang="en-US" dirty="0" smtClean="0"/>
              <a:t>),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'D</a:t>
            </a:r>
            <a:r>
              <a:rPr lang="en-US" dirty="0"/>
              <a:t>' : </a:t>
            </a:r>
            <a:r>
              <a:rPr lang="en-US" dirty="0" err="1"/>
              <a:t>np.random.randn</a:t>
            </a:r>
            <a:r>
              <a:rPr lang="en-US" dirty="0"/>
              <a:t>(8</a:t>
            </a:r>
            <a:r>
              <a:rPr lang="en-US" dirty="0" smtClean="0"/>
              <a:t>)})</a:t>
            </a:r>
          </a:p>
          <a:p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/>
              <a:t> A      B         C         D</a:t>
            </a:r>
          </a:p>
          <a:p>
            <a:r>
              <a:rPr lang="en-US" dirty="0"/>
              <a:t>0  foo    one -1.202872 -0.055224</a:t>
            </a:r>
          </a:p>
          <a:p>
            <a:r>
              <a:rPr lang="en-US" dirty="0"/>
              <a:t>1  bar    one -1.814470  2.395985</a:t>
            </a:r>
          </a:p>
          <a:p>
            <a:r>
              <a:rPr lang="en-US" dirty="0"/>
              <a:t>2  foo    two  1.018601  1.552825</a:t>
            </a:r>
          </a:p>
          <a:p>
            <a:r>
              <a:rPr lang="en-US" dirty="0"/>
              <a:t>3  bar  three -0.595447  0.166599</a:t>
            </a:r>
          </a:p>
          <a:p>
            <a:r>
              <a:rPr lang="en-US" dirty="0"/>
              <a:t>4  foo    two  1.395433  0.047609</a:t>
            </a:r>
          </a:p>
          <a:p>
            <a:r>
              <a:rPr lang="en-US" dirty="0"/>
              <a:t>5  bar    two -0.392670 -0.136473</a:t>
            </a:r>
          </a:p>
          <a:p>
            <a:r>
              <a:rPr lang="en-US" dirty="0"/>
              <a:t>6  foo    one  0.007207 -0.561757</a:t>
            </a:r>
          </a:p>
          <a:p>
            <a:r>
              <a:rPr lang="en-US" dirty="0"/>
              <a:t>7  foo  three  1.928123 -1.623033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0711" y="5168538"/>
            <a:ext cx="7019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df.groupby</a:t>
            </a:r>
            <a:r>
              <a:rPr lang="en-US" dirty="0"/>
              <a:t>('A').sum</a:t>
            </a:r>
            <a:r>
              <a:rPr lang="en-US" dirty="0" smtClean="0"/>
              <a:t>()</a:t>
            </a:r>
          </a:p>
          <a:p>
            <a:r>
              <a:rPr lang="en-US" dirty="0"/>
              <a:t> C        D</a:t>
            </a:r>
          </a:p>
          <a:p>
            <a:r>
              <a:rPr lang="en-US" dirty="0"/>
              <a:t>A                     </a:t>
            </a:r>
          </a:p>
          <a:p>
            <a:r>
              <a:rPr lang="en-US" dirty="0"/>
              <a:t>bar -2.802588  2.42611</a:t>
            </a:r>
          </a:p>
          <a:p>
            <a:r>
              <a:rPr lang="en-US" dirty="0"/>
              <a:t>foo  3.146492 -0.63958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err="1"/>
              <a:t>GroupBy</a:t>
            </a:r>
            <a:r>
              <a:rPr lang="en-GB" sz="4400" b="1" dirty="0"/>
              <a:t> and Aggregate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097280"/>
            <a:ext cx="7019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df.groupby</a:t>
            </a:r>
            <a:r>
              <a:rPr lang="en-US" dirty="0"/>
              <a:t>(['A','B']).sum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	C             D</a:t>
            </a:r>
            <a:endParaRPr lang="en-US" dirty="0"/>
          </a:p>
          <a:p>
            <a:r>
              <a:rPr lang="en-US" dirty="0"/>
              <a:t>A   B                        </a:t>
            </a:r>
          </a:p>
          <a:p>
            <a:r>
              <a:rPr lang="en-US" dirty="0"/>
              <a:t>bar one   -1.814470  2.395985</a:t>
            </a:r>
          </a:p>
          <a:p>
            <a:r>
              <a:rPr lang="en-US" dirty="0"/>
              <a:t>    three -0.595447  0.166599</a:t>
            </a:r>
          </a:p>
          <a:p>
            <a:r>
              <a:rPr lang="en-US" dirty="0"/>
              <a:t>    two   -0.392670 -0.136473</a:t>
            </a:r>
          </a:p>
          <a:p>
            <a:r>
              <a:rPr lang="en-US" dirty="0"/>
              <a:t>foo one   -1.195665 -0.616981</a:t>
            </a:r>
          </a:p>
          <a:p>
            <a:r>
              <a:rPr lang="en-US" dirty="0"/>
              <a:t>    three  1.928123 -1.623033</a:t>
            </a:r>
          </a:p>
          <a:p>
            <a:r>
              <a:rPr lang="en-US" dirty="0"/>
              <a:t>    two    2.414034  1.600434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Pivot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097280"/>
            <a:ext cx="70191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({'A' : ['one', 'one', 'two', 'three'] * 3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'B</a:t>
            </a:r>
            <a:r>
              <a:rPr lang="en-US" dirty="0"/>
              <a:t>' : ['A', 'B', 'C'] * 4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'C</a:t>
            </a:r>
            <a:r>
              <a:rPr lang="en-US" dirty="0"/>
              <a:t>' : ['foo', 'foo', 'foo', 'bar', 'bar', 'bar'] * 2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'D</a:t>
            </a:r>
            <a:r>
              <a:rPr lang="en-US" dirty="0"/>
              <a:t>' : </a:t>
            </a:r>
            <a:r>
              <a:rPr lang="en-US" dirty="0" err="1"/>
              <a:t>np.random.randn</a:t>
            </a:r>
            <a:r>
              <a:rPr lang="en-US" dirty="0"/>
              <a:t>(12</a:t>
            </a:r>
            <a:r>
              <a:rPr lang="en-US" dirty="0" smtClean="0"/>
              <a:t>),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'E</a:t>
            </a:r>
            <a:r>
              <a:rPr lang="en-US" dirty="0"/>
              <a:t>' : </a:t>
            </a:r>
            <a:r>
              <a:rPr lang="en-US" dirty="0" err="1"/>
              <a:t>np.random.randn</a:t>
            </a:r>
            <a:r>
              <a:rPr lang="en-US" dirty="0"/>
              <a:t>(12</a:t>
            </a:r>
            <a:r>
              <a:rPr lang="en-US" dirty="0" smtClean="0"/>
              <a:t>)})</a:t>
            </a:r>
          </a:p>
          <a:p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/>
              <a:t> A  B    C         D         E</a:t>
            </a:r>
          </a:p>
          <a:p>
            <a:r>
              <a:rPr lang="en-US" dirty="0"/>
              <a:t>0     one  A  foo  1.418757 -0.179666</a:t>
            </a:r>
          </a:p>
          <a:p>
            <a:r>
              <a:rPr lang="en-US" dirty="0"/>
              <a:t>1     one  B  foo -1.879024  1.291836</a:t>
            </a:r>
          </a:p>
          <a:p>
            <a:r>
              <a:rPr lang="en-US" dirty="0"/>
              <a:t>2     two  C  foo  0.536826 -0.009614</a:t>
            </a:r>
          </a:p>
          <a:p>
            <a:r>
              <a:rPr lang="en-US" dirty="0"/>
              <a:t>3   three  A  bar  1.006160  0.392149</a:t>
            </a:r>
          </a:p>
          <a:p>
            <a:r>
              <a:rPr lang="en-US" dirty="0"/>
              <a:t>4     one  B  bar -0.029716  0.264599</a:t>
            </a:r>
          </a:p>
          <a:p>
            <a:r>
              <a:rPr lang="en-US" dirty="0"/>
              <a:t>5     one  C  bar -1.146178 -0.057409</a:t>
            </a:r>
          </a:p>
          <a:p>
            <a:r>
              <a:rPr lang="en-US" dirty="0"/>
              <a:t>6     two  A  foo  0.100900 -1.425638</a:t>
            </a:r>
          </a:p>
          <a:p>
            <a:r>
              <a:rPr lang="en-US" dirty="0"/>
              <a:t>7   three  B  foo -1.035018  1.024098</a:t>
            </a:r>
          </a:p>
          <a:p>
            <a:r>
              <a:rPr lang="en-US" dirty="0"/>
              <a:t>8     one  C  foo  0.314665 -0.106062</a:t>
            </a:r>
          </a:p>
          <a:p>
            <a:r>
              <a:rPr lang="en-US" dirty="0"/>
              <a:t>9     one  A  bar -0.773723  1.824375</a:t>
            </a:r>
          </a:p>
          <a:p>
            <a:r>
              <a:rPr lang="en-US" dirty="0"/>
              <a:t>10    two  B  bar -1.170653  0.595974</a:t>
            </a:r>
          </a:p>
          <a:p>
            <a:r>
              <a:rPr lang="en-US" dirty="0"/>
              <a:t>11  three  C  bar  0.648740  1.167115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Pivot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097280"/>
            <a:ext cx="70191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pd.pivot_table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values='D', index=['A', 'B'], columns=['C</a:t>
            </a:r>
            <a:r>
              <a:rPr lang="en-US" dirty="0" smtClean="0"/>
              <a:t>'])</a:t>
            </a:r>
          </a:p>
          <a:p>
            <a:r>
              <a:rPr lang="en-US" dirty="0"/>
              <a:t>C             bar       foo</a:t>
            </a:r>
          </a:p>
          <a:p>
            <a:r>
              <a:rPr lang="en-US" dirty="0"/>
              <a:t>A     B                    </a:t>
            </a:r>
          </a:p>
          <a:p>
            <a:r>
              <a:rPr lang="en-US" dirty="0"/>
              <a:t>one   A -0.773723  1.418757</a:t>
            </a:r>
          </a:p>
          <a:p>
            <a:r>
              <a:rPr lang="en-US" dirty="0"/>
              <a:t>      B -0.029716 -1.879024</a:t>
            </a:r>
          </a:p>
          <a:p>
            <a:r>
              <a:rPr lang="en-US" dirty="0"/>
              <a:t>      C -1.146178  0.314665</a:t>
            </a:r>
          </a:p>
          <a:p>
            <a:r>
              <a:rPr lang="en-US" dirty="0"/>
              <a:t>three A  1.006160   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      B       </a:t>
            </a:r>
            <a:r>
              <a:rPr lang="en-US" dirty="0" err="1"/>
              <a:t>NaN</a:t>
            </a:r>
            <a:r>
              <a:rPr lang="en-US" dirty="0"/>
              <a:t> -1.035018</a:t>
            </a:r>
          </a:p>
          <a:p>
            <a:r>
              <a:rPr lang="en-US" dirty="0"/>
              <a:t>      C  0.648740   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two   A       </a:t>
            </a:r>
            <a:r>
              <a:rPr lang="en-US" dirty="0" err="1"/>
              <a:t>NaN</a:t>
            </a:r>
            <a:r>
              <a:rPr lang="en-US" dirty="0"/>
              <a:t>  0.100900</a:t>
            </a:r>
          </a:p>
          <a:p>
            <a:r>
              <a:rPr lang="en-US" dirty="0"/>
              <a:t>      B -1.170653   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      C       </a:t>
            </a:r>
            <a:r>
              <a:rPr lang="en-US" dirty="0" err="1"/>
              <a:t>NaN</a:t>
            </a:r>
            <a:r>
              <a:rPr lang="en-US" dirty="0"/>
              <a:t>  0.536826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Create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zeros(), ones(), from lists, from nested lists, arrange(), </a:t>
            </a:r>
            <a:r>
              <a:rPr lang="en-US" sz="2400" dirty="0" err="1" smtClean="0"/>
              <a:t>linspace</a:t>
            </a:r>
            <a:r>
              <a:rPr lang="en-US" sz="2400" dirty="0" smtClean="0"/>
              <a:t>(), eye(), </a:t>
            </a:r>
            <a:r>
              <a:rPr lang="en-US" sz="2400" dirty="0" err="1" smtClean="0"/>
              <a:t>diag</a:t>
            </a:r>
            <a:r>
              <a:rPr lang="en-US" sz="2400" dirty="0" smtClean="0"/>
              <a:t>(), </a:t>
            </a:r>
            <a:r>
              <a:rPr lang="en-US" sz="2400" dirty="0" err="1" smtClean="0"/>
              <a:t>vstack</a:t>
            </a:r>
            <a:r>
              <a:rPr lang="en-US" sz="2400" dirty="0" smtClean="0"/>
              <a:t>(), </a:t>
            </a:r>
            <a:r>
              <a:rPr lang="en-US" sz="2400" dirty="0" err="1" smtClean="0"/>
              <a:t>hstack</a:t>
            </a:r>
            <a:r>
              <a:rPr lang="en-US" sz="2400" dirty="0" smtClean="0"/>
              <a:t>() …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Copy</a:t>
            </a:r>
            <a:r>
              <a:rPr lang="en-US" sz="2400" dirty="0" smtClean="0"/>
              <a:t>()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Random.randint</a:t>
            </a:r>
            <a:r>
              <a:rPr lang="en-US" sz="2400" dirty="0" smtClean="0"/>
              <a:t>(), </a:t>
            </a:r>
            <a:r>
              <a:rPr lang="en-US" sz="2400" dirty="0" err="1" smtClean="0"/>
              <a:t>random.uniform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62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Describe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hape()</a:t>
            </a:r>
          </a:p>
          <a:p>
            <a:endParaRPr lang="en-US" sz="2400" dirty="0"/>
          </a:p>
          <a:p>
            <a:r>
              <a:rPr lang="en-US" sz="2400" dirty="0" smtClean="0"/>
              <a:t>size()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9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Reshape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esize()</a:t>
            </a:r>
          </a:p>
          <a:p>
            <a:endParaRPr lang="en-US" sz="2400" dirty="0"/>
          </a:p>
          <a:p>
            <a:r>
              <a:rPr lang="en-US" sz="2400" dirty="0" smtClean="0"/>
              <a:t>reshape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23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Indexing/Slicing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Indexing, </a:t>
            </a:r>
            <a:r>
              <a:rPr lang="en-US" sz="2400" dirty="0" smtClean="0"/>
              <a:t>slicing</a:t>
            </a:r>
          </a:p>
          <a:p>
            <a:endParaRPr lang="en-US" sz="2400" dirty="0" smtClean="0"/>
          </a:p>
          <a:p>
            <a:r>
              <a:rPr lang="en-US" sz="2400" dirty="0" smtClean="0"/>
              <a:t>Conditional </a:t>
            </a:r>
            <a:r>
              <a:rPr lang="en-US" sz="2400" dirty="0" smtClean="0"/>
              <a:t>indexing</a:t>
            </a:r>
          </a:p>
          <a:p>
            <a:endParaRPr lang="en-US" sz="2400" dirty="0" smtClean="0"/>
          </a:p>
          <a:p>
            <a:r>
              <a:rPr lang="en-US" sz="2400" dirty="0" smtClean="0"/>
              <a:t>Slices are references to the initial data (not a copy)!!!!!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57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Iterating through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Iterate(</a:t>
            </a:r>
            <a:r>
              <a:rPr lang="en-US" sz="2400" dirty="0" err="1" smtClean="0"/>
              <a:t>narray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Use zip (iterate through several arrays)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74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Operations with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731526"/>
            <a:ext cx="70191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Elementwise: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Addition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Subtraction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Division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Power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On the whole: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Transpose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Dtype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Casting (</a:t>
            </a:r>
            <a:r>
              <a:rPr lang="en-US" sz="2400" dirty="0" err="1" smtClean="0"/>
              <a:t>astype</a:t>
            </a:r>
            <a:r>
              <a:rPr lang="en-US" sz="2400" dirty="0" smtClean="0"/>
              <a:t>())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Functions (sum, min, max, mean, </a:t>
            </a:r>
            <a:r>
              <a:rPr lang="en-US" sz="2400" dirty="0" err="1" smtClean="0"/>
              <a:t>std</a:t>
            </a:r>
            <a:r>
              <a:rPr lang="en-US" sz="2400" dirty="0" smtClean="0"/>
              <a:t>, mode, </a:t>
            </a:r>
            <a:r>
              <a:rPr lang="en-US" sz="2400" dirty="0" err="1" smtClean="0"/>
              <a:t>argmax</a:t>
            </a:r>
            <a:r>
              <a:rPr lang="en-US" sz="2400" dirty="0" smtClean="0"/>
              <a:t>, </a:t>
            </a:r>
            <a:r>
              <a:rPr lang="en-US" sz="2400" dirty="0" err="1" smtClean="0"/>
              <a:t>argmin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Between arrays: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Dot product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Cross product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…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97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Pandas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Data types</a:t>
            </a:r>
            <a:r>
              <a:rPr lang="en-US" sz="2400" b="1" u="sng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Series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D</a:t>
            </a:r>
            <a:r>
              <a:rPr lang="en-US" sz="2400" dirty="0" err="1" smtClean="0"/>
              <a:t>ataFrames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92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8699</TotalTime>
  <Words>791</Words>
  <Application>Microsoft Office PowerPoint</Application>
  <PresentationFormat>On-screen Show (4:3)</PresentationFormat>
  <Paragraphs>253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</dc:creator>
  <cp:lastModifiedBy>Tatiana Nizhegorodova</cp:lastModifiedBy>
  <cp:revision>605</cp:revision>
  <dcterms:created xsi:type="dcterms:W3CDTF">2008-09-01T13:05:18Z</dcterms:created>
  <dcterms:modified xsi:type="dcterms:W3CDTF">2017-03-25T18:46:47Z</dcterms:modified>
</cp:coreProperties>
</file>