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18" r:id="rId3"/>
    <p:sldId id="340" r:id="rId4"/>
    <p:sldId id="341" r:id="rId5"/>
    <p:sldId id="342" r:id="rId6"/>
    <p:sldId id="333" r:id="rId7"/>
    <p:sldId id="335" r:id="rId8"/>
    <p:sldId id="339" r:id="rId9"/>
    <p:sldId id="334" r:id="rId10"/>
    <p:sldId id="336" r:id="rId11"/>
    <p:sldId id="337" r:id="rId12"/>
    <p:sldId id="338" r:id="rId13"/>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CC33"/>
    <a:srgbClr val="008000"/>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1" autoAdjust="0"/>
    <p:restoredTop sz="94684" autoAdjust="0"/>
  </p:normalViewPr>
  <p:slideViewPr>
    <p:cSldViewPr snapToGrid="0">
      <p:cViewPr varScale="1">
        <p:scale>
          <a:sx n="88" d="100"/>
          <a:sy n="88" d="100"/>
        </p:scale>
        <p:origin x="1267"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3/25/2017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3/25/2017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 TargetMode="External"/><Relationship Id="rId3" Type="http://schemas.openxmlformats.org/officeDocument/2006/relationships/hyperlink" Target="https://www.buzzfeed.com/" TargetMode="External"/><Relationship Id="rId7" Type="http://schemas.openxmlformats.org/officeDocument/2006/relationships/hyperlink" Target="https://www.wikipedia.org/" TargetMode="External"/><Relationship Id="rId2" Type="http://schemas.openxmlformats.org/officeDocument/2006/relationships/hyperlink" Target="https://fivethirtyeight.com/" TargetMode="External"/><Relationship Id="rId1" Type="http://schemas.openxmlformats.org/officeDocument/2006/relationships/slideLayout" Target="../slideLayouts/slideLayout1.xml"/><Relationship Id="rId6" Type="http://schemas.openxmlformats.org/officeDocument/2006/relationships/hyperlink" Target="https://cloud.google.com/" TargetMode="External"/><Relationship Id="rId5" Type="http://schemas.openxmlformats.org/officeDocument/2006/relationships/hyperlink" Target="https://aws.amazon.com/start-now/?sc_channel=BA&amp;sc_campaign=elevator&amp;sc_publisher=captivate" TargetMode="External"/><Relationship Id="rId4" Type="http://schemas.openxmlformats.org/officeDocument/2006/relationships/hyperlink" Target="https://opendata.socrata.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hyperlink" Target="https://www.quandl.com/" TargetMode="External"/><Relationship Id="rId7" Type="http://schemas.openxmlformats.org/officeDocument/2006/relationships/hyperlink" Target="http://academictorrents.com/" TargetMode="External"/><Relationship Id="rId2" Type="http://schemas.openxmlformats.org/officeDocument/2006/relationships/hyperlink" Target="http://mlr.cs.umass.edu/ml/" TargetMode="External"/><Relationship Id="rId1" Type="http://schemas.openxmlformats.org/officeDocument/2006/relationships/slideLayout" Target="../slideLayouts/slideLayout1.xml"/><Relationship Id="rId6" Type="http://schemas.openxmlformats.org/officeDocument/2006/relationships/hyperlink" Target="https://www.reddit.com/" TargetMode="External"/><Relationship Id="rId5" Type="http://schemas.openxmlformats.org/officeDocument/2006/relationships/hyperlink" Target="http://www.worldbank.org/" TargetMode="External"/><Relationship Id="rId4" Type="http://schemas.openxmlformats.org/officeDocument/2006/relationships/hyperlink" Target="https://www.data.gov/" TargetMode="External"/><Relationship Id="rId9" Type="http://schemas.openxmlformats.org/officeDocument/2006/relationships/hyperlink" Target="https://github.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underground.com/" TargetMode="External"/><Relationship Id="rId2" Type="http://schemas.openxmlformats.org/officeDocument/2006/relationships/hyperlink" Target="https://www.quantopian.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Data Science</a:t>
            </a:r>
          </a:p>
          <a:p>
            <a:pPr algn="ctr">
              <a:spcBef>
                <a:spcPct val="50000"/>
              </a:spcBef>
            </a:pPr>
            <a:r>
              <a:rPr lang="en-GB" sz="4000" dirty="0" smtClean="0"/>
              <a:t>Data Science Pipeline</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Combine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sp>
        <p:nvSpPr>
          <p:cNvPr id="3" name="TextBox 2"/>
          <p:cNvSpPr txBox="1"/>
          <p:nvPr/>
        </p:nvSpPr>
        <p:spPr>
          <a:xfrm>
            <a:off x="818606" y="1254034"/>
            <a:ext cx="7019108" cy="2308324"/>
          </a:xfrm>
          <a:prstGeom prst="rect">
            <a:avLst/>
          </a:prstGeom>
          <a:noFill/>
        </p:spPr>
        <p:txBody>
          <a:bodyPr wrap="square" rtlCol="0">
            <a:spAutoFit/>
          </a:bodyPr>
          <a:lstStyle/>
          <a:p>
            <a:r>
              <a:rPr lang="en-US" sz="2400" dirty="0" smtClean="0"/>
              <a:t>Thinks about efficiency and space:</a:t>
            </a:r>
          </a:p>
          <a:p>
            <a:endParaRPr lang="en-US" sz="2400" dirty="0" smtClean="0"/>
          </a:p>
          <a:p>
            <a:pPr marL="285750" indent="-285750">
              <a:buFontTx/>
              <a:buChar char="-"/>
            </a:pPr>
            <a:r>
              <a:rPr lang="en-US" sz="2400" dirty="0" smtClean="0"/>
              <a:t>To minimize space </a:t>
            </a:r>
            <a:r>
              <a:rPr lang="en-US" sz="2400" dirty="0" smtClean="0">
                <a:sym typeface="Wingdings" panose="05000000000000000000" pitchFamily="2" charset="2"/>
              </a:rPr>
              <a:t> avoid duplicating values</a:t>
            </a:r>
          </a:p>
          <a:p>
            <a:pPr marL="285750" indent="-285750">
              <a:buFontTx/>
              <a:buChar char="-"/>
            </a:pPr>
            <a:endParaRPr lang="en-US" sz="2400" dirty="0" smtClean="0">
              <a:sym typeface="Wingdings" panose="05000000000000000000" pitchFamily="2" charset="2"/>
            </a:endParaRPr>
          </a:p>
          <a:p>
            <a:pPr marL="285750" indent="-285750">
              <a:buFontTx/>
              <a:buChar char="-"/>
            </a:pPr>
            <a:r>
              <a:rPr lang="en-US" sz="2400" dirty="0" smtClean="0">
                <a:sym typeface="Wingdings" panose="05000000000000000000" pitchFamily="2" charset="2"/>
              </a:rPr>
              <a:t>To maximize speed  duplicated values are allowed if they increase sped</a:t>
            </a:r>
            <a:endParaRPr lang="en-US" sz="2400" dirty="0"/>
          </a:p>
        </p:txBody>
      </p:sp>
    </p:spTree>
    <p:extLst>
      <p:ext uri="{BB962C8B-B14F-4D97-AF65-F5344CB8AC3E}">
        <p14:creationId xmlns:p14="http://schemas.microsoft.com/office/powerpoint/2010/main" val="1113516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err="1" smtClean="0"/>
              <a:t>Analyze</a:t>
            </a:r>
            <a:endParaRPr lang="en-GB" sz="4400" b="1" dirty="0" smtClean="0"/>
          </a:p>
        </p:txBody>
      </p:sp>
      <p:sp>
        <p:nvSpPr>
          <p:cNvPr id="6" name="Slide Number Placeholder 5"/>
          <p:cNvSpPr>
            <a:spLocks noGrp="1"/>
          </p:cNvSpPr>
          <p:nvPr>
            <p:ph type="sldNum" sz="quarter" idx="12"/>
          </p:nvPr>
        </p:nvSpPr>
        <p:spPr/>
        <p:txBody>
          <a:bodyPr/>
          <a:lstStyle/>
          <a:p>
            <a:fld id="{BA65202F-3EE1-4DBC-83B8-700B57BEB960}" type="slidenum">
              <a:rPr lang="fr-FR" smtClean="0"/>
              <a:pPr/>
              <a:t>11</a:t>
            </a:fld>
            <a:endParaRPr lang="fr-FR"/>
          </a:p>
        </p:txBody>
      </p:sp>
      <p:sp>
        <p:nvSpPr>
          <p:cNvPr id="3" name="TextBox 2"/>
          <p:cNvSpPr txBox="1"/>
          <p:nvPr/>
        </p:nvSpPr>
        <p:spPr>
          <a:xfrm>
            <a:off x="818606" y="1254034"/>
            <a:ext cx="7019108" cy="3785652"/>
          </a:xfrm>
          <a:prstGeom prst="rect">
            <a:avLst/>
          </a:prstGeom>
          <a:noFill/>
        </p:spPr>
        <p:txBody>
          <a:bodyPr wrap="square" rtlCol="0">
            <a:spAutoFit/>
          </a:bodyPr>
          <a:lstStyle/>
          <a:p>
            <a:r>
              <a:rPr lang="en-US" sz="2400" dirty="0" smtClean="0"/>
              <a:t>Descriptive </a:t>
            </a:r>
            <a:r>
              <a:rPr lang="en-US" sz="2400" dirty="0" smtClean="0"/>
              <a:t>statistics:</a:t>
            </a:r>
          </a:p>
          <a:p>
            <a:r>
              <a:rPr lang="en-US" sz="2400" dirty="0" smtClean="0"/>
              <a:t>Mean</a:t>
            </a:r>
          </a:p>
          <a:p>
            <a:r>
              <a:rPr lang="en-US" sz="2400" dirty="0" smtClean="0"/>
              <a:t>Mode</a:t>
            </a:r>
          </a:p>
          <a:p>
            <a:r>
              <a:rPr lang="en-US" sz="2400" dirty="0" smtClean="0"/>
              <a:t>Standard Deviation</a:t>
            </a:r>
          </a:p>
          <a:p>
            <a:r>
              <a:rPr lang="en-US" sz="2400" dirty="0" smtClean="0"/>
              <a:t>Skew</a:t>
            </a:r>
          </a:p>
          <a:p>
            <a:r>
              <a:rPr lang="en-US" sz="2400" dirty="0" smtClean="0"/>
              <a:t>Kurtosis</a:t>
            </a:r>
          </a:p>
          <a:p>
            <a:endParaRPr lang="en-US" sz="2400" dirty="0"/>
          </a:p>
          <a:p>
            <a:r>
              <a:rPr lang="en-US" sz="2400" dirty="0" smtClean="0"/>
              <a:t>Correlations</a:t>
            </a:r>
          </a:p>
          <a:p>
            <a:endParaRPr lang="en-US" sz="2400" dirty="0"/>
          </a:p>
          <a:p>
            <a:r>
              <a:rPr lang="en-US" sz="2400" dirty="0" smtClean="0"/>
              <a:t>Always visualize data</a:t>
            </a:r>
          </a:p>
        </p:txBody>
      </p:sp>
    </p:spTree>
    <p:extLst>
      <p:ext uri="{BB962C8B-B14F-4D97-AF65-F5344CB8AC3E}">
        <p14:creationId xmlns:p14="http://schemas.microsoft.com/office/powerpoint/2010/main" val="2565870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Visualize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12</a:t>
            </a:fld>
            <a:endParaRPr lang="fr-F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954" t="3477" r="11936" b="2992"/>
          <a:stretch/>
        </p:blipFill>
        <p:spPr>
          <a:xfrm>
            <a:off x="740229" y="714103"/>
            <a:ext cx="3135086" cy="6100047"/>
          </a:xfrm>
          <a:prstGeom prst="rect">
            <a:avLst/>
          </a:prstGeom>
        </p:spPr>
      </p:pic>
      <p:sp>
        <p:nvSpPr>
          <p:cNvPr id="5" name="TextBox 4"/>
          <p:cNvSpPr txBox="1"/>
          <p:nvPr/>
        </p:nvSpPr>
        <p:spPr>
          <a:xfrm>
            <a:off x="4519749" y="1672046"/>
            <a:ext cx="4345577" cy="954107"/>
          </a:xfrm>
          <a:prstGeom prst="rect">
            <a:avLst/>
          </a:prstGeom>
          <a:noFill/>
        </p:spPr>
        <p:txBody>
          <a:bodyPr wrap="square" rtlCol="0">
            <a:spAutoFit/>
          </a:bodyPr>
          <a:lstStyle/>
          <a:p>
            <a:r>
              <a:rPr lang="en-US" sz="2800" dirty="0" smtClean="0"/>
              <a:t>Each data set has correlation coefficient of 0.7</a:t>
            </a:r>
            <a:endParaRPr lang="en-US" sz="2800" dirty="0"/>
          </a:p>
        </p:txBody>
      </p:sp>
    </p:spTree>
    <p:extLst>
      <p:ext uri="{BB962C8B-B14F-4D97-AF65-F5344CB8AC3E}">
        <p14:creationId xmlns:p14="http://schemas.microsoft.com/office/powerpoint/2010/main" val="131083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Elements of Data Science Pipeline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sp>
        <p:nvSpPr>
          <p:cNvPr id="3" name="TextBox 2"/>
          <p:cNvSpPr txBox="1"/>
          <p:nvPr/>
        </p:nvSpPr>
        <p:spPr>
          <a:xfrm>
            <a:off x="818606" y="1254034"/>
            <a:ext cx="7019108" cy="4154984"/>
          </a:xfrm>
          <a:prstGeom prst="rect">
            <a:avLst/>
          </a:prstGeom>
          <a:noFill/>
        </p:spPr>
        <p:txBody>
          <a:bodyPr wrap="square" rtlCol="0">
            <a:spAutoFit/>
          </a:bodyPr>
          <a:lstStyle/>
          <a:p>
            <a:r>
              <a:rPr lang="en-US" sz="2400" dirty="0" smtClean="0"/>
              <a:t>Collect</a:t>
            </a:r>
          </a:p>
          <a:p>
            <a:endParaRPr lang="en-US" sz="2400" dirty="0" smtClean="0"/>
          </a:p>
          <a:p>
            <a:r>
              <a:rPr lang="en-US" sz="2400" dirty="0" smtClean="0"/>
              <a:t>Clean</a:t>
            </a:r>
          </a:p>
          <a:p>
            <a:endParaRPr lang="en-US" sz="2400" dirty="0" smtClean="0"/>
          </a:p>
          <a:p>
            <a:r>
              <a:rPr lang="en-US" sz="2400" dirty="0" smtClean="0"/>
              <a:t>Store</a:t>
            </a:r>
          </a:p>
          <a:p>
            <a:endParaRPr lang="en-US" sz="2400" dirty="0" smtClean="0"/>
          </a:p>
          <a:p>
            <a:r>
              <a:rPr lang="en-US" sz="2400" dirty="0" smtClean="0"/>
              <a:t>Combine</a:t>
            </a:r>
          </a:p>
          <a:p>
            <a:endParaRPr lang="en-US" sz="2400" dirty="0" smtClean="0"/>
          </a:p>
          <a:p>
            <a:r>
              <a:rPr lang="en-US" sz="2400" dirty="0" smtClean="0"/>
              <a:t>Analyze</a:t>
            </a:r>
          </a:p>
          <a:p>
            <a:endParaRPr lang="en-US" sz="2400" dirty="0" smtClean="0"/>
          </a:p>
          <a:p>
            <a:r>
              <a:rPr lang="en-US" sz="2400" dirty="0" err="1" smtClean="0"/>
              <a:t>Vizualize</a:t>
            </a:r>
            <a:endParaRPr lang="en-US" sz="2400" dirty="0"/>
          </a:p>
        </p:txBody>
      </p:sp>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Find</a:t>
            </a:r>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sp>
        <p:nvSpPr>
          <p:cNvPr id="3" name="TextBox 2"/>
          <p:cNvSpPr txBox="1"/>
          <p:nvPr/>
        </p:nvSpPr>
        <p:spPr>
          <a:xfrm>
            <a:off x="-1" y="940520"/>
            <a:ext cx="9143999" cy="5909310"/>
          </a:xfrm>
          <a:prstGeom prst="rect">
            <a:avLst/>
          </a:prstGeom>
          <a:noFill/>
        </p:spPr>
        <p:txBody>
          <a:bodyPr wrap="square" rtlCol="0">
            <a:spAutoFit/>
          </a:bodyPr>
          <a:lstStyle/>
          <a:p>
            <a:r>
              <a:rPr lang="en-US" dirty="0" smtClean="0"/>
              <a:t>FiveThirtyEight </a:t>
            </a:r>
            <a:r>
              <a:rPr lang="en-US" dirty="0"/>
              <a:t>is an incredibly popular interactive news and sports site started by Nate </a:t>
            </a:r>
            <a:r>
              <a:rPr lang="en-US" dirty="0" smtClean="0"/>
              <a:t>Silver: </a:t>
            </a:r>
            <a:r>
              <a:rPr lang="en-US" dirty="0" smtClean="0">
                <a:hlinkClick r:id="rId2"/>
              </a:rPr>
              <a:t>https</a:t>
            </a:r>
            <a:r>
              <a:rPr lang="en-US" dirty="0">
                <a:hlinkClick r:id="rId2"/>
              </a:rPr>
              <a:t>://fivethirtyeight.com</a:t>
            </a:r>
            <a:r>
              <a:rPr lang="en-US" dirty="0" smtClean="0">
                <a:hlinkClick r:id="rId2"/>
              </a:rPr>
              <a:t>/</a:t>
            </a:r>
            <a:endParaRPr lang="en-US" dirty="0" smtClean="0"/>
          </a:p>
          <a:p>
            <a:endParaRPr lang="en-US" dirty="0" smtClean="0"/>
          </a:p>
          <a:p>
            <a:r>
              <a:rPr lang="en-US" dirty="0" err="1"/>
              <a:t>BuzzFeed</a:t>
            </a:r>
            <a:r>
              <a:rPr lang="en-US" dirty="0"/>
              <a:t> started as a purveyor of low-quality articles, but has since evolved and now writes some investigative pieces: </a:t>
            </a:r>
            <a:r>
              <a:rPr lang="en-US" dirty="0">
                <a:hlinkClick r:id="rId3"/>
              </a:rPr>
              <a:t>https://www.buzzfeed.com</a:t>
            </a:r>
            <a:r>
              <a:rPr lang="en-US" dirty="0" smtClean="0">
                <a:hlinkClick r:id="rId3"/>
              </a:rPr>
              <a:t>/</a:t>
            </a:r>
            <a:endParaRPr lang="en-US" dirty="0" smtClean="0"/>
          </a:p>
          <a:p>
            <a:endParaRPr lang="en-US" dirty="0"/>
          </a:p>
          <a:p>
            <a:r>
              <a:rPr lang="en-US" dirty="0" err="1"/>
              <a:t>Socrata</a:t>
            </a:r>
            <a:r>
              <a:rPr lang="en-US" dirty="0"/>
              <a:t> </a:t>
            </a:r>
            <a:r>
              <a:rPr lang="en-US" dirty="0" err="1"/>
              <a:t>OpenData</a:t>
            </a:r>
            <a:r>
              <a:rPr lang="en-US" dirty="0"/>
              <a:t> is a portal that contains multiple clean datasets that can be explored in the browser or downloaded to visualize: </a:t>
            </a:r>
            <a:r>
              <a:rPr lang="en-US" dirty="0">
                <a:hlinkClick r:id="rId4"/>
              </a:rPr>
              <a:t>https://opendata.socrata.com</a:t>
            </a:r>
            <a:r>
              <a:rPr lang="en-US" dirty="0" smtClean="0">
                <a:hlinkClick r:id="rId4"/>
              </a:rPr>
              <a:t>/</a:t>
            </a:r>
            <a:endParaRPr lang="en-US" dirty="0" smtClean="0"/>
          </a:p>
          <a:p>
            <a:endParaRPr lang="en-US" dirty="0"/>
          </a:p>
          <a:p>
            <a:r>
              <a:rPr lang="en-US" dirty="0"/>
              <a:t>Amazon makes large datasets available on its Amazon Web Services platform. You can download the data and work with it on your own computer, or analyze the data in the cloud using EC2 and Hadoop via EMR: </a:t>
            </a:r>
            <a:r>
              <a:rPr lang="en-US" dirty="0">
                <a:hlinkClick r:id="rId5"/>
              </a:rPr>
              <a:t>https://aws.amazon.com/start-now/?</a:t>
            </a:r>
            <a:r>
              <a:rPr lang="en-US" dirty="0" smtClean="0">
                <a:hlinkClick r:id="rId5"/>
              </a:rPr>
              <a:t>sc_channel=BA&amp;sc_campaign=elevator&amp;sc_publisher=captivate</a:t>
            </a:r>
            <a:endParaRPr lang="en-US" dirty="0" smtClean="0"/>
          </a:p>
          <a:p>
            <a:endParaRPr lang="en-US" dirty="0"/>
          </a:p>
          <a:p>
            <a:r>
              <a:rPr lang="en-US" dirty="0"/>
              <a:t>Google also has a cloud hosting service, called Google Cloud Platform. With GCP, you can use a tool called </a:t>
            </a:r>
            <a:r>
              <a:rPr lang="en-US" dirty="0" err="1"/>
              <a:t>BigQuery</a:t>
            </a:r>
            <a:r>
              <a:rPr lang="en-US" dirty="0"/>
              <a:t> to explore large datasets: </a:t>
            </a:r>
            <a:r>
              <a:rPr lang="en-US" dirty="0">
                <a:hlinkClick r:id="rId6"/>
              </a:rPr>
              <a:t>https://cloud.google.com</a:t>
            </a:r>
            <a:r>
              <a:rPr lang="en-US" dirty="0" smtClean="0">
                <a:hlinkClick r:id="rId6"/>
              </a:rPr>
              <a:t>/</a:t>
            </a:r>
            <a:endParaRPr lang="en-US" dirty="0" smtClean="0"/>
          </a:p>
          <a:p>
            <a:endParaRPr lang="en-US" dirty="0"/>
          </a:p>
          <a:p>
            <a:r>
              <a:rPr lang="en-US" dirty="0"/>
              <a:t>Wikipedia is a free, online, community-edited encyclopedia: </a:t>
            </a:r>
            <a:r>
              <a:rPr lang="en-US" dirty="0">
                <a:hlinkClick r:id="rId7"/>
              </a:rPr>
              <a:t>https://www.wikipedia.org</a:t>
            </a:r>
            <a:r>
              <a:rPr lang="en-US" dirty="0" smtClean="0">
                <a:hlinkClick r:id="rId7"/>
              </a:rPr>
              <a:t>/</a:t>
            </a:r>
            <a:endParaRPr lang="en-US" dirty="0" smtClean="0"/>
          </a:p>
          <a:p>
            <a:endParaRPr lang="en-US" dirty="0"/>
          </a:p>
          <a:p>
            <a:r>
              <a:rPr lang="en-US" dirty="0" err="1">
                <a:hlinkClick r:id="rId8"/>
              </a:rPr>
              <a:t>Kaggle</a:t>
            </a:r>
            <a:r>
              <a:rPr lang="en-US" dirty="0"/>
              <a:t> is a data science community that hosts machine learning competitions: </a:t>
            </a:r>
            <a:r>
              <a:rPr lang="en-US" dirty="0">
                <a:hlinkClick r:id="rId8"/>
              </a:rPr>
              <a:t>https://www.kaggle.com</a:t>
            </a:r>
            <a:r>
              <a:rPr lang="en-US" dirty="0" smtClean="0">
                <a:hlinkClick r:id="rId8"/>
              </a:rPr>
              <a:t>/</a:t>
            </a:r>
            <a:r>
              <a:rPr lang="en-US" dirty="0" smtClean="0"/>
              <a:t> </a:t>
            </a:r>
            <a:endParaRPr lang="en-US" dirty="0"/>
          </a:p>
        </p:txBody>
      </p:sp>
    </p:spTree>
    <p:extLst>
      <p:ext uri="{BB962C8B-B14F-4D97-AF65-F5344CB8AC3E}">
        <p14:creationId xmlns:p14="http://schemas.microsoft.com/office/powerpoint/2010/main" val="3400467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Find</a:t>
            </a:r>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sp>
        <p:nvSpPr>
          <p:cNvPr id="3" name="TextBox 2"/>
          <p:cNvSpPr txBox="1"/>
          <p:nvPr/>
        </p:nvSpPr>
        <p:spPr>
          <a:xfrm>
            <a:off x="-1" y="940520"/>
            <a:ext cx="9143999" cy="5909310"/>
          </a:xfrm>
          <a:prstGeom prst="rect">
            <a:avLst/>
          </a:prstGeom>
          <a:noFill/>
        </p:spPr>
        <p:txBody>
          <a:bodyPr wrap="square" rtlCol="0">
            <a:spAutoFit/>
          </a:bodyPr>
          <a:lstStyle/>
          <a:p>
            <a:r>
              <a:rPr lang="en-US" dirty="0"/>
              <a:t>The UCI Machine Learning Repository is one of the oldest sources of datasets on the web: </a:t>
            </a:r>
            <a:r>
              <a:rPr lang="en-US" dirty="0">
                <a:hlinkClick r:id="rId2"/>
              </a:rPr>
              <a:t>http://mlr.cs.umass.edu/ml</a:t>
            </a:r>
            <a:r>
              <a:rPr lang="en-US" dirty="0" smtClean="0">
                <a:hlinkClick r:id="rId2"/>
              </a:rPr>
              <a:t>/</a:t>
            </a:r>
            <a:endParaRPr lang="en-US" dirty="0" smtClean="0"/>
          </a:p>
          <a:p>
            <a:endParaRPr lang="en-US" dirty="0"/>
          </a:p>
          <a:p>
            <a:r>
              <a:rPr lang="en-US" dirty="0" err="1"/>
              <a:t>Quandl</a:t>
            </a:r>
            <a:r>
              <a:rPr lang="en-US" dirty="0"/>
              <a:t> is a repository of economic and financial data: </a:t>
            </a:r>
            <a:r>
              <a:rPr lang="en-US" dirty="0">
                <a:hlinkClick r:id="rId3"/>
              </a:rPr>
              <a:t>https://www.quandl.com</a:t>
            </a:r>
            <a:r>
              <a:rPr lang="en-US" dirty="0" smtClean="0">
                <a:hlinkClick r:id="rId3"/>
              </a:rPr>
              <a:t>/</a:t>
            </a:r>
            <a:endParaRPr lang="en-US" dirty="0" smtClean="0"/>
          </a:p>
          <a:p>
            <a:endParaRPr lang="en-US" dirty="0"/>
          </a:p>
          <a:p>
            <a:r>
              <a:rPr lang="en-US" dirty="0"/>
              <a:t>Data.gov is a relatively new site that’s part of a US effort towards open government: </a:t>
            </a:r>
            <a:r>
              <a:rPr lang="en-US" dirty="0">
                <a:hlinkClick r:id="rId4"/>
              </a:rPr>
              <a:t>https://www.data.gov</a:t>
            </a:r>
            <a:r>
              <a:rPr lang="en-US" dirty="0" smtClean="0">
                <a:hlinkClick r:id="rId4"/>
              </a:rPr>
              <a:t>/</a:t>
            </a:r>
            <a:endParaRPr lang="en-US" dirty="0" smtClean="0"/>
          </a:p>
          <a:p>
            <a:endParaRPr lang="en-US" dirty="0"/>
          </a:p>
          <a:p>
            <a:r>
              <a:rPr lang="en-US" dirty="0"/>
              <a:t>The World Bank is a global development organization that offers loans and advice to developing countries: </a:t>
            </a:r>
            <a:r>
              <a:rPr lang="en-US" dirty="0">
                <a:hlinkClick r:id="rId5"/>
              </a:rPr>
              <a:t>http://www.worldbank.org</a:t>
            </a:r>
            <a:r>
              <a:rPr lang="en-US" dirty="0" smtClean="0">
                <a:hlinkClick r:id="rId5"/>
              </a:rPr>
              <a:t>/</a:t>
            </a:r>
            <a:endParaRPr lang="en-US" dirty="0" smtClean="0"/>
          </a:p>
          <a:p>
            <a:endParaRPr lang="en-US" dirty="0"/>
          </a:p>
          <a:p>
            <a:r>
              <a:rPr lang="en-US" dirty="0" err="1"/>
              <a:t>Reddit</a:t>
            </a:r>
            <a:r>
              <a:rPr lang="en-US" dirty="0"/>
              <a:t>, a popular community discussion site, has a section devoted to sharing interesting datasets: </a:t>
            </a:r>
            <a:r>
              <a:rPr lang="en-US" dirty="0">
                <a:hlinkClick r:id="rId6"/>
              </a:rPr>
              <a:t>https://www.reddit.com</a:t>
            </a:r>
            <a:r>
              <a:rPr lang="en-US" dirty="0" smtClean="0">
                <a:hlinkClick r:id="rId6"/>
              </a:rPr>
              <a:t>/</a:t>
            </a:r>
            <a:endParaRPr lang="en-US" dirty="0" smtClean="0"/>
          </a:p>
          <a:p>
            <a:endParaRPr lang="en-US" dirty="0"/>
          </a:p>
          <a:p>
            <a:r>
              <a:rPr lang="en-US" dirty="0"/>
              <a:t>Academic Torrents is a new site that is geared around sharing the datasets from scientific papers: </a:t>
            </a:r>
            <a:r>
              <a:rPr lang="en-US" dirty="0">
                <a:hlinkClick r:id="rId7"/>
              </a:rPr>
              <a:t>http://academictorrents.com</a:t>
            </a:r>
            <a:r>
              <a:rPr lang="en-US" dirty="0" smtClean="0">
                <a:hlinkClick r:id="rId7"/>
              </a:rPr>
              <a:t>/</a:t>
            </a:r>
            <a:endParaRPr lang="en-US" dirty="0" smtClean="0"/>
          </a:p>
          <a:p>
            <a:endParaRPr lang="en-US" dirty="0"/>
          </a:p>
          <a:p>
            <a:r>
              <a:rPr lang="en-US" dirty="0"/>
              <a:t>Twitter has a good streaming API, and makes it relatively straightforward to filter and stream tweets: </a:t>
            </a:r>
            <a:r>
              <a:rPr lang="en-US" dirty="0">
                <a:hlinkClick r:id="rId8"/>
              </a:rPr>
              <a:t>https://twitter.com</a:t>
            </a:r>
            <a:r>
              <a:rPr lang="en-US" dirty="0" smtClean="0">
                <a:hlinkClick r:id="rId8"/>
              </a:rPr>
              <a:t>/</a:t>
            </a:r>
            <a:endParaRPr lang="en-US" dirty="0" smtClean="0"/>
          </a:p>
          <a:p>
            <a:endParaRPr lang="en-US" dirty="0"/>
          </a:p>
          <a:p>
            <a:r>
              <a:rPr lang="en-US" dirty="0" err="1"/>
              <a:t>Github</a:t>
            </a:r>
            <a:r>
              <a:rPr lang="en-US" dirty="0"/>
              <a:t> has an API that allows you to access repository activity and code: </a:t>
            </a:r>
            <a:r>
              <a:rPr lang="en-US" dirty="0">
                <a:hlinkClick r:id="rId9"/>
              </a:rPr>
              <a:t>https://github.com</a:t>
            </a:r>
            <a:r>
              <a:rPr lang="en-US" dirty="0" smtClean="0">
                <a:hlinkClick r:id="rId9"/>
              </a:rPr>
              <a:t>/</a:t>
            </a:r>
            <a:r>
              <a:rPr lang="en-US" dirty="0"/>
              <a:t> </a:t>
            </a:r>
            <a:endParaRPr lang="en-US" dirty="0" smtClean="0"/>
          </a:p>
        </p:txBody>
      </p:sp>
    </p:spTree>
    <p:extLst>
      <p:ext uri="{BB962C8B-B14F-4D97-AF65-F5344CB8AC3E}">
        <p14:creationId xmlns:p14="http://schemas.microsoft.com/office/powerpoint/2010/main" val="300943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Find</a:t>
            </a:r>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sp>
        <p:nvSpPr>
          <p:cNvPr id="3" name="TextBox 2"/>
          <p:cNvSpPr txBox="1"/>
          <p:nvPr/>
        </p:nvSpPr>
        <p:spPr>
          <a:xfrm>
            <a:off x="-1" y="940520"/>
            <a:ext cx="9143999" cy="2031325"/>
          </a:xfrm>
          <a:prstGeom prst="rect">
            <a:avLst/>
          </a:prstGeom>
          <a:noFill/>
        </p:spPr>
        <p:txBody>
          <a:bodyPr wrap="square" rtlCol="0">
            <a:spAutoFit/>
          </a:bodyPr>
          <a:lstStyle/>
          <a:p>
            <a:r>
              <a:rPr lang="en-US" dirty="0" err="1"/>
              <a:t>Quantopian</a:t>
            </a:r>
            <a:r>
              <a:rPr lang="en-US" dirty="0"/>
              <a:t> is a site where you can develop, test, and operationalize stock trading algorithms: </a:t>
            </a:r>
            <a:r>
              <a:rPr lang="en-US" dirty="0">
                <a:hlinkClick r:id="rId2"/>
              </a:rPr>
              <a:t>https://www.quantopian.com</a:t>
            </a:r>
            <a:r>
              <a:rPr lang="en-US" dirty="0" smtClean="0">
                <a:hlinkClick r:id="rId2"/>
              </a:rPr>
              <a:t>/</a:t>
            </a:r>
            <a:endParaRPr lang="en-US" dirty="0" smtClean="0"/>
          </a:p>
          <a:p>
            <a:endParaRPr lang="en-US" dirty="0"/>
          </a:p>
          <a:p>
            <a:r>
              <a:rPr lang="en-US" dirty="0" err="1"/>
              <a:t>Wunderground</a:t>
            </a:r>
            <a:r>
              <a:rPr lang="en-US" dirty="0"/>
              <a:t> has an API for weather forecasts that free up to 500 API calls per day: </a:t>
            </a:r>
            <a:r>
              <a:rPr lang="en-US" dirty="0">
                <a:hlinkClick r:id="rId3"/>
              </a:rPr>
              <a:t>https://www.wunderground.com</a:t>
            </a:r>
            <a:r>
              <a:rPr lang="en-US" dirty="0" smtClean="0">
                <a:hlinkClick r:id="rId3"/>
              </a:rPr>
              <a:t>/</a:t>
            </a:r>
            <a:endParaRPr lang="en-US" dirty="0" smtClean="0"/>
          </a:p>
          <a:p>
            <a:endParaRPr lang="en-US" dirty="0"/>
          </a:p>
          <a:p>
            <a:r>
              <a:rPr lang="en-US" dirty="0" smtClean="0"/>
              <a:t>+ A lot of other domain specialized sites</a:t>
            </a:r>
          </a:p>
        </p:txBody>
      </p:sp>
    </p:spTree>
    <p:extLst>
      <p:ext uri="{BB962C8B-B14F-4D97-AF65-F5344CB8AC3E}">
        <p14:creationId xmlns:p14="http://schemas.microsoft.com/office/powerpoint/2010/main" val="412558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Collect</a:t>
            </a:r>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p:sp>
        <p:nvSpPr>
          <p:cNvPr id="3" name="TextBox 2"/>
          <p:cNvSpPr txBox="1"/>
          <p:nvPr/>
        </p:nvSpPr>
        <p:spPr>
          <a:xfrm>
            <a:off x="818606" y="1254034"/>
            <a:ext cx="7019108" cy="4893647"/>
          </a:xfrm>
          <a:prstGeom prst="rect">
            <a:avLst/>
          </a:prstGeom>
          <a:noFill/>
        </p:spPr>
        <p:txBody>
          <a:bodyPr wrap="square" rtlCol="0">
            <a:spAutoFit/>
          </a:bodyPr>
          <a:lstStyle/>
          <a:p>
            <a:r>
              <a:rPr lang="en-US" sz="2400" dirty="0" smtClean="0"/>
              <a:t>WEB:</a:t>
            </a:r>
          </a:p>
          <a:p>
            <a:pPr marL="285750" indent="-285750">
              <a:buFontTx/>
              <a:buChar char="-"/>
            </a:pPr>
            <a:r>
              <a:rPr lang="en-US" sz="2400" dirty="0" smtClean="0"/>
              <a:t>API</a:t>
            </a:r>
          </a:p>
          <a:p>
            <a:pPr marL="285750" indent="-285750">
              <a:buFontTx/>
              <a:buChar char="-"/>
            </a:pPr>
            <a:r>
              <a:rPr lang="en-US" sz="2400" dirty="0" smtClean="0"/>
              <a:t>Beautiful  Soup</a:t>
            </a:r>
          </a:p>
          <a:p>
            <a:pPr marL="285750" indent="-285750">
              <a:buFontTx/>
              <a:buChar char="-"/>
            </a:pPr>
            <a:r>
              <a:rPr lang="en-US" sz="2400" dirty="0" smtClean="0"/>
              <a:t>Regular expressions</a:t>
            </a:r>
          </a:p>
          <a:p>
            <a:pPr marL="285750" indent="-285750">
              <a:buFontTx/>
              <a:buChar char="-"/>
            </a:pPr>
            <a:endParaRPr lang="en-US" sz="2400" dirty="0" smtClean="0"/>
          </a:p>
          <a:p>
            <a:r>
              <a:rPr lang="en-US" sz="2400" dirty="0" smtClean="0"/>
              <a:t>Relational </a:t>
            </a:r>
            <a:r>
              <a:rPr lang="en-US" sz="2400" dirty="0" err="1" smtClean="0"/>
              <a:t>DataBases</a:t>
            </a:r>
            <a:r>
              <a:rPr lang="en-US" sz="2400" dirty="0" smtClean="0"/>
              <a:t>:</a:t>
            </a:r>
          </a:p>
          <a:p>
            <a:pPr marL="285750" indent="-285750">
              <a:buFontTx/>
              <a:buChar char="-"/>
            </a:pPr>
            <a:r>
              <a:rPr lang="en-US" sz="2400" dirty="0" smtClean="0"/>
              <a:t>SQL</a:t>
            </a:r>
          </a:p>
          <a:p>
            <a:pPr marL="285750" indent="-285750">
              <a:buFontTx/>
              <a:buChar char="-"/>
            </a:pPr>
            <a:r>
              <a:rPr lang="en-US" sz="2400" dirty="0" smtClean="0"/>
              <a:t>Python</a:t>
            </a:r>
          </a:p>
          <a:p>
            <a:pPr marL="285750" indent="-285750">
              <a:buFontTx/>
              <a:buChar char="-"/>
            </a:pPr>
            <a:endParaRPr lang="en-US" sz="2400" dirty="0" smtClean="0"/>
          </a:p>
          <a:p>
            <a:r>
              <a:rPr lang="en-US" sz="2400" dirty="0" smtClean="0"/>
              <a:t>Structural data format:</a:t>
            </a:r>
          </a:p>
          <a:p>
            <a:pPr marL="285750" indent="-285750">
              <a:buFontTx/>
              <a:buChar char="-"/>
            </a:pPr>
            <a:r>
              <a:rPr lang="en-US" sz="2400" dirty="0" smtClean="0"/>
              <a:t>CSV</a:t>
            </a:r>
          </a:p>
          <a:p>
            <a:pPr marL="285750" indent="-285750">
              <a:buFontTx/>
              <a:buChar char="-"/>
            </a:pPr>
            <a:r>
              <a:rPr lang="en-US" sz="2400" dirty="0" smtClean="0"/>
              <a:t>XML</a:t>
            </a:r>
          </a:p>
          <a:p>
            <a:pPr marL="285750" indent="-285750">
              <a:buFontTx/>
              <a:buChar char="-"/>
            </a:pPr>
            <a:r>
              <a:rPr lang="en-US" sz="2400" dirty="0" smtClean="0"/>
              <a:t>JSON</a:t>
            </a:r>
            <a:endParaRPr lang="en-US" sz="2400" dirty="0"/>
          </a:p>
        </p:txBody>
      </p:sp>
    </p:spTree>
    <p:extLst>
      <p:ext uri="{BB962C8B-B14F-4D97-AF65-F5344CB8AC3E}">
        <p14:creationId xmlns:p14="http://schemas.microsoft.com/office/powerpoint/2010/main" val="423957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Store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3" name="TextBox 2"/>
          <p:cNvSpPr txBox="1"/>
          <p:nvPr/>
        </p:nvSpPr>
        <p:spPr>
          <a:xfrm>
            <a:off x="818606" y="1254034"/>
            <a:ext cx="7019108" cy="4524315"/>
          </a:xfrm>
          <a:prstGeom prst="rect">
            <a:avLst/>
          </a:prstGeom>
          <a:noFill/>
        </p:spPr>
        <p:txBody>
          <a:bodyPr wrap="square" rtlCol="0">
            <a:spAutoFit/>
          </a:bodyPr>
          <a:lstStyle/>
          <a:p>
            <a:r>
              <a:rPr lang="en-US" sz="2400" dirty="0" smtClean="0"/>
              <a:t>How complex is data:</a:t>
            </a:r>
          </a:p>
          <a:p>
            <a:pPr marL="285750" indent="-285750">
              <a:buFontTx/>
              <a:buChar char="-"/>
            </a:pPr>
            <a:r>
              <a:rPr lang="en-US" sz="2400" dirty="0" smtClean="0"/>
              <a:t>Linear </a:t>
            </a:r>
            <a:r>
              <a:rPr lang="en-US" sz="2400" dirty="0" smtClean="0">
                <a:sym typeface="Wingdings" panose="05000000000000000000" pitchFamily="2" charset="2"/>
              </a:rPr>
              <a:t> text with delimiters</a:t>
            </a:r>
          </a:p>
          <a:p>
            <a:pPr marL="285750" indent="-285750">
              <a:buFontTx/>
              <a:buChar char="-"/>
            </a:pPr>
            <a:r>
              <a:rPr lang="en-US" sz="2400" dirty="0" smtClean="0">
                <a:sym typeface="Wingdings" panose="05000000000000000000" pitchFamily="2" charset="2"/>
              </a:rPr>
              <a:t>Tables  CSV</a:t>
            </a:r>
          </a:p>
          <a:p>
            <a:pPr marL="285750" indent="-285750">
              <a:buFontTx/>
              <a:buChar char="-"/>
            </a:pPr>
            <a:r>
              <a:rPr lang="en-US" sz="2400" dirty="0" smtClean="0">
                <a:sym typeface="Wingdings" panose="05000000000000000000" pitchFamily="2" charset="2"/>
              </a:rPr>
              <a:t>Relational (Tree structure)  SQL, JSON, XML</a:t>
            </a:r>
          </a:p>
          <a:p>
            <a:pPr marL="285750" indent="-285750">
              <a:buFontTx/>
              <a:buChar char="-"/>
            </a:pPr>
            <a:endParaRPr lang="en-US" sz="2400" dirty="0">
              <a:sym typeface="Wingdings" panose="05000000000000000000" pitchFamily="2" charset="2"/>
            </a:endParaRPr>
          </a:p>
          <a:p>
            <a:r>
              <a:rPr lang="en-US" sz="2400" dirty="0" smtClean="0">
                <a:sym typeface="Wingdings" panose="05000000000000000000" pitchFamily="2" charset="2"/>
              </a:rPr>
              <a:t>Need fast access:</a:t>
            </a:r>
          </a:p>
          <a:p>
            <a:pPr marL="285750" indent="-285750">
              <a:buFontTx/>
              <a:buChar char="-"/>
            </a:pPr>
            <a:r>
              <a:rPr lang="en-US" sz="2400" dirty="0" smtClean="0">
                <a:sym typeface="Wingdings" panose="05000000000000000000" pitchFamily="2" charset="2"/>
              </a:rPr>
              <a:t>Yes  SQL</a:t>
            </a:r>
          </a:p>
          <a:p>
            <a:pPr marL="285750" indent="-285750">
              <a:buFontTx/>
              <a:buChar char="-"/>
            </a:pPr>
            <a:r>
              <a:rPr lang="en-US" sz="2400" dirty="0" smtClean="0">
                <a:sym typeface="Wingdings" panose="05000000000000000000" pitchFamily="2" charset="2"/>
              </a:rPr>
              <a:t>No  text</a:t>
            </a:r>
          </a:p>
          <a:p>
            <a:pPr marL="285750" indent="-285750">
              <a:buFontTx/>
              <a:buChar char="-"/>
            </a:pPr>
            <a:endParaRPr lang="en-US" sz="2400" dirty="0">
              <a:sym typeface="Wingdings" panose="05000000000000000000" pitchFamily="2" charset="2"/>
            </a:endParaRPr>
          </a:p>
          <a:p>
            <a:r>
              <a:rPr lang="en-US" sz="2400" dirty="0" smtClean="0">
                <a:sym typeface="Wingdings" panose="05000000000000000000" pitchFamily="2" charset="2"/>
              </a:rPr>
              <a:t>Huge data:</a:t>
            </a:r>
          </a:p>
          <a:p>
            <a:pPr marL="285750" indent="-285750">
              <a:buFontTx/>
              <a:buChar char="-"/>
            </a:pPr>
            <a:r>
              <a:rPr lang="en-US" sz="2400" dirty="0" smtClean="0">
                <a:sym typeface="Wingdings" panose="05000000000000000000" pitchFamily="2" charset="2"/>
              </a:rPr>
              <a:t>Yes  Hadoop</a:t>
            </a:r>
          </a:p>
          <a:p>
            <a:pPr marL="285750" indent="-285750">
              <a:buFontTx/>
              <a:buChar char="-"/>
            </a:pPr>
            <a:r>
              <a:rPr lang="en-US" sz="2400" dirty="0" smtClean="0">
                <a:sym typeface="Wingdings" panose="05000000000000000000" pitchFamily="2" charset="2"/>
              </a:rPr>
              <a:t>No  SQL, CSV, JSON, XML</a:t>
            </a:r>
            <a:endParaRPr lang="en-US" sz="2400" dirty="0"/>
          </a:p>
        </p:txBody>
      </p:sp>
    </p:spTree>
    <p:extLst>
      <p:ext uri="{BB962C8B-B14F-4D97-AF65-F5344CB8AC3E}">
        <p14:creationId xmlns:p14="http://schemas.microsoft.com/office/powerpoint/2010/main" val="2823487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Verify</a:t>
            </a:r>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p:sp>
        <p:nvSpPr>
          <p:cNvPr id="3" name="TextBox 2"/>
          <p:cNvSpPr txBox="1"/>
          <p:nvPr/>
        </p:nvSpPr>
        <p:spPr>
          <a:xfrm>
            <a:off x="1062445" y="2307772"/>
            <a:ext cx="7019108" cy="1384995"/>
          </a:xfrm>
          <a:prstGeom prst="rect">
            <a:avLst/>
          </a:prstGeom>
          <a:noFill/>
        </p:spPr>
        <p:txBody>
          <a:bodyPr wrap="square" rtlCol="0">
            <a:spAutoFit/>
          </a:bodyPr>
          <a:lstStyle/>
          <a:p>
            <a:r>
              <a:rPr lang="en-US" sz="2800" dirty="0" smtClean="0"/>
              <a:t>Always check manually (at least several fields and aggregate statistics) that the data you collected is the same as original!!!</a:t>
            </a:r>
            <a:endParaRPr lang="en-US" sz="2800" dirty="0"/>
          </a:p>
        </p:txBody>
      </p:sp>
    </p:spTree>
    <p:extLst>
      <p:ext uri="{BB962C8B-B14F-4D97-AF65-F5344CB8AC3E}">
        <p14:creationId xmlns:p14="http://schemas.microsoft.com/office/powerpoint/2010/main" val="3375979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Clean/transform</a:t>
            </a:r>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p:sp>
        <p:nvSpPr>
          <p:cNvPr id="3" name="TextBox 2"/>
          <p:cNvSpPr txBox="1"/>
          <p:nvPr/>
        </p:nvSpPr>
        <p:spPr>
          <a:xfrm>
            <a:off x="818606" y="1254034"/>
            <a:ext cx="7019108" cy="1938992"/>
          </a:xfrm>
          <a:prstGeom prst="rect">
            <a:avLst/>
          </a:prstGeom>
          <a:noFill/>
        </p:spPr>
        <p:txBody>
          <a:bodyPr wrap="square" rtlCol="0">
            <a:spAutoFit/>
          </a:bodyPr>
          <a:lstStyle/>
          <a:p>
            <a:r>
              <a:rPr lang="en-US" sz="2400" dirty="0" smtClean="0"/>
              <a:t>Missing </a:t>
            </a:r>
            <a:r>
              <a:rPr lang="en-US" sz="2400" dirty="0" smtClean="0"/>
              <a:t>values</a:t>
            </a:r>
          </a:p>
          <a:p>
            <a:endParaRPr lang="en-US" sz="2400" dirty="0" smtClean="0"/>
          </a:p>
          <a:p>
            <a:r>
              <a:rPr lang="en-US" sz="2400" dirty="0" smtClean="0"/>
              <a:t>Outliers</a:t>
            </a:r>
          </a:p>
          <a:p>
            <a:endParaRPr lang="en-US" sz="2400" dirty="0" smtClean="0"/>
          </a:p>
          <a:p>
            <a:r>
              <a:rPr lang="en-US" sz="2400" dirty="0" smtClean="0"/>
              <a:t>Transform (normalize, Box-Cox transformation)</a:t>
            </a:r>
            <a:endParaRPr lang="en-US" sz="2400" dirty="0" smtClean="0"/>
          </a:p>
        </p:txBody>
      </p:sp>
    </p:spTree>
    <p:extLst>
      <p:ext uri="{BB962C8B-B14F-4D97-AF65-F5344CB8AC3E}">
        <p14:creationId xmlns:p14="http://schemas.microsoft.com/office/powerpoint/2010/main" val="600285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8284</TotalTime>
  <Words>556</Words>
  <Application>Microsoft Office PowerPoint</Application>
  <PresentationFormat>On-screen Show (4:3)</PresentationFormat>
  <Paragraphs>117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596</cp:revision>
  <dcterms:created xsi:type="dcterms:W3CDTF">2008-09-01T13:05:18Z</dcterms:created>
  <dcterms:modified xsi:type="dcterms:W3CDTF">2017-03-25T19:34:33Z</dcterms:modified>
</cp:coreProperties>
</file>