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51" r:id="rId13"/>
    <p:sldId id="342" r:id="rId14"/>
    <p:sldId id="344" r:id="rId15"/>
    <p:sldId id="345" r:id="rId16"/>
    <p:sldId id="346" r:id="rId17"/>
    <p:sldId id="347" r:id="rId18"/>
    <p:sldId id="348" r:id="rId19"/>
    <p:sldId id="349" r:id="rId20"/>
    <p:sldId id="350" r:id="rId21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-47e0ZeSj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Data </a:t>
            </a:r>
            <a:r>
              <a:rPr lang="en-GB" sz="4000" dirty="0" err="1" smtClean="0"/>
              <a:t>Vizualization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Matplotlib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650274" y="15470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Matplotlib</a:t>
            </a:r>
            <a:r>
              <a:rPr lang="en-GB" sz="4400" b="1" dirty="0" smtClean="0"/>
              <a:t>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Scatter plot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x = [1,2,3,4]</a:t>
            </a:r>
          </a:p>
          <a:p>
            <a:r>
              <a:rPr lang="en-US" dirty="0"/>
              <a:t>y = [3,4,8,6]</a:t>
            </a:r>
          </a:p>
          <a:p>
            <a:endParaRPr lang="en-US" dirty="0"/>
          </a:p>
          <a:p>
            <a:r>
              <a:rPr lang="en-US" dirty="0" err="1"/>
              <a:t>matplotlib.pyplot.scatter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matplotlib.pyplot.show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0" y="3461665"/>
            <a:ext cx="4596825" cy="30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Line plots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61555" y="834070"/>
            <a:ext cx="7019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f(t):</a:t>
            </a:r>
          </a:p>
          <a:p>
            <a:r>
              <a:rPr lang="en-US" dirty="0"/>
              <a:t>    return </a:t>
            </a:r>
            <a:r>
              <a:rPr lang="en-US" dirty="0" err="1"/>
              <a:t>np.exp</a:t>
            </a:r>
            <a:r>
              <a:rPr lang="en-US" dirty="0"/>
              <a:t>(-t) * </a:t>
            </a:r>
            <a:r>
              <a:rPr lang="en-US" dirty="0" err="1"/>
              <a:t>np.cos</a:t>
            </a:r>
            <a:r>
              <a:rPr lang="en-US" dirty="0"/>
              <a:t>(2*</a:t>
            </a:r>
            <a:r>
              <a:rPr lang="en-US" dirty="0" err="1"/>
              <a:t>np.pi</a:t>
            </a:r>
            <a:r>
              <a:rPr lang="en-US" dirty="0"/>
              <a:t>*t)</a:t>
            </a:r>
          </a:p>
          <a:p>
            <a:endParaRPr lang="en-US" dirty="0"/>
          </a:p>
          <a:p>
            <a:r>
              <a:rPr lang="en-US" dirty="0"/>
              <a:t>t1 = </a:t>
            </a:r>
            <a:r>
              <a:rPr lang="en-US" dirty="0" err="1"/>
              <a:t>np.arange</a:t>
            </a:r>
            <a:r>
              <a:rPr lang="en-US" dirty="0"/>
              <a:t>(0.0, 5.0, 0.1)</a:t>
            </a:r>
          </a:p>
          <a:p>
            <a:r>
              <a:rPr lang="en-US" dirty="0"/>
              <a:t>t2 = </a:t>
            </a:r>
            <a:r>
              <a:rPr lang="en-US" dirty="0" err="1"/>
              <a:t>np.arange</a:t>
            </a:r>
            <a:r>
              <a:rPr lang="en-US" dirty="0"/>
              <a:t>(0.0, 5.0, 0.02)</a:t>
            </a:r>
          </a:p>
          <a:p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(1)</a:t>
            </a:r>
          </a:p>
          <a:p>
            <a:r>
              <a:rPr lang="en-US" dirty="0" err="1"/>
              <a:t>plt.subplot</a:t>
            </a:r>
            <a:r>
              <a:rPr lang="en-US" dirty="0"/>
              <a:t>(211)</a:t>
            </a:r>
          </a:p>
          <a:p>
            <a:r>
              <a:rPr lang="en-US" dirty="0" err="1"/>
              <a:t>plt.plot</a:t>
            </a:r>
            <a:r>
              <a:rPr lang="en-US" dirty="0"/>
              <a:t>(t1, f(t1), '</a:t>
            </a:r>
            <a:r>
              <a:rPr lang="en-US" dirty="0" err="1"/>
              <a:t>bo</a:t>
            </a:r>
            <a:r>
              <a:rPr lang="en-US" dirty="0"/>
              <a:t>', t2, f(t2), 'k')</a:t>
            </a:r>
          </a:p>
          <a:p>
            <a:endParaRPr lang="en-US" dirty="0"/>
          </a:p>
          <a:p>
            <a:r>
              <a:rPr lang="en-US" dirty="0" err="1"/>
              <a:t>plt.subplot</a:t>
            </a:r>
            <a:r>
              <a:rPr lang="en-US" dirty="0"/>
              <a:t>(212)</a:t>
            </a:r>
          </a:p>
          <a:p>
            <a:r>
              <a:rPr lang="en-US" dirty="0" err="1"/>
              <a:t>plt.plot</a:t>
            </a:r>
            <a:r>
              <a:rPr lang="en-US" dirty="0"/>
              <a:t>(t2, </a:t>
            </a:r>
            <a:r>
              <a:rPr lang="en-US" dirty="0" err="1"/>
              <a:t>np.cos</a:t>
            </a:r>
            <a:r>
              <a:rPr lang="en-US" dirty="0"/>
              <a:t>(2*</a:t>
            </a:r>
            <a:r>
              <a:rPr lang="en-US" dirty="0" err="1"/>
              <a:t>np.pi</a:t>
            </a:r>
            <a:r>
              <a:rPr lang="en-US" dirty="0"/>
              <a:t>*t2), 'r--')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t="11111" r="8961" b="4445"/>
          <a:stretch/>
        </p:blipFill>
        <p:spPr>
          <a:xfrm>
            <a:off x="4371703" y="2395348"/>
            <a:ext cx="432816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Barcharts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2" y="1315193"/>
            <a:ext cx="6024159" cy="49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Subplots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6" y="834069"/>
            <a:ext cx="7461074" cy="6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75" y="2742408"/>
            <a:ext cx="5030169" cy="4115592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Histograms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91589" y="748937"/>
            <a:ext cx="70191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</a:t>
            </a:r>
            <a:r>
              <a:rPr lang="en-US" sz="1600" dirty="0" err="1"/>
              <a:t>env</a:t>
            </a:r>
            <a:r>
              <a:rPr lang="en-US" sz="1600" dirty="0"/>
              <a:t> python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matplotlib.mlab</a:t>
            </a:r>
            <a:r>
              <a:rPr lang="en-US" sz="1600" dirty="0"/>
              <a:t> as </a:t>
            </a:r>
            <a:r>
              <a:rPr lang="en-US" sz="1600" dirty="0" err="1"/>
              <a:t>mlab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mu, sigma = 100, 15</a:t>
            </a:r>
          </a:p>
          <a:p>
            <a:r>
              <a:rPr lang="en-US" sz="1600" dirty="0"/>
              <a:t>x = mu + sigma*</a:t>
            </a:r>
            <a:r>
              <a:rPr lang="en-US" sz="1600" dirty="0" err="1"/>
              <a:t>np.random.randn</a:t>
            </a:r>
            <a:r>
              <a:rPr lang="en-US" sz="1600" dirty="0"/>
              <a:t>(10000)</a:t>
            </a:r>
          </a:p>
          <a:p>
            <a:endParaRPr lang="en-US" sz="1600" dirty="0"/>
          </a:p>
          <a:p>
            <a:r>
              <a:rPr lang="en-US" sz="1600" dirty="0"/>
              <a:t># the histogram of the data</a:t>
            </a:r>
          </a:p>
          <a:p>
            <a:r>
              <a:rPr lang="en-US" sz="1600" dirty="0"/>
              <a:t>n, bins, patches = </a:t>
            </a:r>
            <a:r>
              <a:rPr lang="en-US" sz="1600" dirty="0" err="1"/>
              <a:t>plt.hist</a:t>
            </a:r>
            <a:r>
              <a:rPr lang="en-US" sz="1600" dirty="0"/>
              <a:t>(x, 50, normed=1, </a:t>
            </a:r>
            <a:r>
              <a:rPr lang="en-US" sz="1600" dirty="0" err="1"/>
              <a:t>facecolor</a:t>
            </a:r>
            <a:r>
              <a:rPr lang="en-US" sz="1600" dirty="0"/>
              <a:t>='green', alpha=0.75)</a:t>
            </a:r>
          </a:p>
          <a:p>
            <a:endParaRPr lang="en-US" sz="1600" dirty="0"/>
          </a:p>
          <a:p>
            <a:r>
              <a:rPr lang="en-US" sz="1600" dirty="0"/>
              <a:t># add a 'best fit' line</a:t>
            </a:r>
          </a:p>
          <a:p>
            <a:r>
              <a:rPr lang="en-US" sz="1600" dirty="0"/>
              <a:t>y = </a:t>
            </a:r>
            <a:r>
              <a:rPr lang="en-US" sz="1600" dirty="0" err="1"/>
              <a:t>mlab.normpdf</a:t>
            </a:r>
            <a:r>
              <a:rPr lang="en-US" sz="1600" dirty="0"/>
              <a:t>( bins, mu, sigma)</a:t>
            </a:r>
          </a:p>
          <a:p>
            <a:r>
              <a:rPr lang="en-US" sz="1600" dirty="0"/>
              <a:t>l = </a:t>
            </a:r>
            <a:r>
              <a:rPr lang="en-US" sz="1600" dirty="0" err="1"/>
              <a:t>plt.plot</a:t>
            </a:r>
            <a:r>
              <a:rPr lang="en-US" sz="1600" dirty="0"/>
              <a:t>(bins, y, 'r--', linewidth=1)</a:t>
            </a:r>
          </a:p>
          <a:p>
            <a:endParaRPr lang="en-US" sz="1600" dirty="0"/>
          </a:p>
          <a:p>
            <a:r>
              <a:rPr lang="en-US" sz="1600" dirty="0" err="1"/>
              <a:t>plt.xlabel</a:t>
            </a:r>
            <a:r>
              <a:rPr lang="en-US" sz="1600" dirty="0"/>
              <a:t>('Smarts')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('Probability')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(r'$\</a:t>
            </a:r>
            <a:r>
              <a:rPr lang="en-US" sz="1600" dirty="0" err="1"/>
              <a:t>mathrm</a:t>
            </a:r>
            <a:r>
              <a:rPr lang="en-US" sz="1600" dirty="0"/>
              <a:t>{Histogram\ of\ IQ:}\ \mu=100,\ \sigma=15$')</a:t>
            </a:r>
          </a:p>
          <a:p>
            <a:r>
              <a:rPr lang="en-US" sz="1600" dirty="0" err="1"/>
              <a:t>plt.axis</a:t>
            </a:r>
            <a:r>
              <a:rPr lang="en-US" sz="1600" dirty="0"/>
              <a:t>([40, 160, 0, 0.03])</a:t>
            </a:r>
          </a:p>
          <a:p>
            <a:r>
              <a:rPr lang="en-US" sz="1600" dirty="0" err="1"/>
              <a:t>plt.grid</a:t>
            </a:r>
            <a:r>
              <a:rPr lang="en-US" sz="1600" dirty="0"/>
              <a:t>(True)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8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Box plots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090353"/>
            <a:ext cx="5745485" cy="47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36" y="487516"/>
            <a:ext cx="4737463" cy="6370484"/>
          </a:xfrm>
          <a:prstGeom prst="rect">
            <a:avLst/>
          </a:prstGeom>
        </p:spPr>
      </p:pic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Heatmaps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714102"/>
            <a:ext cx="70191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from urllib2 import </a:t>
            </a:r>
            <a:r>
              <a:rPr lang="en-US" dirty="0" err="1"/>
              <a:t>urlopen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%</a:t>
            </a:r>
            <a:r>
              <a:rPr lang="en-US" dirty="0" err="1"/>
              <a:t>pylab</a:t>
            </a:r>
            <a:r>
              <a:rPr lang="en-US" dirty="0"/>
              <a:t> inline</a:t>
            </a:r>
          </a:p>
          <a:p>
            <a:endParaRPr lang="en-US" dirty="0"/>
          </a:p>
          <a:p>
            <a:r>
              <a:rPr lang="en-US" dirty="0"/>
              <a:t>page = </a:t>
            </a:r>
            <a:r>
              <a:rPr lang="en-US" dirty="0" err="1"/>
              <a:t>urlopen</a:t>
            </a:r>
            <a:r>
              <a:rPr lang="en-US" dirty="0"/>
              <a:t>("http://datasets.flowingdata.com/ppg2008.csv")</a:t>
            </a:r>
          </a:p>
          <a:p>
            <a:r>
              <a:rPr lang="en-US" dirty="0" err="1"/>
              <a:t>nba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(page, </a:t>
            </a:r>
            <a:r>
              <a:rPr lang="en-US" dirty="0" err="1"/>
              <a:t>index_col</a:t>
            </a:r>
            <a:r>
              <a:rPr lang="en-US" dirty="0"/>
              <a:t>=0)</a:t>
            </a:r>
          </a:p>
          <a:p>
            <a:endParaRPr lang="en-US" dirty="0"/>
          </a:p>
          <a:p>
            <a:r>
              <a:rPr lang="en-US" dirty="0"/>
              <a:t># Normalize data columns</a:t>
            </a:r>
          </a:p>
          <a:p>
            <a:r>
              <a:rPr lang="en-US" dirty="0" err="1"/>
              <a:t>nba_norm</a:t>
            </a:r>
            <a:r>
              <a:rPr lang="en-US" dirty="0"/>
              <a:t> = (</a:t>
            </a:r>
            <a:r>
              <a:rPr lang="en-US" dirty="0" err="1"/>
              <a:t>nba</a:t>
            </a:r>
            <a:r>
              <a:rPr lang="en-US" dirty="0"/>
              <a:t> - </a:t>
            </a:r>
            <a:r>
              <a:rPr lang="en-US" dirty="0" err="1"/>
              <a:t>nba.mean</a:t>
            </a:r>
            <a:r>
              <a:rPr lang="en-US" dirty="0"/>
              <a:t>()) / (</a:t>
            </a:r>
            <a:r>
              <a:rPr lang="en-US" dirty="0" err="1"/>
              <a:t>nba.max</a:t>
            </a:r>
            <a:r>
              <a:rPr lang="en-US" dirty="0"/>
              <a:t>() - </a:t>
            </a:r>
            <a:r>
              <a:rPr lang="en-US" dirty="0" err="1"/>
              <a:t>nba.min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Sort data according to Points, lowest to highest</a:t>
            </a:r>
          </a:p>
          <a:p>
            <a:r>
              <a:rPr lang="en-US" dirty="0"/>
              <a:t># This was just a design choice made by </a:t>
            </a:r>
            <a:r>
              <a:rPr lang="en-US" dirty="0" err="1"/>
              <a:t>Yau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inplace</a:t>
            </a:r>
            <a:r>
              <a:rPr lang="en-US" dirty="0"/>
              <a:t>=False (default) -&gt;thanks SO user d1337</a:t>
            </a:r>
          </a:p>
          <a:p>
            <a:r>
              <a:rPr lang="en-US" dirty="0" err="1"/>
              <a:t>nba_sort</a:t>
            </a:r>
            <a:r>
              <a:rPr lang="en-US" dirty="0"/>
              <a:t> = </a:t>
            </a:r>
            <a:r>
              <a:rPr lang="en-US" dirty="0" err="1"/>
              <a:t>nba_norm.sort</a:t>
            </a:r>
            <a:r>
              <a:rPr lang="en-US" dirty="0"/>
              <a:t>('PTS', ascending=True)</a:t>
            </a:r>
          </a:p>
          <a:p>
            <a:endParaRPr lang="en-US" dirty="0"/>
          </a:p>
          <a:p>
            <a:r>
              <a:rPr lang="en-US" dirty="0" err="1"/>
              <a:t>nba_sort</a:t>
            </a:r>
            <a:r>
              <a:rPr lang="en-US" dirty="0"/>
              <a:t>['PTS'].head(10)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Animation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82881" y="714102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www.youtube.com/watch?v=N-47e0ZeSjg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" y="1367248"/>
            <a:ext cx="4667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/>
              <a:t>matplotlib.animation</a:t>
            </a:r>
            <a:r>
              <a:rPr lang="en-US" sz="1600" dirty="0"/>
              <a:t> as animation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update_line</a:t>
            </a:r>
            <a:r>
              <a:rPr lang="en-US" sz="1600" dirty="0"/>
              <a:t>(</a:t>
            </a:r>
            <a:r>
              <a:rPr lang="en-US" sz="1600" dirty="0" err="1"/>
              <a:t>num</a:t>
            </a:r>
            <a:r>
              <a:rPr lang="en-US" sz="1600" dirty="0"/>
              <a:t>, data, line):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line.set_data</a:t>
            </a:r>
            <a:r>
              <a:rPr lang="en-US" sz="1600" dirty="0"/>
              <a:t>(data[..., :</a:t>
            </a:r>
            <a:r>
              <a:rPr lang="en-US" sz="1600" dirty="0" err="1"/>
              <a:t>num</a:t>
            </a:r>
            <a:r>
              <a:rPr lang="en-US" sz="1600" dirty="0"/>
              <a:t>])</a:t>
            </a:r>
          </a:p>
          <a:p>
            <a:r>
              <a:rPr lang="en-US" sz="1600" dirty="0"/>
              <a:t>    return line,</a:t>
            </a:r>
          </a:p>
          <a:p>
            <a:endParaRPr lang="en-US" sz="1600" dirty="0"/>
          </a:p>
          <a:p>
            <a:r>
              <a:rPr lang="en-US" sz="1600" dirty="0"/>
              <a:t>fig1 = </a:t>
            </a:r>
            <a:r>
              <a:rPr lang="en-US" sz="1600" dirty="0" err="1"/>
              <a:t>plt.figure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data = </a:t>
            </a:r>
            <a:r>
              <a:rPr lang="en-US" sz="1600" dirty="0" err="1"/>
              <a:t>np.random.rand</a:t>
            </a:r>
            <a:r>
              <a:rPr lang="en-US" sz="1600" dirty="0"/>
              <a:t>(2, 25)</a:t>
            </a:r>
          </a:p>
          <a:p>
            <a:r>
              <a:rPr lang="en-US" sz="1600" dirty="0"/>
              <a:t>l, = </a:t>
            </a:r>
            <a:r>
              <a:rPr lang="en-US" sz="1600" dirty="0" err="1"/>
              <a:t>plt.plot</a:t>
            </a:r>
            <a:r>
              <a:rPr lang="en-US" sz="1600" dirty="0"/>
              <a:t>([], [], 'r-')</a:t>
            </a:r>
          </a:p>
          <a:p>
            <a:r>
              <a:rPr lang="en-US" sz="1600" dirty="0" err="1"/>
              <a:t>plt.xlim</a:t>
            </a:r>
            <a:r>
              <a:rPr lang="en-US" sz="1600" dirty="0"/>
              <a:t>(0, 1)</a:t>
            </a:r>
          </a:p>
          <a:p>
            <a:r>
              <a:rPr lang="en-US" sz="1600" dirty="0" err="1"/>
              <a:t>plt.ylim</a:t>
            </a:r>
            <a:r>
              <a:rPr lang="en-US" sz="1600" dirty="0"/>
              <a:t>(0, 1)</a:t>
            </a:r>
          </a:p>
          <a:p>
            <a:r>
              <a:rPr lang="en-US" sz="1600" dirty="0" err="1"/>
              <a:t>plt.xlabel</a:t>
            </a:r>
            <a:r>
              <a:rPr lang="en-US" sz="1600" dirty="0"/>
              <a:t>('x')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('test')</a:t>
            </a:r>
          </a:p>
          <a:p>
            <a:r>
              <a:rPr lang="en-US" sz="1600" dirty="0" err="1"/>
              <a:t>line_ani</a:t>
            </a:r>
            <a:r>
              <a:rPr lang="en-US" sz="1600" dirty="0"/>
              <a:t> = </a:t>
            </a:r>
            <a:r>
              <a:rPr lang="en-US" sz="1600" dirty="0" err="1"/>
              <a:t>animation.FuncAnimation</a:t>
            </a:r>
            <a:r>
              <a:rPr lang="en-US" sz="1600" dirty="0"/>
              <a:t>(fig1, </a:t>
            </a:r>
            <a:r>
              <a:rPr lang="en-US" sz="1600" dirty="0" err="1"/>
              <a:t>update_line</a:t>
            </a:r>
            <a:r>
              <a:rPr lang="en-US" sz="1600" dirty="0"/>
              <a:t>, 25, </a:t>
            </a:r>
            <a:r>
              <a:rPr lang="en-US" sz="1600" dirty="0" err="1"/>
              <a:t>fargs</a:t>
            </a:r>
            <a:r>
              <a:rPr lang="en-US" sz="1600" dirty="0"/>
              <a:t>=(data, l),</a:t>
            </a:r>
          </a:p>
          <a:p>
            <a:r>
              <a:rPr lang="en-US" sz="1600" dirty="0"/>
              <a:t>                                   interval=50, </a:t>
            </a:r>
            <a:r>
              <a:rPr lang="en-US" sz="1600" dirty="0" err="1"/>
              <a:t>blit</a:t>
            </a:r>
            <a:r>
              <a:rPr lang="en-US" sz="1600" dirty="0"/>
              <a:t>=True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71999" y="1244799"/>
            <a:ext cx="45720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 </a:t>
            </a:r>
            <a:r>
              <a:rPr lang="en-US" sz="1600" dirty="0"/>
              <a:t>To save the animation, use the command: </a:t>
            </a:r>
            <a:r>
              <a:rPr lang="en-US" sz="1600" dirty="0" err="1"/>
              <a:t>line_ani.save</a:t>
            </a:r>
            <a:r>
              <a:rPr lang="en-US" sz="1600" dirty="0"/>
              <a:t>('lines.mp4')</a:t>
            </a:r>
          </a:p>
          <a:p>
            <a:endParaRPr lang="en-US" sz="1600" dirty="0"/>
          </a:p>
          <a:p>
            <a:r>
              <a:rPr lang="en-US" sz="1600" dirty="0"/>
              <a:t>fig2 = </a:t>
            </a:r>
            <a:r>
              <a:rPr lang="en-US" sz="1600" dirty="0" err="1"/>
              <a:t>plt.figure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dirty="0" err="1"/>
              <a:t>np.arange</a:t>
            </a:r>
            <a:r>
              <a:rPr lang="en-US" sz="1600" dirty="0"/>
              <a:t>(-9, 10)</a:t>
            </a:r>
          </a:p>
          <a:p>
            <a:r>
              <a:rPr lang="en-US" sz="1600" dirty="0"/>
              <a:t>y = </a:t>
            </a:r>
            <a:r>
              <a:rPr lang="en-US" sz="1600" dirty="0" err="1"/>
              <a:t>np.arange</a:t>
            </a:r>
            <a:r>
              <a:rPr lang="en-US" sz="1600" dirty="0"/>
              <a:t>(-9, 10).reshape(-1, 1)</a:t>
            </a:r>
          </a:p>
          <a:p>
            <a:r>
              <a:rPr lang="en-US" sz="1600" dirty="0"/>
              <a:t>base = </a:t>
            </a:r>
            <a:r>
              <a:rPr lang="en-US" sz="1600" dirty="0" err="1"/>
              <a:t>np.hypot</a:t>
            </a:r>
            <a:r>
              <a:rPr lang="en-US" sz="1600" dirty="0"/>
              <a:t>(x, y)</a:t>
            </a:r>
          </a:p>
          <a:p>
            <a:r>
              <a:rPr lang="en-US" sz="1600" dirty="0" err="1"/>
              <a:t>ims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add in </a:t>
            </a:r>
            <a:r>
              <a:rPr lang="en-US" sz="1600" dirty="0" err="1"/>
              <a:t>np.arange</a:t>
            </a:r>
            <a:r>
              <a:rPr lang="en-US" sz="1600" dirty="0"/>
              <a:t>(15):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ims.append</a:t>
            </a:r>
            <a:r>
              <a:rPr lang="en-US" sz="1600" dirty="0"/>
              <a:t>((</a:t>
            </a:r>
            <a:r>
              <a:rPr lang="en-US" sz="1600" dirty="0" err="1"/>
              <a:t>plt.pcolor</a:t>
            </a:r>
            <a:r>
              <a:rPr lang="en-US" sz="1600" dirty="0"/>
              <a:t>(x, y, base + add, norm=</a:t>
            </a:r>
            <a:r>
              <a:rPr lang="en-US" sz="1600" dirty="0" err="1"/>
              <a:t>plt.Normalize</a:t>
            </a:r>
            <a:r>
              <a:rPr lang="en-US" sz="1600" dirty="0"/>
              <a:t>(0, 30)),))</a:t>
            </a:r>
          </a:p>
          <a:p>
            <a:endParaRPr lang="en-US" sz="1600" dirty="0"/>
          </a:p>
          <a:p>
            <a:r>
              <a:rPr lang="en-US" sz="1600" dirty="0" err="1"/>
              <a:t>im_ani</a:t>
            </a:r>
            <a:r>
              <a:rPr lang="en-US" sz="1600" dirty="0"/>
              <a:t> = </a:t>
            </a:r>
            <a:r>
              <a:rPr lang="en-US" sz="1600" dirty="0" err="1"/>
              <a:t>animation.ArtistAnimation</a:t>
            </a:r>
            <a:r>
              <a:rPr lang="en-US" sz="1600" dirty="0"/>
              <a:t>(fig2, </a:t>
            </a:r>
            <a:r>
              <a:rPr lang="en-US" sz="1600" dirty="0" err="1"/>
              <a:t>ims</a:t>
            </a:r>
            <a:r>
              <a:rPr lang="en-US" sz="1600" dirty="0"/>
              <a:t>, interval=50, </a:t>
            </a:r>
            <a:r>
              <a:rPr lang="en-US" sz="1600" dirty="0" err="1"/>
              <a:t>repeat_delay</a:t>
            </a:r>
            <a:r>
              <a:rPr lang="en-US" sz="1600" dirty="0"/>
              <a:t>=3000,</a:t>
            </a:r>
          </a:p>
          <a:p>
            <a:r>
              <a:rPr lang="en-US" sz="1600" dirty="0"/>
              <a:t>                                   </a:t>
            </a:r>
            <a:r>
              <a:rPr lang="en-US" sz="1600" dirty="0" err="1"/>
              <a:t>blit</a:t>
            </a:r>
            <a:r>
              <a:rPr lang="en-US" sz="1600" dirty="0"/>
              <a:t>=True)</a:t>
            </a:r>
          </a:p>
          <a:p>
            <a:r>
              <a:rPr lang="en-US" sz="1600" dirty="0"/>
              <a:t># To save this second animation with some metadata, use the following command: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im_ani.save</a:t>
            </a:r>
            <a:r>
              <a:rPr lang="en-US" sz="1600" dirty="0"/>
              <a:t>('im.mp4', metadata={'</a:t>
            </a:r>
            <a:r>
              <a:rPr lang="en-US" sz="1600" dirty="0" err="1"/>
              <a:t>artist':'Guido</a:t>
            </a:r>
            <a:r>
              <a:rPr lang="en-US" sz="1600" dirty="0"/>
              <a:t>'})</a:t>
            </a:r>
          </a:p>
          <a:p>
            <a:endParaRPr lang="en-US" sz="1600" dirty="0"/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62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Visualization wheel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Alberto Cairo “The functional art” – </a:t>
            </a:r>
            <a:r>
              <a:rPr lang="en-US" dirty="0" err="1" smtClean="0"/>
              <a:t>Umich</a:t>
            </a:r>
            <a:r>
              <a:rPr lang="en-US" dirty="0" smtClean="0"/>
              <a:t> Coursera </a:t>
            </a:r>
            <a:r>
              <a:rPr lang="en-US" dirty="0" err="1" smtClean="0"/>
              <a:t>Vizualization</a:t>
            </a:r>
            <a:r>
              <a:rPr lang="en-US" dirty="0" smtClean="0"/>
              <a:t> with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4" y="1900365"/>
            <a:ext cx="7746031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Interactivity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"/>
          <a:stretch/>
        </p:blipFill>
        <p:spPr>
          <a:xfrm>
            <a:off x="1576250" y="824853"/>
            <a:ext cx="6424749" cy="60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Effect of audience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670560" y="834070"/>
            <a:ext cx="70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Colleagues (data scientists, engineers)</a:t>
            </a:r>
          </a:p>
          <a:p>
            <a:r>
              <a:rPr lang="en-US" dirty="0" smtClean="0"/>
              <a:t>Managers</a:t>
            </a:r>
          </a:p>
          <a:p>
            <a:r>
              <a:rPr lang="en-US" dirty="0" smtClean="0"/>
              <a:t>Outside public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1314"/>
            <a:ext cx="4442641" cy="357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5" y="2414955"/>
            <a:ext cx="4014960" cy="34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Qualities of great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Truthful</a:t>
            </a:r>
          </a:p>
          <a:p>
            <a:endParaRPr lang="en-US" sz="2400" dirty="0" smtClean="0"/>
          </a:p>
          <a:p>
            <a:r>
              <a:rPr lang="en-US" sz="2400" dirty="0" smtClean="0"/>
              <a:t>Functionality</a:t>
            </a:r>
          </a:p>
          <a:p>
            <a:endParaRPr lang="en-US" sz="2400" dirty="0" smtClean="0"/>
          </a:p>
          <a:p>
            <a:r>
              <a:rPr lang="en-US" sz="2400" dirty="0" smtClean="0"/>
              <a:t>Beauty</a:t>
            </a:r>
          </a:p>
          <a:p>
            <a:endParaRPr lang="en-US" sz="2400" dirty="0" smtClean="0"/>
          </a:p>
          <a:p>
            <a:r>
              <a:rPr lang="en-US" sz="2400" dirty="0" smtClean="0"/>
              <a:t>Insightful</a:t>
            </a:r>
          </a:p>
          <a:p>
            <a:endParaRPr lang="en-US" sz="2400" dirty="0" smtClean="0"/>
          </a:p>
          <a:p>
            <a:r>
              <a:rPr lang="en-US" sz="2400" dirty="0" smtClean="0"/>
              <a:t>Enlightening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6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Truthful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035645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104"/>
            <a:ext cx="9144000" cy="43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Beauty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4462"/>
            <a:ext cx="5372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Insightful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" y="834069"/>
            <a:ext cx="6260180" cy="58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Enlightening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480"/>
            <a:ext cx="9144000" cy="43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8303</TotalTime>
  <Words>574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603</cp:revision>
  <dcterms:created xsi:type="dcterms:W3CDTF">2008-09-01T13:05:18Z</dcterms:created>
  <dcterms:modified xsi:type="dcterms:W3CDTF">2017-03-25T20:04:37Z</dcterms:modified>
</cp:coreProperties>
</file>