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8" r:id="rId3"/>
    <p:sldId id="328" r:id="rId4"/>
    <p:sldId id="330" r:id="rId5"/>
    <p:sldId id="335" r:id="rId6"/>
    <p:sldId id="331" r:id="rId7"/>
    <p:sldId id="336" r:id="rId8"/>
    <p:sldId id="333" r:id="rId9"/>
    <p:sldId id="334" r:id="rId10"/>
    <p:sldId id="337" r:id="rId11"/>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1" autoAdjust="0"/>
    <p:restoredTop sz="94684" autoAdjust="0"/>
  </p:normalViewPr>
  <p:slideViewPr>
    <p:cSldViewPr snapToGrid="0">
      <p:cViewPr varScale="1">
        <p:scale>
          <a:sx n="88" d="100"/>
          <a:sy n="88" d="100"/>
        </p:scale>
        <p:origin x="437"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4/1/2017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4/1/2017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youtu.be/bSUrn0lZinU"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Machine Learning</a:t>
            </a:r>
            <a:endParaRPr lang="en-GB" sz="4400" dirty="0"/>
          </a:p>
          <a:p>
            <a:pPr algn="ctr">
              <a:spcBef>
                <a:spcPct val="50000"/>
              </a:spcBef>
            </a:pPr>
            <a:r>
              <a:rPr lang="en-GB" sz="4000" dirty="0" smtClean="0"/>
              <a:t>Introduction to Machine Learning</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Recap of Linear Algebra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mc:AlternateContent xmlns:mc="http://schemas.openxmlformats.org/markup-compatibility/2006">
        <mc:Choice xmlns:a14="http://schemas.microsoft.com/office/drawing/2010/main" Requires="a14">
          <p:sp>
            <p:nvSpPr>
              <p:cNvPr id="3" name="TextBox 2"/>
              <p:cNvSpPr txBox="1"/>
              <p:nvPr/>
            </p:nvSpPr>
            <p:spPr>
              <a:xfrm>
                <a:off x="2320111" y="1133961"/>
                <a:ext cx="77745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𝐀𝐱</m:t>
                      </m:r>
                      <m:r>
                        <a:rPr lang="en-US" b="0" i="1" smtClean="0">
                          <a:latin typeface="Cambria Math" panose="02040503050406030204" pitchFamily="18" charset="0"/>
                        </a:rPr>
                        <m:t>=</m:t>
                      </m:r>
                      <m:r>
                        <a:rPr lang="en-US" b="1" i="0" smtClean="0">
                          <a:latin typeface="Cambria Math" panose="02040503050406030204" pitchFamily="18" charset="0"/>
                        </a:rPr>
                        <m:t>𝐛</m:t>
                      </m:r>
                    </m:oMath>
                  </m:oMathPara>
                </a14:m>
                <a:endParaRPr lang="en-US" b="1" dirty="0"/>
              </a:p>
            </p:txBody>
          </p:sp>
        </mc:Choice>
        <mc:Fallback>
          <p:sp>
            <p:nvSpPr>
              <p:cNvPr id="3" name="TextBox 2"/>
              <p:cNvSpPr txBox="1">
                <a:spLocks noRot="1" noChangeAspect="1" noMove="1" noResize="1" noEditPoints="1" noAdjustHandles="1" noChangeArrowheads="1" noChangeShapeType="1" noTextEdit="1"/>
              </p:cNvSpPr>
              <p:nvPr/>
            </p:nvSpPr>
            <p:spPr>
              <a:xfrm>
                <a:off x="2320111" y="1133961"/>
                <a:ext cx="777456" cy="276999"/>
              </a:xfrm>
              <a:prstGeom prst="rect">
                <a:avLst/>
              </a:prstGeom>
              <a:blipFill>
                <a:blip r:embed="rId2"/>
                <a:stretch>
                  <a:fillRect l="-7087" r="-7087" b="-13333"/>
                </a:stretch>
              </a:blipFill>
            </p:spPr>
            <p:txBody>
              <a:bodyPr/>
              <a:lstStyle/>
              <a:p>
                <a:r>
                  <a:rPr lang="en-US">
                    <a:noFill/>
                  </a:rPr>
                  <a:t> </a:t>
                </a:r>
              </a:p>
            </p:txBody>
          </p:sp>
        </mc:Fallback>
      </mc:AlternateContent>
      <p:sp>
        <p:nvSpPr>
          <p:cNvPr id="4" name="TextBox 3"/>
          <p:cNvSpPr txBox="1"/>
          <p:nvPr/>
        </p:nvSpPr>
        <p:spPr>
          <a:xfrm>
            <a:off x="209006" y="1140823"/>
            <a:ext cx="1884125" cy="369332"/>
          </a:xfrm>
          <a:prstGeom prst="rect">
            <a:avLst/>
          </a:prstGeom>
          <a:noFill/>
        </p:spPr>
        <p:txBody>
          <a:bodyPr wrap="square" rtlCol="0">
            <a:spAutoFit/>
          </a:bodyPr>
          <a:lstStyle/>
          <a:p>
            <a:r>
              <a:rPr lang="en-US" dirty="0" smtClean="0"/>
              <a:t>Linear equation:</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4727351" y="823566"/>
                <a:ext cx="912109" cy="8803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e>
                            </m:mr>
                          </m:m>
                        </m:e>
                      </m:d>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4727351" y="823566"/>
                <a:ext cx="912109" cy="880369"/>
              </a:xfrm>
              <a:prstGeom prst="rect">
                <a:avLst/>
              </a:prstGeom>
              <a:blipFill>
                <a:blip r:embed="rId3"/>
                <a:stretch>
                  <a:fillRect/>
                </a:stretch>
              </a:blipFill>
            </p:spPr>
            <p:txBody>
              <a:bodyPr/>
              <a:lstStyle/>
              <a:p>
                <a:r>
                  <a:rPr lang="en-US">
                    <a:noFill/>
                  </a:rPr>
                  <a:t> </a:t>
                </a:r>
              </a:p>
            </p:txBody>
          </p:sp>
        </mc:Fallback>
      </mc:AlternateContent>
      <p:sp>
        <p:nvSpPr>
          <p:cNvPr id="27" name="TextBox 26"/>
          <p:cNvSpPr txBox="1"/>
          <p:nvPr/>
        </p:nvSpPr>
        <p:spPr>
          <a:xfrm>
            <a:off x="3722915" y="1079085"/>
            <a:ext cx="1884125" cy="369332"/>
          </a:xfrm>
          <a:prstGeom prst="rect">
            <a:avLst/>
          </a:prstGeom>
          <a:noFill/>
        </p:spPr>
        <p:txBody>
          <a:bodyPr wrap="square" rtlCol="0">
            <a:spAutoFit/>
          </a:bodyPr>
          <a:lstStyle/>
          <a:p>
            <a:r>
              <a:rPr lang="en-US" dirty="0" smtClean="0"/>
              <a:t>where</a:t>
            </a:r>
            <a:endParaRPr lang="en-US" dirty="0"/>
          </a:p>
        </p:txBody>
      </p:sp>
      <mc:AlternateContent xmlns:mc="http://schemas.openxmlformats.org/markup-compatibility/2006">
        <mc:Choice xmlns:a14="http://schemas.microsoft.com/office/drawing/2010/main" Requires="a14">
          <p:sp>
            <p:nvSpPr>
              <p:cNvPr id="28" name="TextBox 27"/>
              <p:cNvSpPr txBox="1"/>
              <p:nvPr/>
            </p:nvSpPr>
            <p:spPr>
              <a:xfrm>
                <a:off x="3569793" y="2105611"/>
                <a:ext cx="99315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𝐀</m:t>
                          </m:r>
                        </m:e>
                        <m:sup>
                          <m:r>
                            <a:rPr lang="en-US" b="0" i="1" smtClean="0">
                              <a:latin typeface="Cambria Math" panose="02040503050406030204" pitchFamily="18" charset="0"/>
                            </a:rPr>
                            <m:t>−1</m:t>
                          </m:r>
                        </m:sup>
                      </m:sSup>
                      <m:r>
                        <a:rPr lang="en-US" b="1" i="0" smtClean="0">
                          <a:latin typeface="Cambria Math" panose="02040503050406030204" pitchFamily="18" charset="0"/>
                        </a:rPr>
                        <m:t>𝐛</m:t>
                      </m:r>
                    </m:oMath>
                  </m:oMathPara>
                </a14:m>
                <a:endParaRPr lang="en-US" b="1" dirty="0"/>
              </a:p>
            </p:txBody>
          </p:sp>
        </mc:Choice>
        <mc:Fallback>
          <p:sp>
            <p:nvSpPr>
              <p:cNvPr id="28" name="TextBox 27"/>
              <p:cNvSpPr txBox="1">
                <a:spLocks noRot="1" noChangeAspect="1" noMove="1" noResize="1" noEditPoints="1" noAdjustHandles="1" noChangeArrowheads="1" noChangeShapeType="1" noTextEdit="1"/>
              </p:cNvSpPr>
              <p:nvPr/>
            </p:nvSpPr>
            <p:spPr>
              <a:xfrm>
                <a:off x="3569793" y="2105611"/>
                <a:ext cx="993156" cy="276999"/>
              </a:xfrm>
              <a:prstGeom prst="rect">
                <a:avLst/>
              </a:prstGeom>
              <a:blipFill>
                <a:blip r:embed="rId4"/>
                <a:stretch>
                  <a:fillRect l="-3067" t="-2174" r="-6135" b="-10870"/>
                </a:stretch>
              </a:blipFill>
            </p:spPr>
            <p:txBody>
              <a:bodyPr/>
              <a:lstStyle/>
              <a:p>
                <a:r>
                  <a:rPr lang="en-US">
                    <a:noFill/>
                  </a:rPr>
                  <a:t> </a:t>
                </a:r>
              </a:p>
            </p:txBody>
          </p:sp>
        </mc:Fallback>
      </mc:AlternateContent>
      <p:sp>
        <p:nvSpPr>
          <p:cNvPr id="29" name="TextBox 28"/>
          <p:cNvSpPr txBox="1"/>
          <p:nvPr/>
        </p:nvSpPr>
        <p:spPr>
          <a:xfrm>
            <a:off x="274320" y="2059334"/>
            <a:ext cx="2904309" cy="369332"/>
          </a:xfrm>
          <a:prstGeom prst="rect">
            <a:avLst/>
          </a:prstGeom>
          <a:noFill/>
        </p:spPr>
        <p:txBody>
          <a:bodyPr wrap="square" rtlCol="0">
            <a:spAutoFit/>
          </a:bodyPr>
          <a:lstStyle/>
          <a:p>
            <a:r>
              <a:rPr lang="en-US" dirty="0" smtClean="0"/>
              <a:t>Solution of linear equation:</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682521" y="3126556"/>
                <a:ext cx="18135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𝐀</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𝐀</m:t>
                          </m:r>
                        </m:e>
                        <m:sup>
                          <m:r>
                            <a:rPr lang="en-US" i="1">
                              <a:latin typeface="Cambria Math" panose="02040503050406030204" pitchFamily="18" charset="0"/>
                            </a:rPr>
                            <m:t>−1</m:t>
                          </m:r>
                        </m:sup>
                      </m:sSup>
                      <m:r>
                        <a:rPr lang="en-US" b="1" i="0" smtClean="0">
                          <a:latin typeface="Cambria Math" panose="02040503050406030204" pitchFamily="18" charset="0"/>
                        </a:rPr>
                        <m:t>𝐀</m:t>
                      </m:r>
                      <m:r>
                        <a:rPr lang="en-US" b="0" i="0" smtClean="0">
                          <a:latin typeface="Cambria Math" panose="02040503050406030204" pitchFamily="18" charset="0"/>
                        </a:rPr>
                        <m:t>=</m:t>
                      </m:r>
                      <m:r>
                        <a:rPr lang="en-US" b="1" i="0" smtClean="0">
                          <a:latin typeface="Cambria Math" panose="02040503050406030204" pitchFamily="18" charset="0"/>
                        </a:rPr>
                        <m:t>𝐈</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82521" y="3126556"/>
                <a:ext cx="1813573" cy="276999"/>
              </a:xfrm>
              <a:prstGeom prst="rect">
                <a:avLst/>
              </a:prstGeom>
              <a:blipFill>
                <a:blip r:embed="rId5"/>
                <a:stretch>
                  <a:fillRect l="-2694" t="-2222" r="-2694" b="-8889"/>
                </a:stretch>
              </a:blipFill>
            </p:spPr>
            <p:txBody>
              <a:bodyPr/>
              <a:lstStyle/>
              <a:p>
                <a:r>
                  <a:rPr lang="en-US">
                    <a:noFill/>
                  </a:rPr>
                  <a:t> </a:t>
                </a:r>
              </a:p>
            </p:txBody>
          </p:sp>
        </mc:Fallback>
      </mc:AlternateContent>
      <p:sp>
        <p:nvSpPr>
          <p:cNvPr id="31" name="TextBox 30"/>
          <p:cNvSpPr txBox="1"/>
          <p:nvPr/>
        </p:nvSpPr>
        <p:spPr>
          <a:xfrm>
            <a:off x="2990303" y="3067735"/>
            <a:ext cx="1884125" cy="369332"/>
          </a:xfrm>
          <a:prstGeom prst="rect">
            <a:avLst/>
          </a:prstGeom>
          <a:noFill/>
        </p:spPr>
        <p:txBody>
          <a:bodyPr wrap="square" rtlCol="0">
            <a:spAutoFit/>
          </a:bodyPr>
          <a:lstStyle/>
          <a:p>
            <a:r>
              <a:rPr lang="en-US" dirty="0" smtClean="0"/>
              <a:t>where</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4265697" y="2839948"/>
                <a:ext cx="1657633" cy="82490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𝐈</m:t>
                      </m:r>
                      <m:r>
                        <a:rPr lang="en-US">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4265697" y="2839948"/>
                <a:ext cx="1657633" cy="824906"/>
              </a:xfrm>
              <a:prstGeom prst="rect">
                <a:avLst/>
              </a:prstGeom>
              <a:blipFill>
                <a:blip r:embed="rId6"/>
                <a:stretch>
                  <a:fillRect/>
                </a:stretch>
              </a:blipFill>
            </p:spPr>
            <p:txBody>
              <a:bodyPr/>
              <a:lstStyle/>
              <a:p>
                <a:r>
                  <a:rPr lang="en-US">
                    <a:noFill/>
                  </a:rPr>
                  <a:t> </a:t>
                </a:r>
              </a:p>
            </p:txBody>
          </p:sp>
        </mc:Fallback>
      </mc:AlternateContent>
      <p:sp>
        <p:nvSpPr>
          <p:cNvPr id="32" name="TextBox 31"/>
          <p:cNvSpPr txBox="1"/>
          <p:nvPr/>
        </p:nvSpPr>
        <p:spPr>
          <a:xfrm>
            <a:off x="6149822" y="3070179"/>
            <a:ext cx="1884125" cy="369332"/>
          </a:xfrm>
          <a:prstGeom prst="rect">
            <a:avLst/>
          </a:prstGeom>
          <a:noFill/>
        </p:spPr>
        <p:txBody>
          <a:bodyPr wrap="square" rtlCol="0">
            <a:spAutoFit/>
          </a:bodyPr>
          <a:lstStyle/>
          <a:p>
            <a:r>
              <a:rPr lang="en-US" dirty="0" smtClean="0"/>
              <a:t>is identity matrix</a:t>
            </a:r>
            <a:endParaRPr lang="en-US" dirty="0"/>
          </a:p>
        </p:txBody>
      </p:sp>
      <mc:AlternateContent xmlns:mc="http://schemas.openxmlformats.org/markup-compatibility/2006">
        <mc:Choice xmlns:a14="http://schemas.microsoft.com/office/drawing/2010/main" Requires="a14">
          <p:sp>
            <p:nvSpPr>
              <p:cNvPr id="33" name="Rectangle 32"/>
              <p:cNvSpPr/>
              <p:nvPr/>
            </p:nvSpPr>
            <p:spPr>
              <a:xfrm>
                <a:off x="662478" y="3845788"/>
                <a:ext cx="87075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𝐈</m:t>
                      </m:r>
                      <m:r>
                        <a:rPr lang="en-US" b="1" i="0" smtClean="0">
                          <a:latin typeface="Cambria Math" panose="02040503050406030204" pitchFamily="18" charset="0"/>
                        </a:rPr>
                        <m:t>𝐱</m:t>
                      </m:r>
                      <m:r>
                        <a:rPr lang="en-US">
                          <a:latin typeface="Cambria Math" panose="02040503050406030204" pitchFamily="18" charset="0"/>
                        </a:rPr>
                        <m:t>=</m:t>
                      </m:r>
                      <m:r>
                        <a:rPr lang="en-US" b="1" i="0" smtClean="0">
                          <a:latin typeface="Cambria Math" panose="02040503050406030204" pitchFamily="18" charset="0"/>
                        </a:rPr>
                        <m:t>𝐱</m:t>
                      </m:r>
                    </m:oMath>
                  </m:oMathPara>
                </a14:m>
                <a:endParaRPr lang="en-US" b="1" dirty="0"/>
              </a:p>
            </p:txBody>
          </p:sp>
        </mc:Choice>
        <mc:Fallback>
          <p:sp>
            <p:nvSpPr>
              <p:cNvPr id="33" name="Rectangle 32"/>
              <p:cNvSpPr>
                <a:spLocks noRot="1" noChangeAspect="1" noMove="1" noResize="1" noEditPoints="1" noAdjustHandles="1" noChangeArrowheads="1" noChangeShapeType="1" noTextEdit="1"/>
              </p:cNvSpPr>
              <p:nvPr/>
            </p:nvSpPr>
            <p:spPr>
              <a:xfrm>
                <a:off x="662478" y="3845788"/>
                <a:ext cx="870751" cy="369332"/>
              </a:xfrm>
              <a:prstGeom prst="rect">
                <a:avLst/>
              </a:prstGeom>
              <a:blipFill>
                <a:blip r:embed="rId7"/>
                <a:stretch>
                  <a:fillRect/>
                </a:stretch>
              </a:blipFill>
            </p:spPr>
            <p:txBody>
              <a:bodyPr/>
              <a:lstStyle/>
              <a:p>
                <a:r>
                  <a:rPr lang="en-US">
                    <a:noFill/>
                  </a:rPr>
                  <a:t> </a:t>
                </a:r>
              </a:p>
            </p:txBody>
          </p:sp>
        </mc:Fallback>
      </mc:AlternateContent>
      <p:sp>
        <p:nvSpPr>
          <p:cNvPr id="34" name="TextBox 33"/>
          <p:cNvSpPr txBox="1"/>
          <p:nvPr/>
        </p:nvSpPr>
        <p:spPr>
          <a:xfrm>
            <a:off x="5019400" y="2010720"/>
            <a:ext cx="4124599" cy="369332"/>
          </a:xfrm>
          <a:prstGeom prst="rect">
            <a:avLst/>
          </a:prstGeom>
          <a:noFill/>
        </p:spPr>
        <p:txBody>
          <a:bodyPr wrap="square" rtlCol="0">
            <a:spAutoFit/>
          </a:bodyPr>
          <a:lstStyle/>
          <a:p>
            <a:r>
              <a:rPr lang="en-US" dirty="0" smtClean="0"/>
              <a:t>where            is inverse of </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5879784" y="2035841"/>
                <a:ext cx="4355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𝐀</m:t>
                          </m:r>
                        </m:e>
                        <m:sup>
                          <m:r>
                            <a:rPr lang="en-US" b="0" i="1" smtClean="0">
                              <a:latin typeface="Cambria Math" panose="02040503050406030204" pitchFamily="18" charset="0"/>
                            </a:rPr>
                            <m:t>−1</m:t>
                          </m:r>
                        </m:sup>
                      </m:sSup>
                    </m:oMath>
                  </m:oMathPara>
                </a14:m>
                <a:endParaRPr lang="en-US" b="1" dirty="0"/>
              </a:p>
            </p:txBody>
          </p:sp>
        </mc:Choice>
        <mc:Fallback>
          <p:sp>
            <p:nvSpPr>
              <p:cNvPr id="35" name="TextBox 34"/>
              <p:cNvSpPr txBox="1">
                <a:spLocks noRot="1" noChangeAspect="1" noMove="1" noResize="1" noEditPoints="1" noAdjustHandles="1" noChangeArrowheads="1" noChangeShapeType="1" noTextEdit="1"/>
              </p:cNvSpPr>
              <p:nvPr/>
            </p:nvSpPr>
            <p:spPr>
              <a:xfrm>
                <a:off x="5879784" y="2035841"/>
                <a:ext cx="435504" cy="276999"/>
              </a:xfrm>
              <a:prstGeom prst="rect">
                <a:avLst/>
              </a:prstGeom>
              <a:blipFill>
                <a:blip r:embed="rId8"/>
                <a:stretch>
                  <a:fillRect l="-12676" t="-2222" r="-5634"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7685748" y="2059334"/>
                <a:ext cx="2148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oMath>
                  </m:oMathPara>
                </a14:m>
                <a:endParaRPr lang="en-US" b="1" dirty="0"/>
              </a:p>
            </p:txBody>
          </p:sp>
        </mc:Choice>
        <mc:Fallback>
          <p:sp>
            <p:nvSpPr>
              <p:cNvPr id="36" name="TextBox 35"/>
              <p:cNvSpPr txBox="1">
                <a:spLocks noRot="1" noChangeAspect="1" noMove="1" noResize="1" noEditPoints="1" noAdjustHandles="1" noChangeArrowheads="1" noChangeShapeType="1" noTextEdit="1"/>
              </p:cNvSpPr>
              <p:nvPr/>
            </p:nvSpPr>
            <p:spPr>
              <a:xfrm>
                <a:off x="7685748" y="2059334"/>
                <a:ext cx="214802" cy="276999"/>
              </a:xfrm>
              <a:prstGeom prst="rect">
                <a:avLst/>
              </a:prstGeom>
              <a:blipFill>
                <a:blip r:embed="rId9"/>
                <a:stretch>
                  <a:fillRect l="-25714" r="-25714"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a:off x="582328" y="4729708"/>
                <a:ext cx="106311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𝐀𝐯</m:t>
                      </m:r>
                      <m:r>
                        <a:rPr lang="en-US">
                          <a:latin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λ</m:t>
                      </m:r>
                      <m:r>
                        <a:rPr lang="en-US" b="1" i="0" smtClean="0">
                          <a:latin typeface="Cambria Math" panose="02040503050406030204" pitchFamily="18" charset="0"/>
                        </a:rPr>
                        <m:t>𝐯</m:t>
                      </m:r>
                    </m:oMath>
                  </m:oMathPara>
                </a14:m>
                <a:endParaRPr lang="en-US" b="1" dirty="0"/>
              </a:p>
            </p:txBody>
          </p:sp>
        </mc:Choice>
        <mc:Fallback>
          <p:sp>
            <p:nvSpPr>
              <p:cNvPr id="37" name="Rectangle 36"/>
              <p:cNvSpPr>
                <a:spLocks noRot="1" noChangeAspect="1" noMove="1" noResize="1" noEditPoints="1" noAdjustHandles="1" noChangeArrowheads="1" noChangeShapeType="1" noTextEdit="1"/>
              </p:cNvSpPr>
              <p:nvPr/>
            </p:nvSpPr>
            <p:spPr>
              <a:xfrm>
                <a:off x="582328" y="4729708"/>
                <a:ext cx="1063112" cy="369332"/>
              </a:xfrm>
              <a:prstGeom prst="rect">
                <a:avLst/>
              </a:prstGeom>
              <a:blipFill>
                <a:blip r:embed="rId10"/>
                <a:stretch>
                  <a:fillRect/>
                </a:stretch>
              </a:blipFill>
            </p:spPr>
            <p:txBody>
              <a:bodyPr/>
              <a:lstStyle/>
              <a:p>
                <a:r>
                  <a:rPr lang="en-US">
                    <a:noFill/>
                  </a:rPr>
                  <a:t> </a:t>
                </a:r>
              </a:p>
            </p:txBody>
          </p:sp>
        </mc:Fallback>
      </mc:AlternateContent>
      <p:sp>
        <p:nvSpPr>
          <p:cNvPr id="38" name="TextBox 37"/>
          <p:cNvSpPr txBox="1"/>
          <p:nvPr/>
        </p:nvSpPr>
        <p:spPr>
          <a:xfrm>
            <a:off x="2359300" y="4723873"/>
            <a:ext cx="5809340" cy="369332"/>
          </a:xfrm>
          <a:prstGeom prst="rect">
            <a:avLst/>
          </a:prstGeom>
          <a:noFill/>
        </p:spPr>
        <p:txBody>
          <a:bodyPr wrap="square" rtlCol="0">
            <a:spAutoFit/>
          </a:bodyPr>
          <a:lstStyle/>
          <a:p>
            <a:r>
              <a:rPr lang="en-US" dirty="0" smtClean="0"/>
              <a:t>where           are eigenvalue and eigenvector of matrix</a:t>
            </a:r>
            <a:endParaRPr lang="en-US" dirty="0"/>
          </a:p>
        </p:txBody>
      </p:sp>
      <mc:AlternateContent xmlns:mc="http://schemas.openxmlformats.org/markup-compatibility/2006">
        <mc:Choice xmlns:a14="http://schemas.microsoft.com/office/drawing/2010/main" Requires="a14">
          <p:sp>
            <p:nvSpPr>
              <p:cNvPr id="39" name="Rectangle 38"/>
              <p:cNvSpPr/>
              <p:nvPr/>
            </p:nvSpPr>
            <p:spPr>
              <a:xfrm>
                <a:off x="2985979" y="4729708"/>
                <a:ext cx="58381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rPr>
                        <m:t>𝐯</m:t>
                      </m:r>
                    </m:oMath>
                  </m:oMathPara>
                </a14:m>
                <a:endParaRPr lang="en-US" b="1" dirty="0"/>
              </a:p>
            </p:txBody>
          </p:sp>
        </mc:Choice>
        <mc:Fallback>
          <p:sp>
            <p:nvSpPr>
              <p:cNvPr id="39" name="Rectangle 38"/>
              <p:cNvSpPr>
                <a:spLocks noRot="1" noChangeAspect="1" noMove="1" noResize="1" noEditPoints="1" noAdjustHandles="1" noChangeArrowheads="1" noChangeShapeType="1" noTextEdit="1"/>
              </p:cNvSpPr>
              <p:nvPr/>
            </p:nvSpPr>
            <p:spPr>
              <a:xfrm>
                <a:off x="2985979" y="4729708"/>
                <a:ext cx="58381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7526591" y="4723873"/>
                <a:ext cx="3994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oMath>
                  </m:oMathPara>
                </a14:m>
                <a:endParaRPr lang="en-US" b="1" dirty="0"/>
              </a:p>
            </p:txBody>
          </p:sp>
        </mc:Choice>
        <mc:Fallback>
          <p:sp>
            <p:nvSpPr>
              <p:cNvPr id="40" name="Rectangle 39"/>
              <p:cNvSpPr>
                <a:spLocks noRot="1" noChangeAspect="1" noMove="1" noResize="1" noEditPoints="1" noAdjustHandles="1" noChangeArrowheads="1" noChangeShapeType="1" noTextEdit="1"/>
              </p:cNvSpPr>
              <p:nvPr/>
            </p:nvSpPr>
            <p:spPr>
              <a:xfrm>
                <a:off x="7526591" y="4723873"/>
                <a:ext cx="39946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p:cNvSpPr/>
              <p:nvPr/>
            </p:nvSpPr>
            <p:spPr>
              <a:xfrm>
                <a:off x="526195" y="5704597"/>
                <a:ext cx="185743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det</m:t>
                      </m:r>
                      <m:d>
                        <m:dPr>
                          <m:ctrlPr>
                            <a:rPr lang="en-US" b="1" i="1" smtClean="0">
                              <a:latin typeface="Cambria Math" panose="02040503050406030204" pitchFamily="18" charset="0"/>
                            </a:rPr>
                          </m:ctrlPr>
                        </m:dPr>
                        <m:e>
                          <m:r>
                            <a:rPr lang="en-US" b="1">
                              <a:latin typeface="Cambria Math" panose="02040503050406030204" pitchFamily="18" charset="0"/>
                            </a:rPr>
                            <m:t>𝐀</m:t>
                          </m:r>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λ</m:t>
                          </m:r>
                          <m:r>
                            <a:rPr lang="en-US" b="1">
                              <a:latin typeface="Cambria Math" panose="02040503050406030204" pitchFamily="18" charset="0"/>
                            </a:rPr>
                            <m:t>𝐈</m:t>
                          </m:r>
                        </m:e>
                      </m:d>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b="1" dirty="0"/>
              </a:p>
            </p:txBody>
          </p:sp>
        </mc:Choice>
        <mc:Fallback>
          <p:sp>
            <p:nvSpPr>
              <p:cNvPr id="41" name="Rectangle 40"/>
              <p:cNvSpPr>
                <a:spLocks noRot="1" noChangeAspect="1" noMove="1" noResize="1" noEditPoints="1" noAdjustHandles="1" noChangeArrowheads="1" noChangeShapeType="1" noTextEdit="1"/>
              </p:cNvSpPr>
              <p:nvPr/>
            </p:nvSpPr>
            <p:spPr>
              <a:xfrm>
                <a:off x="526195" y="5704597"/>
                <a:ext cx="1857432" cy="369332"/>
              </a:xfrm>
              <a:prstGeom prst="rect">
                <a:avLst/>
              </a:prstGeom>
              <a:blipFill>
                <a:blip r:embed="rId13"/>
                <a:stretch>
                  <a:fillRect/>
                </a:stretch>
              </a:blipFill>
            </p:spPr>
            <p:txBody>
              <a:bodyPr/>
              <a:lstStyle/>
              <a:p>
                <a:r>
                  <a:rPr lang="en-US">
                    <a:noFill/>
                  </a:rPr>
                  <a:t> </a:t>
                </a:r>
              </a:p>
            </p:txBody>
          </p:sp>
        </mc:Fallback>
      </mc:AlternateContent>
      <p:sp>
        <p:nvSpPr>
          <p:cNvPr id="42" name="TextBox 41"/>
          <p:cNvSpPr txBox="1"/>
          <p:nvPr/>
        </p:nvSpPr>
        <p:spPr>
          <a:xfrm>
            <a:off x="81309" y="5314816"/>
            <a:ext cx="5809340" cy="369332"/>
          </a:xfrm>
          <a:prstGeom prst="rect">
            <a:avLst/>
          </a:prstGeom>
          <a:noFill/>
        </p:spPr>
        <p:txBody>
          <a:bodyPr wrap="square" rtlCol="0">
            <a:spAutoFit/>
          </a:bodyPr>
          <a:lstStyle/>
          <a:p>
            <a:r>
              <a:rPr lang="en-US" dirty="0" smtClean="0"/>
              <a:t>To find eigenvalue solve this equation:</a:t>
            </a:r>
            <a:endParaRPr lang="en-US" dirty="0"/>
          </a:p>
        </p:txBody>
      </p:sp>
    </p:spTree>
    <p:extLst>
      <p:ext uri="{BB962C8B-B14F-4D97-AF65-F5344CB8AC3E}">
        <p14:creationId xmlns:p14="http://schemas.microsoft.com/office/powerpoint/2010/main" val="2709032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What is Machine Learning (ML)</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3" name="TextBox 2"/>
          <p:cNvSpPr txBox="1"/>
          <p:nvPr/>
        </p:nvSpPr>
        <p:spPr>
          <a:xfrm>
            <a:off x="0" y="1175657"/>
            <a:ext cx="9144000" cy="2677656"/>
          </a:xfrm>
          <a:prstGeom prst="rect">
            <a:avLst/>
          </a:prstGeom>
          <a:noFill/>
        </p:spPr>
        <p:txBody>
          <a:bodyPr wrap="square" rtlCol="0">
            <a:spAutoFit/>
          </a:bodyPr>
          <a:lstStyle/>
          <a:p>
            <a:r>
              <a:rPr lang="en-US" sz="2400" dirty="0" smtClean="0"/>
              <a:t>Arthur Samuel (1959): Machine learning is a field of study that gives computers the ability to learn without being explicitly programmed</a:t>
            </a:r>
            <a:r>
              <a:rPr lang="en-US" sz="2400" dirty="0" smtClean="0"/>
              <a:t>.</a:t>
            </a:r>
          </a:p>
          <a:p>
            <a:endParaRPr lang="en-US" sz="2400" dirty="0" smtClean="0"/>
          </a:p>
          <a:p>
            <a:r>
              <a:rPr lang="en-US" sz="2400" dirty="0" smtClean="0"/>
              <a:t>Tom Mitchel (1998): Well posed Learning Problem: A computer program is said to learn from experience E with respect to some task T and some performance measure P, if its performance on T, as measured by P, improves with experience E.</a:t>
            </a:r>
            <a:endParaRPr lang="en-US" sz="2400" dirty="0"/>
          </a:p>
        </p:txBody>
      </p:sp>
      <p:sp>
        <p:nvSpPr>
          <p:cNvPr id="4" name="TextBox 3"/>
          <p:cNvSpPr txBox="1"/>
          <p:nvPr/>
        </p:nvSpPr>
        <p:spPr>
          <a:xfrm>
            <a:off x="-2" y="4569509"/>
            <a:ext cx="9144001" cy="1938992"/>
          </a:xfrm>
          <a:prstGeom prst="rect">
            <a:avLst/>
          </a:prstGeom>
          <a:noFill/>
        </p:spPr>
        <p:txBody>
          <a:bodyPr wrap="square" rtlCol="0">
            <a:spAutoFit/>
          </a:bodyPr>
          <a:lstStyle/>
          <a:p>
            <a:r>
              <a:rPr lang="en-US" sz="2400" b="1" dirty="0" smtClean="0"/>
              <a:t>Goal of machine learning</a:t>
            </a:r>
            <a:r>
              <a:rPr lang="en-US" sz="2400" dirty="0" smtClean="0"/>
              <a:t>:</a:t>
            </a:r>
          </a:p>
          <a:p>
            <a:r>
              <a:rPr lang="en-US" sz="2400" dirty="0"/>
              <a:t>is to achieve a thorough understanding about the nature of learning process (both human learning and other forms of learning), about the computational aspects of learning behaviors, and to implant the learning capability in computer systems.</a:t>
            </a:r>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Structure of Machine Learning</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sp>
        <p:nvSpPr>
          <p:cNvPr id="4" name="Rounded Rectangle 3"/>
          <p:cNvSpPr/>
          <p:nvPr/>
        </p:nvSpPr>
        <p:spPr>
          <a:xfrm>
            <a:off x="3004459" y="1010192"/>
            <a:ext cx="2856411"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 Learning</a:t>
            </a:r>
            <a:endParaRPr lang="en-US" dirty="0">
              <a:solidFill>
                <a:schemeClr val="tx1"/>
              </a:solidFill>
            </a:endParaRPr>
          </a:p>
        </p:txBody>
      </p:sp>
      <p:sp>
        <p:nvSpPr>
          <p:cNvPr id="7" name="Rounded Rectangle 6"/>
          <p:cNvSpPr/>
          <p:nvPr/>
        </p:nvSpPr>
        <p:spPr>
          <a:xfrm>
            <a:off x="307177" y="2643052"/>
            <a:ext cx="2018017"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Supervised</a:t>
            </a:r>
            <a:endParaRPr lang="en-US" dirty="0">
              <a:solidFill>
                <a:schemeClr val="tx1"/>
              </a:solidFill>
            </a:endParaRPr>
          </a:p>
        </p:txBody>
      </p:sp>
      <p:sp>
        <p:nvSpPr>
          <p:cNvPr id="8" name="Rounded Rectangle 7"/>
          <p:cNvSpPr/>
          <p:nvPr/>
        </p:nvSpPr>
        <p:spPr>
          <a:xfrm>
            <a:off x="3499662" y="2643052"/>
            <a:ext cx="2099951"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Unsupervised</a:t>
            </a:r>
            <a:endParaRPr lang="en-US" dirty="0">
              <a:solidFill>
                <a:schemeClr val="tx1"/>
              </a:solidFill>
            </a:endParaRPr>
          </a:p>
        </p:txBody>
      </p:sp>
      <p:sp>
        <p:nvSpPr>
          <p:cNvPr id="9" name="Rounded Rectangle 8"/>
          <p:cNvSpPr/>
          <p:nvPr/>
        </p:nvSpPr>
        <p:spPr>
          <a:xfrm>
            <a:off x="6650969" y="2643052"/>
            <a:ext cx="2133600"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Reinforcement</a:t>
            </a:r>
            <a:endParaRPr lang="en-US" dirty="0">
              <a:solidFill>
                <a:schemeClr val="tx1"/>
              </a:solidFill>
            </a:endParaRPr>
          </a:p>
        </p:txBody>
      </p:sp>
      <p:sp>
        <p:nvSpPr>
          <p:cNvPr id="10" name="Rounded Rectangle 9"/>
          <p:cNvSpPr/>
          <p:nvPr/>
        </p:nvSpPr>
        <p:spPr>
          <a:xfrm>
            <a:off x="137360" y="4620395"/>
            <a:ext cx="1456309"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Regression</a:t>
            </a:r>
            <a:endParaRPr lang="en-US" dirty="0">
              <a:solidFill>
                <a:schemeClr val="tx1"/>
              </a:solidFill>
            </a:endParaRPr>
          </a:p>
        </p:txBody>
      </p:sp>
      <p:sp>
        <p:nvSpPr>
          <p:cNvPr id="11" name="Rounded Rectangle 10"/>
          <p:cNvSpPr/>
          <p:nvPr/>
        </p:nvSpPr>
        <p:spPr>
          <a:xfrm>
            <a:off x="1801685" y="4620395"/>
            <a:ext cx="161207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sp>
        <p:nvSpPr>
          <p:cNvPr id="12" name="Rounded Rectangle 11"/>
          <p:cNvSpPr/>
          <p:nvPr/>
        </p:nvSpPr>
        <p:spPr>
          <a:xfrm>
            <a:off x="3791600" y="4620395"/>
            <a:ext cx="1329045"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US" dirty="0">
              <a:solidFill>
                <a:schemeClr val="tx1"/>
              </a:solidFill>
            </a:endParaRPr>
          </a:p>
        </p:txBody>
      </p:sp>
      <p:sp>
        <p:nvSpPr>
          <p:cNvPr id="13" name="Rounded Rectangle 12"/>
          <p:cNvSpPr/>
          <p:nvPr/>
        </p:nvSpPr>
        <p:spPr>
          <a:xfrm>
            <a:off x="5483037" y="4620395"/>
            <a:ext cx="1205150"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Anomaly detection</a:t>
            </a:r>
            <a:endParaRPr lang="en-US" dirty="0">
              <a:solidFill>
                <a:schemeClr val="tx1"/>
              </a:solidFill>
            </a:endParaRPr>
          </a:p>
        </p:txBody>
      </p:sp>
      <p:sp>
        <p:nvSpPr>
          <p:cNvPr id="14" name="Rounded Rectangle 13"/>
          <p:cNvSpPr/>
          <p:nvPr/>
        </p:nvSpPr>
        <p:spPr>
          <a:xfrm>
            <a:off x="7015739" y="4620395"/>
            <a:ext cx="1853938"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Dimensionality reduction</a:t>
            </a:r>
            <a:endParaRPr lang="en-US" dirty="0">
              <a:solidFill>
                <a:schemeClr val="tx1"/>
              </a:solidFill>
            </a:endParaRPr>
          </a:p>
        </p:txBody>
      </p:sp>
      <p:cxnSp>
        <p:nvCxnSpPr>
          <p:cNvPr id="15" name="Straight Arrow Connector 14"/>
          <p:cNvCxnSpPr/>
          <p:nvPr/>
        </p:nvCxnSpPr>
        <p:spPr>
          <a:xfrm flipH="1">
            <a:off x="1593669" y="1733004"/>
            <a:ext cx="1489165" cy="910048"/>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1718001"/>
            <a:ext cx="1767840" cy="92505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a:off x="4456122" y="1747501"/>
            <a:ext cx="93516" cy="89555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1223" y="3383744"/>
            <a:ext cx="206488" cy="123665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17945" y="3365864"/>
            <a:ext cx="530361" cy="125453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161345" y="3365864"/>
            <a:ext cx="175365" cy="125453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66593" y="3365864"/>
            <a:ext cx="1037305" cy="1254531"/>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4" idx="0"/>
          </p:cNvCxnSpPr>
          <p:nvPr/>
        </p:nvCxnSpPr>
        <p:spPr>
          <a:xfrm>
            <a:off x="5566959" y="3313862"/>
            <a:ext cx="2375749" cy="1306533"/>
          </a:xfrm>
          <a:prstGeom prst="straightConnector1">
            <a:avLst/>
          </a:prstGeom>
          <a:ln w="635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005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1" y="711279"/>
            <a:ext cx="8830490" cy="6107756"/>
          </a:xfrm>
          <a:prstGeom prst="rect">
            <a:avLst/>
          </a:prstGeom>
        </p:spPr>
      </p:pic>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Technologies for ML</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spTree>
    <p:extLst>
      <p:ext uri="{BB962C8B-B14F-4D97-AF65-F5344CB8AC3E}">
        <p14:creationId xmlns:p14="http://schemas.microsoft.com/office/powerpoint/2010/main" val="277188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ML projects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sp>
        <p:nvSpPr>
          <p:cNvPr id="3" name="TextBox 2"/>
          <p:cNvSpPr txBox="1"/>
          <p:nvPr/>
        </p:nvSpPr>
        <p:spPr>
          <a:xfrm>
            <a:off x="-1" y="916577"/>
            <a:ext cx="9143999" cy="646331"/>
          </a:xfrm>
          <a:prstGeom prst="rect">
            <a:avLst/>
          </a:prstGeom>
          <a:noFill/>
        </p:spPr>
        <p:txBody>
          <a:bodyPr wrap="square" rtlCol="0">
            <a:spAutoFit/>
          </a:bodyPr>
          <a:lstStyle/>
          <a:p>
            <a:r>
              <a:rPr lang="en-US" b="1" dirty="0" smtClean="0"/>
              <a:t>Deep learning:</a:t>
            </a:r>
          </a:p>
          <a:p>
            <a:r>
              <a:rPr lang="en-US" dirty="0" smtClean="0"/>
              <a:t>Computer vision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760"/>
            <a:ext cx="9144000" cy="3840480"/>
          </a:xfrm>
          <a:prstGeom prst="rect">
            <a:avLst/>
          </a:prstGeom>
        </p:spPr>
      </p:pic>
    </p:spTree>
    <p:extLst>
      <p:ext uri="{BB962C8B-B14F-4D97-AF65-F5344CB8AC3E}">
        <p14:creationId xmlns:p14="http://schemas.microsoft.com/office/powerpoint/2010/main" val="2130666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ML projects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3" name="TextBox 2"/>
          <p:cNvSpPr txBox="1"/>
          <p:nvPr/>
        </p:nvSpPr>
        <p:spPr>
          <a:xfrm>
            <a:off x="-1" y="916577"/>
            <a:ext cx="9143999" cy="646331"/>
          </a:xfrm>
          <a:prstGeom prst="rect">
            <a:avLst/>
          </a:prstGeom>
          <a:noFill/>
        </p:spPr>
        <p:txBody>
          <a:bodyPr wrap="square" rtlCol="0">
            <a:spAutoFit/>
          </a:bodyPr>
          <a:lstStyle/>
          <a:p>
            <a:r>
              <a:rPr lang="en-US" b="1" dirty="0" smtClean="0"/>
              <a:t>Self-driving </a:t>
            </a:r>
            <a:r>
              <a:rPr lang="en-US" b="1" dirty="0" smtClean="0"/>
              <a:t>cars:</a:t>
            </a:r>
          </a:p>
          <a:p>
            <a:r>
              <a:rPr lang="en-US" dirty="0">
                <a:hlinkClick r:id="rId2"/>
              </a:rPr>
              <a:t>https://</a:t>
            </a:r>
            <a:r>
              <a:rPr lang="en-US" dirty="0" smtClean="0">
                <a:hlinkClick r:id="rId2"/>
              </a:rPr>
              <a:t>youtu.be/bSUrn0lZinU</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0" y="1676400"/>
            <a:ext cx="5842000" cy="3505200"/>
          </a:xfrm>
          <a:prstGeom prst="rect">
            <a:avLst/>
          </a:prstGeom>
        </p:spPr>
      </p:pic>
    </p:spTree>
    <p:extLst>
      <p:ext uri="{BB962C8B-B14F-4D97-AF65-F5344CB8AC3E}">
        <p14:creationId xmlns:p14="http://schemas.microsoft.com/office/powerpoint/2010/main" val="370730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ML projects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TextBox 2"/>
          <p:cNvSpPr txBox="1"/>
          <p:nvPr/>
        </p:nvSpPr>
        <p:spPr>
          <a:xfrm>
            <a:off x="-1" y="916577"/>
            <a:ext cx="9143999" cy="646331"/>
          </a:xfrm>
          <a:prstGeom prst="rect">
            <a:avLst/>
          </a:prstGeom>
          <a:noFill/>
        </p:spPr>
        <p:txBody>
          <a:bodyPr wrap="square" rtlCol="0">
            <a:spAutoFit/>
          </a:bodyPr>
          <a:lstStyle/>
          <a:p>
            <a:r>
              <a:rPr lang="en-US" b="1" dirty="0" smtClean="0"/>
              <a:t>Recommender systems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0" y="1376086"/>
            <a:ext cx="8307977" cy="5192486"/>
          </a:xfrm>
          <a:prstGeom prst="rect">
            <a:avLst/>
          </a:prstGeom>
        </p:spPr>
      </p:pic>
      <p:sp>
        <p:nvSpPr>
          <p:cNvPr id="5" name="TextBox 4"/>
          <p:cNvSpPr txBox="1"/>
          <p:nvPr/>
        </p:nvSpPr>
        <p:spPr>
          <a:xfrm>
            <a:off x="5590903" y="916577"/>
            <a:ext cx="3553097" cy="369332"/>
          </a:xfrm>
          <a:prstGeom prst="rect">
            <a:avLst/>
          </a:prstGeom>
          <a:noFill/>
        </p:spPr>
        <p:txBody>
          <a:bodyPr wrap="square" rtlCol="0">
            <a:spAutoFit/>
          </a:bodyPr>
          <a:lstStyle/>
          <a:p>
            <a:r>
              <a:rPr lang="en-US" dirty="0" smtClean="0"/>
              <a:t>Music recommender on </a:t>
            </a:r>
            <a:r>
              <a:rPr lang="en-US" dirty="0"/>
              <a:t>S</a:t>
            </a:r>
            <a:r>
              <a:rPr lang="en-US" dirty="0" smtClean="0"/>
              <a:t>potify</a:t>
            </a:r>
            <a:endParaRPr lang="en-US" dirty="0"/>
          </a:p>
        </p:txBody>
      </p:sp>
    </p:spTree>
    <p:extLst>
      <p:ext uri="{BB962C8B-B14F-4D97-AF65-F5344CB8AC3E}">
        <p14:creationId xmlns:p14="http://schemas.microsoft.com/office/powerpoint/2010/main" val="380401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Where to learn more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sp>
        <p:nvSpPr>
          <p:cNvPr id="4" name="TextBox 3"/>
          <p:cNvSpPr txBox="1"/>
          <p:nvPr/>
        </p:nvSpPr>
        <p:spPr>
          <a:xfrm>
            <a:off x="-1" y="766354"/>
            <a:ext cx="9144001" cy="5355312"/>
          </a:xfrm>
          <a:prstGeom prst="rect">
            <a:avLst/>
          </a:prstGeom>
          <a:noFill/>
        </p:spPr>
        <p:txBody>
          <a:bodyPr wrap="square" rtlCol="0">
            <a:spAutoFit/>
          </a:bodyPr>
          <a:lstStyle/>
          <a:p>
            <a:r>
              <a:rPr lang="en-US" dirty="0" err="1" smtClean="0"/>
              <a:t>Quora</a:t>
            </a:r>
            <a:endParaRPr lang="en-US" dirty="0" smtClean="0"/>
          </a:p>
          <a:p>
            <a:endParaRPr lang="en-US" dirty="0" smtClean="0"/>
          </a:p>
          <a:p>
            <a:r>
              <a:rPr lang="en-US" b="1" u="sng" dirty="0" smtClean="0"/>
              <a:t>Books:</a:t>
            </a:r>
          </a:p>
          <a:p>
            <a:r>
              <a:rPr lang="en-US" dirty="0" smtClean="0"/>
              <a:t>Programming Collective Intelligence</a:t>
            </a:r>
            <a:endParaRPr lang="en-US" dirty="0"/>
          </a:p>
          <a:p>
            <a:r>
              <a:rPr lang="en-US" dirty="0"/>
              <a:t>Introduction to Statistical Learning</a:t>
            </a:r>
          </a:p>
          <a:p>
            <a:r>
              <a:rPr lang="en-US" dirty="0" smtClean="0"/>
              <a:t>Machine </a:t>
            </a:r>
            <a:r>
              <a:rPr lang="en-US" dirty="0"/>
              <a:t>Learning for </a:t>
            </a:r>
            <a:r>
              <a:rPr lang="en-US" dirty="0" smtClean="0"/>
              <a:t>Hackers</a:t>
            </a:r>
          </a:p>
          <a:p>
            <a:r>
              <a:rPr lang="en-US" dirty="0" smtClean="0"/>
              <a:t>Machine Learning by Tom M Mitchell</a:t>
            </a:r>
          </a:p>
          <a:p>
            <a:r>
              <a:rPr lang="en-US" dirty="0" smtClean="0"/>
              <a:t>Learning from Data</a:t>
            </a:r>
          </a:p>
          <a:p>
            <a:r>
              <a:rPr lang="en-US" dirty="0" smtClean="0"/>
              <a:t>Pattern Recognition and Machine Learning</a:t>
            </a:r>
            <a:endParaRPr lang="en-US" dirty="0"/>
          </a:p>
          <a:p>
            <a:r>
              <a:rPr lang="en-US" dirty="0" smtClean="0"/>
              <a:t>…</a:t>
            </a:r>
            <a:endParaRPr lang="en-US" dirty="0" smtClean="0"/>
          </a:p>
          <a:p>
            <a:endParaRPr lang="en-US" dirty="0" smtClean="0"/>
          </a:p>
          <a:p>
            <a:r>
              <a:rPr lang="cy-GB" b="1" u="sng" dirty="0" smtClean="0"/>
              <a:t>Blogs:</a:t>
            </a:r>
            <a:endParaRPr lang="cy-GB" b="1" u="sng" dirty="0"/>
          </a:p>
          <a:p>
            <a:r>
              <a:rPr lang="cy-GB" dirty="0" smtClean="0"/>
              <a:t>KDNuggets </a:t>
            </a:r>
            <a:r>
              <a:rPr lang="cy-GB" dirty="0"/>
              <a:t>- Analytics, Data Mining, and Data Science</a:t>
            </a:r>
          </a:p>
          <a:p>
            <a:r>
              <a:rPr lang="cy-GB" dirty="0"/>
              <a:t>SimplyStatistics - http://www.simplystatistics.com</a:t>
            </a:r>
          </a:p>
          <a:p>
            <a:r>
              <a:rPr lang="cy-GB" dirty="0"/>
              <a:t>R-bloggers - https://www.r-bloggers.com/</a:t>
            </a:r>
          </a:p>
          <a:p>
            <a:r>
              <a:rPr lang="cy-GB" dirty="0"/>
              <a:t>Yhat - ŷhat | Yhat: The Yhat (Pronounced Y-hat) Blog</a:t>
            </a:r>
          </a:p>
          <a:p>
            <a:r>
              <a:rPr lang="cy-GB" dirty="0"/>
              <a:t>FastML - FastML</a:t>
            </a:r>
          </a:p>
          <a:p>
            <a:r>
              <a:rPr lang="cy-GB" dirty="0"/>
              <a:t>Analytics Vidhya - Home</a:t>
            </a:r>
          </a:p>
          <a:p>
            <a:r>
              <a:rPr lang="cy-GB" dirty="0"/>
              <a:t>Edureka - Edureka Blog - Edureka - Discover Learning</a:t>
            </a:r>
            <a:endParaRPr lang="en-US" dirty="0"/>
          </a:p>
        </p:txBody>
      </p:sp>
    </p:spTree>
    <p:extLst>
      <p:ext uri="{BB962C8B-B14F-4D97-AF65-F5344CB8AC3E}">
        <p14:creationId xmlns:p14="http://schemas.microsoft.com/office/powerpoint/2010/main" val="89346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Recap of Linear Algebra</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mc:AlternateContent xmlns:mc="http://schemas.openxmlformats.org/markup-compatibility/2006">
        <mc:Choice xmlns:a14="http://schemas.microsoft.com/office/drawing/2010/main" Requires="a14">
          <p:sp>
            <p:nvSpPr>
              <p:cNvPr id="3" name="TextBox 2"/>
              <p:cNvSpPr txBox="1"/>
              <p:nvPr/>
            </p:nvSpPr>
            <p:spPr>
              <a:xfrm>
                <a:off x="1123407" y="958850"/>
                <a:ext cx="893578" cy="7332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mr>
                          </m:m>
                        </m:e>
                      </m:d>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123407" y="958850"/>
                <a:ext cx="893578" cy="733278"/>
              </a:xfrm>
              <a:prstGeom prst="rect">
                <a:avLst/>
              </a:prstGeom>
              <a:blipFill>
                <a:blip r:embed="rId2"/>
                <a:stretch>
                  <a:fillRect/>
                </a:stretch>
              </a:blipFill>
            </p:spPr>
            <p:txBody>
              <a:bodyPr/>
              <a:lstStyle/>
              <a:p>
                <a:r>
                  <a:rPr lang="en-US">
                    <a:noFill/>
                  </a:rPr>
                  <a:t> </a:t>
                </a:r>
              </a:p>
            </p:txBody>
          </p:sp>
        </mc:Fallback>
      </mc:AlternateContent>
      <p:sp>
        <p:nvSpPr>
          <p:cNvPr id="4" name="TextBox 3"/>
          <p:cNvSpPr txBox="1"/>
          <p:nvPr/>
        </p:nvSpPr>
        <p:spPr>
          <a:xfrm>
            <a:off x="209007" y="1140823"/>
            <a:ext cx="914400" cy="369332"/>
          </a:xfrm>
          <a:prstGeom prst="rect">
            <a:avLst/>
          </a:prstGeom>
          <a:noFill/>
        </p:spPr>
        <p:txBody>
          <a:bodyPr wrap="square" rtlCol="0">
            <a:spAutoFit/>
          </a:bodyPr>
          <a:lstStyle/>
          <a:p>
            <a:r>
              <a:rPr lang="en-US" dirty="0" smtClean="0"/>
              <a:t>Vector</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4397823" y="1184520"/>
                <a:ext cx="1963423" cy="2819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1" i="1" smtClean="0">
                              <a:latin typeface="Cambria Math" panose="02040503050406030204" pitchFamily="18" charset="0"/>
                            </a:rPr>
                            <m:t>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mr>
                          </m:m>
                        </m:e>
                      </m: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397823" y="1184520"/>
                <a:ext cx="1963423" cy="281937"/>
              </a:xfrm>
              <a:prstGeom prst="rect">
                <a:avLst/>
              </a:prstGeom>
              <a:blipFill>
                <a:blip r:embed="rId3"/>
                <a:stretch>
                  <a:fillRect t="-2128" b="-4255"/>
                </a:stretch>
              </a:blipFill>
            </p:spPr>
            <p:txBody>
              <a:bodyPr/>
              <a:lstStyle/>
              <a:p>
                <a:r>
                  <a:rPr lang="en-US">
                    <a:noFill/>
                  </a:rPr>
                  <a:t> </a:t>
                </a:r>
              </a:p>
            </p:txBody>
          </p:sp>
        </mc:Fallback>
      </mc:AlternateContent>
      <p:sp>
        <p:nvSpPr>
          <p:cNvPr id="8" name="TextBox 7"/>
          <p:cNvSpPr txBox="1"/>
          <p:nvPr/>
        </p:nvSpPr>
        <p:spPr>
          <a:xfrm>
            <a:off x="2947848" y="1140823"/>
            <a:ext cx="1449975" cy="369332"/>
          </a:xfrm>
          <a:prstGeom prst="rect">
            <a:avLst/>
          </a:prstGeom>
          <a:noFill/>
        </p:spPr>
        <p:txBody>
          <a:bodyPr wrap="square" rtlCol="0">
            <a:spAutoFit/>
          </a:bodyPr>
          <a:lstStyle/>
          <a:p>
            <a:r>
              <a:rPr lang="en-US" dirty="0" smtClean="0"/>
              <a:t>Transposition</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1123407" y="2408827"/>
                <a:ext cx="2162067" cy="7332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32</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33</m:t>
                                    </m:r>
                                  </m:sub>
                                </m:sSub>
                              </m:e>
                            </m:mr>
                          </m:m>
                        </m:e>
                      </m:d>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123407" y="2408827"/>
                <a:ext cx="2162067" cy="733278"/>
              </a:xfrm>
              <a:prstGeom prst="rect">
                <a:avLst/>
              </a:prstGeom>
              <a:blipFill>
                <a:blip r:embed="rId4"/>
                <a:stretch>
                  <a:fillRect/>
                </a:stretch>
              </a:blipFill>
            </p:spPr>
            <p:txBody>
              <a:bodyPr/>
              <a:lstStyle/>
              <a:p>
                <a:r>
                  <a:rPr lang="en-US">
                    <a:noFill/>
                  </a:rPr>
                  <a:t> </a:t>
                </a:r>
              </a:p>
            </p:txBody>
          </p:sp>
        </mc:Fallback>
      </mc:AlternateContent>
      <p:sp>
        <p:nvSpPr>
          <p:cNvPr id="10" name="TextBox 9"/>
          <p:cNvSpPr txBox="1"/>
          <p:nvPr/>
        </p:nvSpPr>
        <p:spPr>
          <a:xfrm>
            <a:off x="209007" y="2590800"/>
            <a:ext cx="914400" cy="369332"/>
          </a:xfrm>
          <a:prstGeom prst="rect">
            <a:avLst/>
          </a:prstGeom>
          <a:noFill/>
        </p:spPr>
        <p:txBody>
          <a:bodyPr wrap="square" rtlCol="0">
            <a:spAutoFit/>
          </a:bodyPr>
          <a:lstStyle/>
          <a:p>
            <a:r>
              <a:rPr lang="en-US" dirty="0" smtClean="0"/>
              <a:t>Matrix</a:t>
            </a:r>
            <a:endParaRPr lang="en-US" dirty="0"/>
          </a:p>
        </p:txBody>
      </p:sp>
      <p:cxnSp>
        <p:nvCxnSpPr>
          <p:cNvPr id="11" name="Straight Arrow Connector 10"/>
          <p:cNvCxnSpPr/>
          <p:nvPr/>
        </p:nvCxnSpPr>
        <p:spPr>
          <a:xfrm>
            <a:off x="1767840" y="2333897"/>
            <a:ext cx="1384663"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42013" y="2002967"/>
            <a:ext cx="1105989" cy="369332"/>
          </a:xfrm>
          <a:prstGeom prst="rect">
            <a:avLst/>
          </a:prstGeom>
          <a:noFill/>
        </p:spPr>
        <p:txBody>
          <a:bodyPr wrap="square" rtlCol="0">
            <a:spAutoFit/>
          </a:bodyPr>
          <a:lstStyle/>
          <a:p>
            <a:r>
              <a:rPr lang="en-US" dirty="0" smtClean="0"/>
              <a:t>columns</a:t>
            </a:r>
            <a:endParaRPr lang="en-US" dirty="0"/>
          </a:p>
        </p:txBody>
      </p:sp>
      <p:cxnSp>
        <p:nvCxnSpPr>
          <p:cNvPr id="13" name="Straight Arrow Connector 12"/>
          <p:cNvCxnSpPr/>
          <p:nvPr/>
        </p:nvCxnSpPr>
        <p:spPr>
          <a:xfrm flipV="1">
            <a:off x="3335386" y="2372299"/>
            <a:ext cx="0" cy="829271"/>
          </a:xfrm>
          <a:prstGeom prst="straightConnector1">
            <a:avLst/>
          </a:prstGeom>
          <a:ln w="1905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3108237" y="2487575"/>
            <a:ext cx="702822" cy="369332"/>
          </a:xfrm>
          <a:prstGeom prst="rect">
            <a:avLst/>
          </a:prstGeom>
          <a:noFill/>
        </p:spPr>
        <p:txBody>
          <a:bodyPr wrap="square" rtlCol="0">
            <a:spAutoFit/>
          </a:bodyPr>
          <a:lstStyle/>
          <a:p>
            <a:r>
              <a:rPr lang="en-US" dirty="0" smtClean="0"/>
              <a:t>rows</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5741292" y="2224161"/>
                <a:ext cx="2268954" cy="7332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𝐀</m:t>
                          </m:r>
                        </m:e>
                        <m:sup>
                          <m:r>
                            <a:rPr lang="en-US" b="1" i="1" smtClean="0">
                              <a:latin typeface="Cambria Math" panose="02040503050406030204" pitchFamily="18" charset="0"/>
                            </a:rPr>
                            <m:t>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23</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33</m:t>
                                    </m:r>
                                  </m:sub>
                                </m:sSub>
                              </m:e>
                            </m:mr>
                          </m:m>
                        </m:e>
                      </m:d>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5741292" y="2224161"/>
                <a:ext cx="2268954" cy="733278"/>
              </a:xfrm>
              <a:prstGeom prst="rect">
                <a:avLst/>
              </a:prstGeom>
              <a:blipFill>
                <a:blip r:embed="rId5"/>
                <a:stretch>
                  <a:fillRect/>
                </a:stretch>
              </a:blipFill>
            </p:spPr>
            <p:txBody>
              <a:bodyPr/>
              <a:lstStyle/>
              <a:p>
                <a:r>
                  <a:rPr lang="en-US">
                    <a:noFill/>
                  </a:rPr>
                  <a:t> </a:t>
                </a:r>
              </a:p>
            </p:txBody>
          </p:sp>
        </mc:Fallback>
      </mc:AlternateContent>
      <p:sp>
        <p:nvSpPr>
          <p:cNvPr id="18" name="TextBox 17"/>
          <p:cNvSpPr txBox="1"/>
          <p:nvPr/>
        </p:nvSpPr>
        <p:spPr>
          <a:xfrm>
            <a:off x="4199874" y="2406134"/>
            <a:ext cx="1510712" cy="369332"/>
          </a:xfrm>
          <a:prstGeom prst="rect">
            <a:avLst/>
          </a:prstGeom>
          <a:noFill/>
        </p:spPr>
        <p:txBody>
          <a:bodyPr wrap="square" rtlCol="0">
            <a:spAutoFit/>
          </a:bodyPr>
          <a:lstStyle/>
          <a:p>
            <a:r>
              <a:rPr lang="en-US" dirty="0" smtClean="0"/>
              <a:t>Transposition</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1578594" y="3733603"/>
                <a:ext cx="3037947" cy="76206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𝐀𝐱</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mr>
                          </m:m>
                        </m:e>
                      </m:d>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1578594" y="3733603"/>
                <a:ext cx="3037947" cy="762068"/>
              </a:xfrm>
              <a:prstGeom prst="rect">
                <a:avLst/>
              </a:prstGeom>
              <a:blipFill>
                <a:blip r:embed="rId6"/>
                <a:stretch>
                  <a:fillRect/>
                </a:stretch>
              </a:blipFill>
            </p:spPr>
            <p:txBody>
              <a:bodyPr/>
              <a:lstStyle/>
              <a:p>
                <a:r>
                  <a:rPr lang="en-US">
                    <a:noFill/>
                  </a:rPr>
                  <a:t> </a:t>
                </a:r>
              </a:p>
            </p:txBody>
          </p:sp>
        </mc:Fallback>
      </mc:AlternateContent>
      <p:sp>
        <p:nvSpPr>
          <p:cNvPr id="20" name="TextBox 19"/>
          <p:cNvSpPr txBox="1"/>
          <p:nvPr/>
        </p:nvSpPr>
        <p:spPr>
          <a:xfrm>
            <a:off x="335281" y="3915576"/>
            <a:ext cx="914400" cy="369332"/>
          </a:xfrm>
          <a:prstGeom prst="rect">
            <a:avLst/>
          </a:prstGeom>
          <a:noFill/>
        </p:spPr>
        <p:txBody>
          <a:bodyPr wrap="square" rtlCol="0">
            <a:spAutoFit/>
          </a:bodyPr>
          <a:lstStyle/>
          <a:p>
            <a:r>
              <a:rPr lang="en-US" dirty="0" smtClean="0"/>
              <a:t>Product</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1802676" y="5063852"/>
                <a:ext cx="2853666" cy="2835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1" i="1" smtClean="0">
                              <a:latin typeface="Cambria Math" panose="02040503050406030204" pitchFamily="18" charset="0"/>
                            </a:rPr>
                            <m:t>𝑻</m:t>
                          </m:r>
                        </m:sup>
                      </m:sSup>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𝐱</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3</m:t>
                          </m:r>
                        </m:sub>
                        <m:sup>
                          <m:r>
                            <a:rPr lang="en-US" i="1">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a:latin typeface="Cambria Math" panose="02040503050406030204" pitchFamily="18" charset="0"/>
                                </a:rPr>
                                <m:t>𝐱</m:t>
                              </m:r>
                            </m:e>
                          </m:d>
                        </m:e>
                        <m:sup>
                          <m:r>
                            <a:rPr lang="en-US" b="0" i="1" smtClean="0">
                              <a:latin typeface="Cambria Math" panose="02040503050406030204" pitchFamily="18" charset="0"/>
                            </a:rPr>
                            <m:t>2</m:t>
                          </m:r>
                        </m:sup>
                      </m:sSup>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802676" y="5063852"/>
                <a:ext cx="2853666" cy="283539"/>
              </a:xfrm>
              <a:prstGeom prst="rect">
                <a:avLst/>
              </a:prstGeom>
              <a:blipFill>
                <a:blip r:embed="rId7"/>
                <a:stretch>
                  <a:fillRect l="-641" t="-4348" r="-214" b="-19565"/>
                </a:stretch>
              </a:blipFill>
            </p:spPr>
            <p:txBody>
              <a:bodyPr/>
              <a:lstStyle/>
              <a:p>
                <a:r>
                  <a:rPr lang="en-US">
                    <a:noFill/>
                  </a:rPr>
                  <a:t> </a:t>
                </a:r>
              </a:p>
            </p:txBody>
          </p:sp>
        </mc:Fallback>
      </mc:AlternateContent>
      <p:sp>
        <p:nvSpPr>
          <p:cNvPr id="22" name="TextBox 21"/>
          <p:cNvSpPr txBox="1"/>
          <p:nvPr/>
        </p:nvSpPr>
        <p:spPr>
          <a:xfrm>
            <a:off x="461554" y="5607604"/>
            <a:ext cx="2978332" cy="369332"/>
          </a:xfrm>
          <a:prstGeom prst="rect">
            <a:avLst/>
          </a:prstGeom>
          <a:noFill/>
        </p:spPr>
        <p:txBody>
          <a:bodyPr wrap="square" rtlCol="0">
            <a:spAutoFit/>
          </a:bodyPr>
          <a:lstStyle/>
          <a:p>
            <a:r>
              <a:rPr lang="en-US" dirty="0" smtClean="0"/>
              <a:t>L</a:t>
            </a:r>
            <a:r>
              <a:rPr lang="en-US" baseline="-25000" dirty="0" smtClean="0"/>
              <a:t>2</a:t>
            </a:r>
            <a:r>
              <a:rPr lang="en-US" dirty="0" smtClean="0"/>
              <a:t> norm (Euclidian distance)</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3439886" y="5510430"/>
                <a:ext cx="2081852" cy="563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3</m:t>
                              </m:r>
                            </m:sub>
                            <m:sup>
                              <m:r>
                                <a:rPr lang="en-US" i="1">
                                  <a:latin typeface="Cambria Math" panose="02040503050406030204" pitchFamily="18" charset="0"/>
                                </a:rPr>
                                <m:t>2</m:t>
                              </m:r>
                            </m:sup>
                          </m:sSubSup>
                        </m:e>
                      </m:rad>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439886" y="5510430"/>
                <a:ext cx="2081852" cy="563680"/>
              </a:xfrm>
              <a:prstGeom prst="rect">
                <a:avLst/>
              </a:prstGeom>
              <a:blipFill>
                <a:blip r:embed="rId8"/>
                <a:stretch>
                  <a:fillRect b="-2174"/>
                </a:stretch>
              </a:blipFill>
            </p:spPr>
            <p:txBody>
              <a:bodyPr/>
              <a:lstStyle/>
              <a:p>
                <a:r>
                  <a:rPr lang="en-US">
                    <a:noFill/>
                  </a:rPr>
                  <a:t> </a:t>
                </a:r>
              </a:p>
            </p:txBody>
          </p:sp>
        </mc:Fallback>
      </mc:AlternateContent>
      <p:sp>
        <p:nvSpPr>
          <p:cNvPr id="24" name="TextBox 23"/>
          <p:cNvSpPr txBox="1"/>
          <p:nvPr/>
        </p:nvSpPr>
        <p:spPr>
          <a:xfrm>
            <a:off x="452847" y="6271318"/>
            <a:ext cx="2978332" cy="369332"/>
          </a:xfrm>
          <a:prstGeom prst="rect">
            <a:avLst/>
          </a:prstGeom>
          <a:noFill/>
        </p:spPr>
        <p:txBody>
          <a:bodyPr wrap="square" rtlCol="0">
            <a:spAutoFit/>
          </a:bodyPr>
          <a:lstStyle/>
          <a:p>
            <a:r>
              <a:rPr lang="en-US" dirty="0" smtClean="0"/>
              <a:t>L</a:t>
            </a:r>
            <a:r>
              <a:rPr lang="en-US" baseline="-25000" dirty="0" smtClean="0"/>
              <a:t>1</a:t>
            </a:r>
            <a:r>
              <a:rPr lang="en-US" dirty="0" smtClean="0"/>
              <a:t> norm (Manhattan distance)</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431179" y="6317484"/>
                <a:ext cx="23514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d>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431179" y="6317484"/>
                <a:ext cx="2351477" cy="276999"/>
              </a:xfrm>
              <a:prstGeom prst="rect">
                <a:avLst/>
              </a:prstGeom>
              <a:blipFill>
                <a:blip r:embed="rId9"/>
                <a:stretch>
                  <a:fillRect b="-17391"/>
                </a:stretch>
              </a:blipFill>
            </p:spPr>
            <p:txBody>
              <a:bodyPr/>
              <a:lstStyle/>
              <a:p>
                <a:r>
                  <a:rPr lang="en-US">
                    <a:noFill/>
                  </a:rPr>
                  <a:t> </a:t>
                </a:r>
              </a:p>
            </p:txBody>
          </p:sp>
        </mc:Fallback>
      </mc:AlternateContent>
    </p:spTree>
    <p:extLst>
      <p:ext uri="{BB962C8B-B14F-4D97-AF65-F5344CB8AC3E}">
        <p14:creationId xmlns:p14="http://schemas.microsoft.com/office/powerpoint/2010/main" val="3099136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10408</TotalTime>
  <Words>370</Words>
  <Application>Microsoft Office PowerPoint</Application>
  <PresentationFormat>On-screen Show (4:3)</PresentationFormat>
  <Paragraphs>98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619</cp:revision>
  <dcterms:created xsi:type="dcterms:W3CDTF">2008-09-01T13:05:18Z</dcterms:created>
  <dcterms:modified xsi:type="dcterms:W3CDTF">2017-04-02T03:00:22Z</dcterms:modified>
</cp:coreProperties>
</file>