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8" r:id="rId3"/>
    <p:sldId id="338" r:id="rId4"/>
    <p:sldId id="334" r:id="rId5"/>
    <p:sldId id="339" r:id="rId6"/>
    <p:sldId id="333" r:id="rId7"/>
    <p:sldId id="335" r:id="rId8"/>
    <p:sldId id="336" r:id="rId9"/>
    <p:sldId id="337" r:id="rId10"/>
    <p:sldId id="340" r:id="rId11"/>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1" autoAdjust="0"/>
    <p:restoredTop sz="94684" autoAdjust="0"/>
  </p:normalViewPr>
  <p:slideViewPr>
    <p:cSldViewPr snapToGrid="0">
      <p:cViewPr varScale="1">
        <p:scale>
          <a:sx n="88" d="100"/>
          <a:sy n="88" d="100"/>
        </p:scale>
        <p:origin x="552"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4/1/2017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4/1/2017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Machine Learning</a:t>
            </a:r>
            <a:endParaRPr lang="en-GB" sz="4400" dirty="0"/>
          </a:p>
          <a:p>
            <a:pPr algn="ctr">
              <a:spcBef>
                <a:spcPct val="50000"/>
              </a:spcBef>
            </a:pPr>
            <a:r>
              <a:rPr lang="en-GB" sz="4000" dirty="0" smtClean="0"/>
              <a:t>Linear Regression</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Features Engineering</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
        <p:nvSpPr>
          <p:cNvPr id="3" name="TextBox 2"/>
          <p:cNvSpPr txBox="1"/>
          <p:nvPr/>
        </p:nvSpPr>
        <p:spPr>
          <a:xfrm>
            <a:off x="0" y="834070"/>
            <a:ext cx="9144000" cy="1569660"/>
          </a:xfrm>
          <a:prstGeom prst="rect">
            <a:avLst/>
          </a:prstGeom>
          <a:noFill/>
        </p:spPr>
        <p:txBody>
          <a:bodyPr wrap="square" rtlCol="0">
            <a:spAutoFit/>
          </a:bodyPr>
          <a:lstStyle/>
          <a:p>
            <a:r>
              <a:rPr lang="en-US" sz="2400" b="1" dirty="0"/>
              <a:t>Feature engineering </a:t>
            </a:r>
            <a:r>
              <a:rPr lang="en-US" sz="2400" dirty="0"/>
              <a:t>is the process of using domain knowledge of the data to create features that make machine learning algorithms work. Feature engineering is fundamental to the application of machine learning, and is both difficult and expensive.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34" y="2301376"/>
            <a:ext cx="6410325" cy="4467225"/>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7200809" y="3559272"/>
                <a:ext cx="1207510" cy="9766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a:rPr lang="en-US" sz="2400" b="0" i="1" smtClean="0">
                                    <a:latin typeface="Cambria Math" panose="02040503050406030204" pitchFamily="18" charset="0"/>
                                  </a:rPr>
                                  <m:t>1</m:t>
                                </m:r>
                              </m:e>
                            </m:mr>
                            <m:mr>
                              <m:e>
                                <m:r>
                                  <a:rPr lang="en-US" sz="2400" b="0" i="1" smtClean="0">
                                    <a:latin typeface="Cambria Math" panose="02040503050406030204" pitchFamily="18" charset="0"/>
                                  </a:rPr>
                                  <m:t>𝑥</m:t>
                                </m:r>
                              </m:e>
                            </m:mr>
                            <m:m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e>
                            </m:mr>
                          </m:m>
                        </m:e>
                      </m:d>
                    </m:oMath>
                  </m:oMathPara>
                </a14:m>
                <a:endParaRPr lang="en-US" sz="2400" i="1" dirty="0"/>
              </a:p>
            </p:txBody>
          </p:sp>
        </mc:Choice>
        <mc:Fallback>
          <p:sp>
            <p:nvSpPr>
              <p:cNvPr id="7" name="TextBox 6"/>
              <p:cNvSpPr txBox="1">
                <a:spLocks noRot="1" noChangeAspect="1" noMove="1" noResize="1" noEditPoints="1" noAdjustHandles="1" noChangeArrowheads="1" noChangeShapeType="1" noTextEdit="1"/>
              </p:cNvSpPr>
              <p:nvPr/>
            </p:nvSpPr>
            <p:spPr>
              <a:xfrm>
                <a:off x="7200809" y="3559272"/>
                <a:ext cx="1207510" cy="97667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911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What is Linear Regression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graphicFrame>
        <p:nvGraphicFramePr>
          <p:cNvPr id="4" name="Table 3"/>
          <p:cNvGraphicFramePr>
            <a:graphicFrameLocks noGrp="1"/>
          </p:cNvGraphicFramePr>
          <p:nvPr>
            <p:extLst>
              <p:ext uri="{D42A27DB-BD31-4B8C-83A1-F6EECF244321}">
                <p14:modId xmlns:p14="http://schemas.microsoft.com/office/powerpoint/2010/main" val="4065621661"/>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679127770"/>
                    </a:ext>
                  </a:extLst>
                </a:gridCol>
                <a:gridCol w="3048000">
                  <a:extLst>
                    <a:ext uri="{9D8B030D-6E8A-4147-A177-3AD203B41FA5}">
                      <a16:colId xmlns:a16="http://schemas.microsoft.com/office/drawing/2014/main" val="498998012"/>
                    </a:ext>
                  </a:extLst>
                </a:gridCol>
              </a:tblGrid>
              <a:tr h="370840">
                <a:tc>
                  <a:txBody>
                    <a:bodyPr/>
                    <a:lstStyle/>
                    <a:p>
                      <a:r>
                        <a:rPr lang="en-US" dirty="0" smtClean="0">
                          <a:solidFill>
                            <a:schemeClr val="tx1"/>
                          </a:solidFill>
                        </a:rPr>
                        <a:t>x (variable, feature,</a:t>
                      </a:r>
                      <a:r>
                        <a:rPr lang="en-US" baseline="0" dirty="0" smtClean="0">
                          <a:solidFill>
                            <a:schemeClr val="tx1"/>
                          </a:solidFill>
                        </a:rPr>
                        <a:t> input)</a:t>
                      </a:r>
                      <a:endParaRPr lang="en-US" dirty="0">
                        <a:solidFill>
                          <a:schemeClr val="tx1"/>
                        </a:solidFill>
                      </a:endParaRPr>
                    </a:p>
                  </a:txBody>
                  <a:tcPr/>
                </a:tc>
                <a:tc>
                  <a:txBody>
                    <a:bodyPr/>
                    <a:lstStyle/>
                    <a:p>
                      <a:r>
                        <a:rPr lang="en-US" dirty="0" smtClean="0">
                          <a:solidFill>
                            <a:schemeClr val="tx1"/>
                          </a:solidFill>
                        </a:rPr>
                        <a:t>y (output, target, result)</a:t>
                      </a:r>
                      <a:endParaRPr lang="en-US" dirty="0">
                        <a:solidFill>
                          <a:schemeClr val="tx1"/>
                        </a:solidFill>
                      </a:endParaRPr>
                    </a:p>
                  </a:txBody>
                  <a:tcPr/>
                </a:tc>
                <a:extLst>
                  <a:ext uri="{0D108BD9-81ED-4DB2-BD59-A6C34878D82A}">
                    <a16:rowId xmlns:a16="http://schemas.microsoft.com/office/drawing/2014/main" val="1855955716"/>
                  </a:ext>
                </a:extLst>
              </a:tr>
              <a:tr h="370840">
                <a:tc>
                  <a:txBody>
                    <a:bodyPr/>
                    <a:lstStyle/>
                    <a:p>
                      <a:pPr algn="ctr"/>
                      <a:r>
                        <a:rPr lang="en-US" dirty="0" smtClean="0">
                          <a:solidFill>
                            <a:schemeClr val="tx1"/>
                          </a:solidFill>
                        </a:rPr>
                        <a:t>x</a:t>
                      </a:r>
                      <a:r>
                        <a:rPr lang="en-US" baseline="30000" dirty="0" smtClean="0">
                          <a:solidFill>
                            <a:schemeClr val="tx1"/>
                          </a:solidFill>
                        </a:rPr>
                        <a:t>(1)</a:t>
                      </a:r>
                      <a:endParaRPr lang="en-US" baseline="30000" dirty="0">
                        <a:solidFill>
                          <a:schemeClr val="tx1"/>
                        </a:solidFill>
                      </a:endParaRPr>
                    </a:p>
                  </a:txBody>
                  <a:tcPr/>
                </a:tc>
                <a:tc>
                  <a:txBody>
                    <a:bodyPr/>
                    <a:lstStyle/>
                    <a:p>
                      <a:pPr algn="ctr"/>
                      <a:r>
                        <a:rPr lang="en-US" dirty="0" smtClean="0">
                          <a:solidFill>
                            <a:schemeClr val="tx1"/>
                          </a:solidFill>
                        </a:rPr>
                        <a:t>y</a:t>
                      </a:r>
                      <a:r>
                        <a:rPr lang="en-US" baseline="30000" dirty="0" smtClean="0">
                          <a:solidFill>
                            <a:schemeClr val="tx1"/>
                          </a:solidFill>
                        </a:rPr>
                        <a:t>(1</a:t>
                      </a:r>
                      <a:r>
                        <a:rPr lang="en-US" baseline="30000" dirty="0" smtClean="0">
                          <a:solidFill>
                            <a:schemeClr val="tx1"/>
                          </a:solidFill>
                        </a:rPr>
                        <a:t>)</a:t>
                      </a:r>
                      <a:endParaRPr lang="en-US" baseline="30000" dirty="0">
                        <a:solidFill>
                          <a:schemeClr val="tx1"/>
                        </a:solidFill>
                      </a:endParaRPr>
                    </a:p>
                  </a:txBody>
                  <a:tcPr/>
                </a:tc>
                <a:extLst>
                  <a:ext uri="{0D108BD9-81ED-4DB2-BD59-A6C34878D82A}">
                    <a16:rowId xmlns:a16="http://schemas.microsoft.com/office/drawing/2014/main" val="3208239294"/>
                  </a:ext>
                </a:extLst>
              </a:tr>
              <a:tr h="370840">
                <a:tc>
                  <a:txBody>
                    <a:bodyPr/>
                    <a:lstStyle/>
                    <a:p>
                      <a:pPr algn="ctr"/>
                      <a:r>
                        <a:rPr lang="en-US" dirty="0" smtClean="0">
                          <a:solidFill>
                            <a:schemeClr val="tx1"/>
                          </a:solidFill>
                        </a:rPr>
                        <a:t>x</a:t>
                      </a:r>
                      <a:r>
                        <a:rPr lang="en-US" baseline="30000" dirty="0" smtClean="0">
                          <a:solidFill>
                            <a:schemeClr val="tx1"/>
                          </a:solidFill>
                        </a:rPr>
                        <a:t>(2)</a:t>
                      </a:r>
                      <a:endParaRPr lang="en-US" dirty="0">
                        <a:solidFill>
                          <a:schemeClr val="tx1"/>
                        </a:solidFill>
                      </a:endParaRPr>
                    </a:p>
                  </a:txBody>
                  <a:tcPr/>
                </a:tc>
                <a:tc>
                  <a:txBody>
                    <a:bodyPr/>
                    <a:lstStyle/>
                    <a:p>
                      <a:pPr algn="ctr"/>
                      <a:r>
                        <a:rPr lang="en-US" dirty="0" smtClean="0">
                          <a:solidFill>
                            <a:schemeClr val="tx1"/>
                          </a:solidFill>
                        </a:rPr>
                        <a:t>y</a:t>
                      </a:r>
                      <a:r>
                        <a:rPr lang="en-US" baseline="30000" dirty="0" smtClean="0">
                          <a:solidFill>
                            <a:schemeClr val="tx1"/>
                          </a:solidFill>
                        </a:rPr>
                        <a:t>(2)</a:t>
                      </a:r>
                      <a:endParaRPr lang="en-US" dirty="0">
                        <a:solidFill>
                          <a:schemeClr val="tx1"/>
                        </a:solidFill>
                      </a:endParaRPr>
                    </a:p>
                  </a:txBody>
                  <a:tcPr/>
                </a:tc>
                <a:extLst>
                  <a:ext uri="{0D108BD9-81ED-4DB2-BD59-A6C34878D82A}">
                    <a16:rowId xmlns:a16="http://schemas.microsoft.com/office/drawing/2014/main" val="2484819371"/>
                  </a:ext>
                </a:extLst>
              </a:tr>
              <a:tr h="370840">
                <a:tc>
                  <a:txBody>
                    <a:bodyPr/>
                    <a:lstStyle/>
                    <a:p>
                      <a:pPr algn="ctr"/>
                      <a:r>
                        <a:rPr lang="en-US" dirty="0" smtClean="0">
                          <a:solidFill>
                            <a:schemeClr val="tx1"/>
                          </a:solidFill>
                        </a:rPr>
                        <a:t>x</a:t>
                      </a:r>
                      <a:r>
                        <a:rPr lang="en-US" baseline="30000" dirty="0" smtClean="0">
                          <a:solidFill>
                            <a:schemeClr val="tx1"/>
                          </a:solidFill>
                        </a:rPr>
                        <a:t>(3)</a:t>
                      </a:r>
                      <a:endParaRPr lang="en-US" dirty="0">
                        <a:solidFill>
                          <a:schemeClr val="tx1"/>
                        </a:solidFill>
                      </a:endParaRPr>
                    </a:p>
                  </a:txBody>
                  <a:tcPr/>
                </a:tc>
                <a:tc>
                  <a:txBody>
                    <a:bodyPr/>
                    <a:lstStyle/>
                    <a:p>
                      <a:pPr algn="ctr"/>
                      <a:r>
                        <a:rPr lang="en-US" dirty="0" smtClean="0">
                          <a:solidFill>
                            <a:schemeClr val="tx1"/>
                          </a:solidFill>
                        </a:rPr>
                        <a:t>y</a:t>
                      </a:r>
                      <a:r>
                        <a:rPr lang="en-US" baseline="30000" dirty="0" smtClean="0">
                          <a:solidFill>
                            <a:schemeClr val="tx1"/>
                          </a:solidFill>
                        </a:rPr>
                        <a:t>(3)</a:t>
                      </a:r>
                      <a:endParaRPr lang="en-US" dirty="0">
                        <a:solidFill>
                          <a:schemeClr val="tx1"/>
                        </a:solidFill>
                      </a:endParaRPr>
                    </a:p>
                  </a:txBody>
                  <a:tcPr/>
                </a:tc>
                <a:extLst>
                  <a:ext uri="{0D108BD9-81ED-4DB2-BD59-A6C34878D82A}">
                    <a16:rowId xmlns:a16="http://schemas.microsoft.com/office/drawing/2014/main" val="4255808222"/>
                  </a:ext>
                </a:extLst>
              </a:tr>
              <a:tr h="370840">
                <a:tc>
                  <a:txBody>
                    <a:bodyPr/>
                    <a:lstStyle/>
                    <a:p>
                      <a:pPr algn="ctr"/>
                      <a:r>
                        <a:rPr lang="en-US" dirty="0" smtClean="0">
                          <a:solidFill>
                            <a:schemeClr val="tx1"/>
                          </a:solidFill>
                        </a:rPr>
                        <a:t>…</a:t>
                      </a:r>
                      <a:endParaRPr lang="en-US" dirty="0">
                        <a:solidFill>
                          <a:schemeClr val="tx1"/>
                        </a:solidFill>
                      </a:endParaRPr>
                    </a:p>
                  </a:txBody>
                  <a:tcPr/>
                </a:tc>
                <a:tc>
                  <a:txBody>
                    <a:bodyPr/>
                    <a:lstStyle/>
                    <a:p>
                      <a:pPr algn="ctr"/>
                      <a:r>
                        <a:rPr lang="en-US" dirty="0" smtClean="0">
                          <a:solidFill>
                            <a:schemeClr val="tx1"/>
                          </a:solidFill>
                        </a:rPr>
                        <a:t>…</a:t>
                      </a:r>
                      <a:endParaRPr lang="en-US" dirty="0">
                        <a:solidFill>
                          <a:schemeClr val="tx1"/>
                        </a:solidFill>
                      </a:endParaRPr>
                    </a:p>
                  </a:txBody>
                  <a:tcPr/>
                </a:tc>
                <a:extLst>
                  <a:ext uri="{0D108BD9-81ED-4DB2-BD59-A6C34878D82A}">
                    <a16:rowId xmlns:a16="http://schemas.microsoft.com/office/drawing/2014/main" val="1523666586"/>
                  </a:ext>
                </a:extLst>
              </a:tr>
              <a:tr h="370840">
                <a:tc>
                  <a:txBody>
                    <a:bodyPr/>
                    <a:lstStyle/>
                    <a:p>
                      <a:pPr algn="ctr"/>
                      <a:r>
                        <a:rPr lang="en-US" dirty="0" smtClean="0">
                          <a:solidFill>
                            <a:schemeClr val="tx1"/>
                          </a:solidFill>
                        </a:rPr>
                        <a:t>x</a:t>
                      </a:r>
                      <a:r>
                        <a:rPr lang="en-US" baseline="30000"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y</a:t>
                      </a:r>
                      <a:r>
                        <a:rPr lang="en-US" baseline="30000" dirty="0" smtClean="0">
                          <a:solidFill>
                            <a:schemeClr val="tx1"/>
                          </a:solidFill>
                        </a:rPr>
                        <a:t>(m)</a:t>
                      </a:r>
                      <a:endParaRPr lang="en-US" dirty="0">
                        <a:solidFill>
                          <a:schemeClr val="tx1"/>
                        </a:solidFill>
                      </a:endParaRPr>
                    </a:p>
                  </a:txBody>
                  <a:tcPr/>
                </a:tc>
                <a:extLst>
                  <a:ext uri="{0D108BD9-81ED-4DB2-BD59-A6C34878D82A}">
                    <a16:rowId xmlns:a16="http://schemas.microsoft.com/office/drawing/2014/main" val="3266250968"/>
                  </a:ext>
                </a:extLst>
              </a:tr>
            </a:tbl>
          </a:graphicData>
        </a:graphic>
      </p:graphicFrame>
      <p:sp>
        <p:nvSpPr>
          <p:cNvPr id="5" name="TextBox 4"/>
          <p:cNvSpPr txBox="1"/>
          <p:nvPr/>
        </p:nvSpPr>
        <p:spPr>
          <a:xfrm>
            <a:off x="-1" y="834070"/>
            <a:ext cx="2995750" cy="461665"/>
          </a:xfrm>
          <a:prstGeom prst="rect">
            <a:avLst/>
          </a:prstGeom>
          <a:noFill/>
        </p:spPr>
        <p:txBody>
          <a:bodyPr wrap="square" rtlCol="0">
            <a:spAutoFit/>
          </a:bodyPr>
          <a:lstStyle/>
          <a:p>
            <a:r>
              <a:rPr lang="en-US" sz="2400" dirty="0" smtClean="0"/>
              <a:t>Training set:</a:t>
            </a:r>
            <a:endParaRPr lang="en-US" sz="2400" dirty="0"/>
          </a:p>
        </p:txBody>
      </p:sp>
      <p:sp>
        <p:nvSpPr>
          <p:cNvPr id="7" name="TextBox 6"/>
          <p:cNvSpPr txBox="1"/>
          <p:nvPr/>
        </p:nvSpPr>
        <p:spPr>
          <a:xfrm>
            <a:off x="0" y="4296396"/>
            <a:ext cx="9144000" cy="1938992"/>
          </a:xfrm>
          <a:prstGeom prst="rect">
            <a:avLst/>
          </a:prstGeom>
          <a:noFill/>
        </p:spPr>
        <p:txBody>
          <a:bodyPr wrap="square" rtlCol="0">
            <a:spAutoFit/>
          </a:bodyPr>
          <a:lstStyle/>
          <a:p>
            <a:r>
              <a:rPr lang="en-US" sz="2400" dirty="0" smtClean="0"/>
              <a:t>Goal:</a:t>
            </a:r>
          </a:p>
          <a:p>
            <a:r>
              <a:rPr lang="en-US" sz="2400" dirty="0" smtClean="0"/>
              <a:t>Find a function (h(x)) to approximate result (y) for any given x</a:t>
            </a:r>
          </a:p>
          <a:p>
            <a:endParaRPr lang="en-US" sz="2400" dirty="0"/>
          </a:p>
          <a:p>
            <a:r>
              <a:rPr lang="en-US" sz="2400" dirty="0" smtClean="0"/>
              <a:t>Example: given a set of house prices (square foots – price) find a function to predict house price for any other square footage</a:t>
            </a:r>
            <a:endParaRPr lang="en-US" sz="2400" dirty="0"/>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Single variable linear regression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sp>
        <p:nvSpPr>
          <p:cNvPr id="3" name="TextBox 2"/>
          <p:cNvSpPr txBox="1"/>
          <p:nvPr/>
        </p:nvSpPr>
        <p:spPr>
          <a:xfrm>
            <a:off x="0" y="1175657"/>
            <a:ext cx="5338354" cy="461665"/>
          </a:xfrm>
          <a:prstGeom prst="rect">
            <a:avLst/>
          </a:prstGeom>
          <a:noFill/>
        </p:spPr>
        <p:txBody>
          <a:bodyPr wrap="square" rtlCol="0">
            <a:spAutoFit/>
          </a:bodyPr>
          <a:lstStyle/>
          <a:p>
            <a:r>
              <a:rPr lang="en-US" sz="2400" dirty="0" smtClean="0"/>
              <a:t>Form of a function for linear regression: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43" y="1978908"/>
            <a:ext cx="6503125" cy="429206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5482728" y="1221823"/>
                <a:ext cx="233397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482728" y="1221823"/>
                <a:ext cx="2333972" cy="369332"/>
              </a:xfrm>
              <a:prstGeom prst="rect">
                <a:avLst/>
              </a:prstGeom>
              <a:blipFill>
                <a:blip r:embed="rId3"/>
                <a:stretch>
                  <a:fillRect l="-2611" r="-1044"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89668" y="3053912"/>
                <a:ext cx="68198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7689668" y="3053912"/>
                <a:ext cx="681982" cy="369332"/>
              </a:xfrm>
              <a:prstGeom prst="rect">
                <a:avLst/>
              </a:prstGeom>
              <a:blipFill>
                <a:blip r:embed="rId4"/>
                <a:stretch>
                  <a:fillRect l="-9821" b="-8197"/>
                </a:stretch>
              </a:blipFill>
            </p:spPr>
            <p:txBody>
              <a:bodyPr/>
              <a:lstStyle/>
              <a:p>
                <a:r>
                  <a:rPr lang="en-US">
                    <a:noFill/>
                  </a:rPr>
                  <a:t> </a:t>
                </a:r>
              </a:p>
            </p:txBody>
          </p:sp>
        </mc:Fallback>
      </mc:AlternateContent>
      <p:cxnSp>
        <p:nvCxnSpPr>
          <p:cNvPr id="10" name="Straight Connector 9"/>
          <p:cNvCxnSpPr/>
          <p:nvPr/>
        </p:nvCxnSpPr>
        <p:spPr>
          <a:xfrm flipH="1">
            <a:off x="6241674" y="3265480"/>
            <a:ext cx="132370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257094" y="3312464"/>
            <a:ext cx="0" cy="262678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Rectangle 15"/>
              <p:cNvSpPr/>
              <p:nvPr/>
            </p:nvSpPr>
            <p:spPr>
              <a:xfrm>
                <a:off x="6070697" y="5809970"/>
                <a:ext cx="37279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6070697" y="5809970"/>
                <a:ext cx="3727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949308" y="5568625"/>
                <a:ext cx="586314" cy="3943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3949308" y="5568625"/>
                <a:ext cx="586314" cy="394339"/>
              </a:xfrm>
              <a:prstGeom prst="rect">
                <a:avLst/>
              </a:prstGeom>
              <a:blipFill>
                <a:blip r:embed="rId6"/>
                <a:stretch>
                  <a:fillRect/>
                </a:stretch>
              </a:blipFill>
            </p:spPr>
            <p:txBody>
              <a:bodyPr/>
              <a:lstStyle/>
              <a:p>
                <a:r>
                  <a:rPr lang="en-US">
                    <a:noFill/>
                  </a:rPr>
                  <a:t> </a:t>
                </a:r>
              </a:p>
            </p:txBody>
          </p:sp>
        </mc:Fallback>
      </mc:AlternateContent>
      <p:cxnSp>
        <p:nvCxnSpPr>
          <p:cNvPr id="18" name="Straight Connector 17"/>
          <p:cNvCxnSpPr/>
          <p:nvPr/>
        </p:nvCxnSpPr>
        <p:spPr>
          <a:xfrm flipV="1">
            <a:off x="3971093" y="4963886"/>
            <a:ext cx="0" cy="9719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952206" y="4963886"/>
            <a:ext cx="104067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2925525" y="4625855"/>
                <a:ext cx="592533" cy="3943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oMath>
                  </m:oMathPara>
                </a14:m>
                <a:endParaRPr lang="en-US" sz="2400" dirty="0"/>
              </a:p>
            </p:txBody>
          </p:sp>
        </mc:Choice>
        <mc:Fallback>
          <p:sp>
            <p:nvSpPr>
              <p:cNvPr id="22" name="TextBox 21"/>
              <p:cNvSpPr txBox="1">
                <a:spLocks noRot="1" noChangeAspect="1" noMove="1" noResize="1" noEditPoints="1" noAdjustHandles="1" noChangeArrowheads="1" noChangeShapeType="1" noTextEdit="1"/>
              </p:cNvSpPr>
              <p:nvPr/>
            </p:nvSpPr>
            <p:spPr>
              <a:xfrm>
                <a:off x="2925525" y="4625855"/>
                <a:ext cx="592533" cy="394339"/>
              </a:xfrm>
              <a:prstGeom prst="rect">
                <a:avLst/>
              </a:prstGeom>
              <a:blipFill>
                <a:blip r:embed="rId7"/>
                <a:stretch>
                  <a:fillRect/>
                </a:stretch>
              </a:blipFill>
            </p:spPr>
            <p:txBody>
              <a:bodyPr/>
              <a:lstStyle/>
              <a:p>
                <a:r>
                  <a:rPr lang="en-US">
                    <a:noFill/>
                  </a:rPr>
                  <a:t> </a:t>
                </a:r>
              </a:p>
            </p:txBody>
          </p:sp>
        </mc:Fallback>
      </mc:AlternateContent>
      <p:cxnSp>
        <p:nvCxnSpPr>
          <p:cNvPr id="23" name="Straight Connector 22"/>
          <p:cNvCxnSpPr/>
          <p:nvPr/>
        </p:nvCxnSpPr>
        <p:spPr>
          <a:xfrm flipV="1">
            <a:off x="5020477" y="3142648"/>
            <a:ext cx="0" cy="279315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925525" y="3155711"/>
            <a:ext cx="206445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5018689" y="5550177"/>
                <a:ext cx="586314" cy="3943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oMath>
                  </m:oMathPara>
                </a14:m>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5018689" y="5550177"/>
                <a:ext cx="586314" cy="3943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2956706" y="2739253"/>
                <a:ext cx="592535" cy="3943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sup>
                      </m:sSup>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2956706" y="2739253"/>
                <a:ext cx="592535" cy="394339"/>
              </a:xfrm>
              <a:prstGeom prst="rect">
                <a:avLst/>
              </a:prstGeom>
              <a:blipFill>
                <a:blip r:embed="rId9"/>
                <a:stretch>
                  <a:fillRect/>
                </a:stretch>
              </a:blipFill>
            </p:spPr>
            <p:txBody>
              <a:bodyPr/>
              <a:lstStyle/>
              <a:p>
                <a:r>
                  <a:rPr lang="en-US">
                    <a:noFill/>
                  </a:rPr>
                  <a:t> </a:t>
                </a:r>
              </a:p>
            </p:txBody>
          </p:sp>
        </mc:Fallback>
      </mc:AlternateContent>
      <p:sp>
        <p:nvSpPr>
          <p:cNvPr id="29" name="TextBox 28"/>
          <p:cNvSpPr txBox="1"/>
          <p:nvPr/>
        </p:nvSpPr>
        <p:spPr>
          <a:xfrm>
            <a:off x="0" y="1715589"/>
            <a:ext cx="7019109" cy="461665"/>
          </a:xfrm>
          <a:prstGeom prst="rect">
            <a:avLst/>
          </a:prstGeom>
          <a:noFill/>
        </p:spPr>
        <p:txBody>
          <a:bodyPr wrap="square" rtlCol="0">
            <a:spAutoFit/>
          </a:bodyPr>
          <a:lstStyle/>
          <a:p>
            <a:r>
              <a:rPr lang="en-US" sz="2400" dirty="0" smtClean="0"/>
              <a:t>Where </a:t>
            </a:r>
            <a:r>
              <a:rPr lang="en-US" sz="2400" i="1" dirty="0" smtClean="0"/>
              <a:t>w</a:t>
            </a:r>
            <a:r>
              <a:rPr lang="en-US" sz="2400" baseline="-25000" dirty="0" smtClean="0"/>
              <a:t>0</a:t>
            </a:r>
            <a:r>
              <a:rPr lang="en-US" sz="2400" dirty="0" smtClean="0"/>
              <a:t> and </a:t>
            </a:r>
            <a:r>
              <a:rPr lang="en-US" sz="2400" i="1" dirty="0" smtClean="0"/>
              <a:t>w</a:t>
            </a:r>
            <a:r>
              <a:rPr lang="en-US" sz="2400" baseline="-25000" dirty="0" smtClean="0"/>
              <a:t>1</a:t>
            </a:r>
            <a:r>
              <a:rPr lang="en-US" sz="2400" dirty="0" smtClean="0"/>
              <a:t> are parameters of model</a:t>
            </a:r>
            <a:endParaRPr lang="en-US" sz="2400" dirty="0"/>
          </a:p>
        </p:txBody>
      </p:sp>
    </p:spTree>
    <p:extLst>
      <p:ext uri="{BB962C8B-B14F-4D97-AF65-F5344CB8AC3E}">
        <p14:creationId xmlns:p14="http://schemas.microsoft.com/office/powerpoint/2010/main" val="2403174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Cost Function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43" y="1978908"/>
            <a:ext cx="6503125" cy="4292062"/>
          </a:xfrm>
          <a:prstGeom prst="rect">
            <a:avLst/>
          </a:prstGeom>
        </p:spPr>
      </p:pic>
      <p:cxnSp>
        <p:nvCxnSpPr>
          <p:cNvPr id="7" name="Straight Connector 6"/>
          <p:cNvCxnSpPr/>
          <p:nvPr/>
        </p:nvCxnSpPr>
        <p:spPr>
          <a:xfrm flipV="1">
            <a:off x="5124979" y="3791433"/>
            <a:ext cx="0" cy="858944"/>
          </a:xfrm>
          <a:prstGeom prst="line">
            <a:avLst/>
          </a:prstGeom>
          <a:ln w="19050">
            <a:solidFill>
              <a:schemeClr val="tx1"/>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5124979" y="4113477"/>
                <a:ext cx="1834028" cy="4239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5124979" y="4113477"/>
                <a:ext cx="1834028" cy="42396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466604" y="809661"/>
                <a:ext cx="3745448" cy="10082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1">
                                      <a:latin typeface="Cambria Math" panose="02040503050406030204" pitchFamily="18" charset="0"/>
                                    </a:rPr>
                                    <m:t>−</m:t>
                                  </m:r>
                                  <m:r>
                                    <a:rPr lang="en-US" sz="2400" b="0" i="1" smtClean="0">
                                      <a:latin typeface="Cambria Math" panose="02040503050406030204" pitchFamily="18" charset="0"/>
                                    </a:rPr>
                                    <m:t>h</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e>
                                  </m:d>
                                </m:e>
                              </m:d>
                            </m:e>
                            <m:sup>
                              <m:r>
                                <a:rPr lang="en-US" sz="2400" b="0" i="1" smtClean="0">
                                  <a:latin typeface="Cambria Math" panose="02040503050406030204" pitchFamily="18" charset="0"/>
                                </a:rPr>
                                <m:t>2</m:t>
                              </m:r>
                            </m:sup>
                          </m:sSup>
                        </m:e>
                      </m:nary>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2466604" y="809661"/>
                <a:ext cx="3745448" cy="1008225"/>
              </a:xfrm>
              <a:prstGeom prst="rect">
                <a:avLst/>
              </a:prstGeom>
              <a:blipFill>
                <a:blip r:embed="rId4"/>
                <a:stretch>
                  <a:fillRect/>
                </a:stretch>
              </a:blipFill>
            </p:spPr>
            <p:txBody>
              <a:bodyPr/>
              <a:lstStyle/>
              <a:p>
                <a:r>
                  <a:rPr lang="en-US">
                    <a:noFill/>
                  </a:rPr>
                  <a:t> </a:t>
                </a:r>
              </a:p>
            </p:txBody>
          </p:sp>
        </mc:Fallback>
      </mc:AlternateContent>
      <p:sp>
        <p:nvSpPr>
          <p:cNvPr id="10" name="TextBox 9"/>
          <p:cNvSpPr txBox="1"/>
          <p:nvPr/>
        </p:nvSpPr>
        <p:spPr>
          <a:xfrm>
            <a:off x="200299" y="1105418"/>
            <a:ext cx="2647406" cy="461665"/>
          </a:xfrm>
          <a:prstGeom prst="rect">
            <a:avLst/>
          </a:prstGeom>
          <a:noFill/>
        </p:spPr>
        <p:txBody>
          <a:bodyPr wrap="square" rtlCol="0">
            <a:spAutoFit/>
          </a:bodyPr>
          <a:lstStyle/>
          <a:p>
            <a:r>
              <a:rPr lang="en-US" sz="2400" dirty="0" smtClean="0"/>
              <a:t>Cost function</a:t>
            </a:r>
            <a:endParaRPr lang="en-US" sz="2400" dirty="0"/>
          </a:p>
        </p:txBody>
      </p:sp>
    </p:spTree>
    <p:extLst>
      <p:ext uri="{BB962C8B-B14F-4D97-AF65-F5344CB8AC3E}">
        <p14:creationId xmlns:p14="http://schemas.microsoft.com/office/powerpoint/2010/main" val="120835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Multiple variables linear regression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70" y="2562918"/>
            <a:ext cx="4058738" cy="4207558"/>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2466604" y="809661"/>
                <a:ext cx="5379550" cy="10082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1">
                                      <a:latin typeface="Cambria Math" panose="02040503050406030204" pitchFamily="18" charset="0"/>
                                    </a:rPr>
                                    <m:t>−</m:t>
                                  </m:r>
                                  <m:r>
                                    <a:rPr lang="en-US" sz="2400" b="0" i="1" smtClean="0">
                                      <a:latin typeface="Cambria Math" panose="02040503050406030204" pitchFamily="18" charset="0"/>
                                    </a:rPr>
                                    <m:t>h</m:t>
                                  </m:r>
                                  <m:d>
                                    <m:dPr>
                                      <m:ctrlPr>
                                        <a:rPr lang="en-US" sz="2400" i="1">
                                          <a:latin typeface="Cambria Math" panose="02040503050406030204" pitchFamily="18" charset="0"/>
                                        </a:rPr>
                                      </m:ctrlPr>
                                    </m:dP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𝑖</m:t>
                                              </m:r>
                                            </m:e>
                                          </m:d>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2</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𝑁</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e>
                                  </m:d>
                                </m:e>
                              </m:d>
                            </m:e>
                            <m:sup>
                              <m:r>
                                <a:rPr lang="en-US" sz="2400" b="0" i="1" smtClean="0">
                                  <a:latin typeface="Cambria Math" panose="02040503050406030204" pitchFamily="18" charset="0"/>
                                </a:rPr>
                                <m:t>2</m:t>
                              </m:r>
                            </m:sup>
                          </m:sSup>
                        </m:e>
                      </m:nary>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2466604" y="809661"/>
                <a:ext cx="5379550" cy="1008225"/>
              </a:xfrm>
              <a:prstGeom prst="rect">
                <a:avLst/>
              </a:prstGeom>
              <a:blipFill>
                <a:blip r:embed="rId3"/>
                <a:stretch>
                  <a:fillRect/>
                </a:stretch>
              </a:blipFill>
            </p:spPr>
            <p:txBody>
              <a:bodyPr/>
              <a:lstStyle/>
              <a:p>
                <a:r>
                  <a:rPr lang="en-US">
                    <a:noFill/>
                  </a:rPr>
                  <a:t> </a:t>
                </a:r>
              </a:p>
            </p:txBody>
          </p:sp>
        </mc:Fallback>
      </mc:AlternateContent>
      <p:sp>
        <p:nvSpPr>
          <p:cNvPr id="8" name="TextBox 7"/>
          <p:cNvSpPr txBox="1"/>
          <p:nvPr/>
        </p:nvSpPr>
        <p:spPr>
          <a:xfrm>
            <a:off x="200299" y="1105418"/>
            <a:ext cx="2647406" cy="461665"/>
          </a:xfrm>
          <a:prstGeom prst="rect">
            <a:avLst/>
          </a:prstGeom>
          <a:noFill/>
        </p:spPr>
        <p:txBody>
          <a:bodyPr wrap="square" rtlCol="0">
            <a:spAutoFit/>
          </a:bodyPr>
          <a:lstStyle/>
          <a:p>
            <a:r>
              <a:rPr lang="en-US" sz="2400" dirty="0" smtClean="0"/>
              <a:t>Cost function</a:t>
            </a:r>
            <a:endParaRPr lang="en-US" sz="2400" dirty="0"/>
          </a:p>
        </p:txBody>
      </p:sp>
      <mc:AlternateContent xmlns:mc="http://schemas.openxmlformats.org/markup-compatibility/2006">
        <mc:Choice xmlns:a14="http://schemas.microsoft.com/office/drawing/2010/main" Requires="a14">
          <p:sp>
            <p:nvSpPr>
              <p:cNvPr id="9" name="TextBox 8"/>
              <p:cNvSpPr txBox="1"/>
              <p:nvPr/>
            </p:nvSpPr>
            <p:spPr>
              <a:xfrm>
                <a:off x="433152" y="1881548"/>
                <a:ext cx="761445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𝑤</m:t>
                          </m:r>
                        </m:sub>
                      </m:sSub>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𝑁</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𝑁</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r>
                        <a:rPr lang="en-US" sz="2400" b="1" i="0" smtClean="0">
                          <a:latin typeface="Cambria Math" panose="02040503050406030204" pitchFamily="18" charset="0"/>
                        </a:rPr>
                        <m:t>𝐰𝐱</m:t>
                      </m:r>
                    </m:oMath>
                  </m:oMathPara>
                </a14:m>
                <a:endParaRPr lang="en-US" sz="2400" b="1" dirty="0"/>
              </a:p>
            </p:txBody>
          </p:sp>
        </mc:Choice>
        <mc:Fallback>
          <p:sp>
            <p:nvSpPr>
              <p:cNvPr id="9" name="TextBox 8"/>
              <p:cNvSpPr txBox="1">
                <a:spLocks noRot="1" noChangeAspect="1" noMove="1" noResize="1" noEditPoints="1" noAdjustHandles="1" noChangeArrowheads="1" noChangeShapeType="1" noTextEdit="1"/>
              </p:cNvSpPr>
              <p:nvPr/>
            </p:nvSpPr>
            <p:spPr>
              <a:xfrm>
                <a:off x="433152" y="1881548"/>
                <a:ext cx="7614457" cy="369332"/>
              </a:xfrm>
              <a:prstGeom prst="rect">
                <a:avLst/>
              </a:prstGeom>
              <a:blipFill>
                <a:blip r:embed="rId4"/>
                <a:stretch>
                  <a:fillRect l="-560" r="-8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659388" y="2804648"/>
                <a:ext cx="264200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𝐰</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𝑁</m:t>
                                    </m:r>
                                  </m:sub>
                                </m:sSub>
                              </m:e>
                            </m:mr>
                          </m:m>
                        </m:e>
                      </m:d>
                    </m:oMath>
                  </m:oMathPara>
                </a14:m>
                <a:endParaRPr lang="en-US" sz="2400" i="1" dirty="0"/>
              </a:p>
            </p:txBody>
          </p:sp>
        </mc:Choice>
        <mc:Fallback>
          <p:sp>
            <p:nvSpPr>
              <p:cNvPr id="10" name="TextBox 9"/>
              <p:cNvSpPr txBox="1">
                <a:spLocks noRot="1" noChangeAspect="1" noMove="1" noResize="1" noEditPoints="1" noAdjustHandles="1" noChangeArrowheads="1" noChangeShapeType="1" noTextEdit="1"/>
              </p:cNvSpPr>
              <p:nvPr/>
            </p:nvSpPr>
            <p:spPr>
              <a:xfrm>
                <a:off x="5659388" y="2804648"/>
                <a:ext cx="2642005" cy="369332"/>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755186" y="3377511"/>
                <a:ext cx="1267655" cy="9757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sub>
                                </m:sSub>
                              </m:e>
                            </m:mr>
                          </m:m>
                        </m:e>
                      </m:d>
                    </m:oMath>
                  </m:oMathPara>
                </a14:m>
                <a:endParaRPr lang="en-US" sz="2400" i="1" dirty="0"/>
              </a:p>
            </p:txBody>
          </p:sp>
        </mc:Choice>
        <mc:Fallback>
          <p:sp>
            <p:nvSpPr>
              <p:cNvPr id="11" name="TextBox 10"/>
              <p:cNvSpPr txBox="1">
                <a:spLocks noRot="1" noChangeAspect="1" noMove="1" noResize="1" noEditPoints="1" noAdjustHandles="1" noChangeArrowheads="1" noChangeShapeType="1" noTextEdit="1"/>
              </p:cNvSpPr>
              <p:nvPr/>
            </p:nvSpPr>
            <p:spPr>
              <a:xfrm>
                <a:off x="5755186" y="3377511"/>
                <a:ext cx="1267655" cy="975716"/>
              </a:xfrm>
              <a:prstGeom prst="rect">
                <a:avLst/>
              </a:prstGeom>
              <a:blipFill>
                <a:blip r:embed="rId6"/>
                <a:stretch>
                  <a:fillRect/>
                </a:stretch>
              </a:blipFill>
            </p:spPr>
            <p:txBody>
              <a:bodyPr/>
              <a:lstStyle/>
              <a:p>
                <a:r>
                  <a:rPr lang="en-US">
                    <a:noFill/>
                  </a:rPr>
                  <a:t> </a:t>
                </a:r>
              </a:p>
            </p:txBody>
          </p:sp>
        </mc:Fallback>
      </mc:AlternateContent>
      <p:sp>
        <p:nvSpPr>
          <p:cNvPr id="12" name="TextBox 11"/>
          <p:cNvSpPr txBox="1"/>
          <p:nvPr/>
        </p:nvSpPr>
        <p:spPr>
          <a:xfrm>
            <a:off x="5190308" y="4740838"/>
            <a:ext cx="2647406" cy="830997"/>
          </a:xfrm>
          <a:prstGeom prst="rect">
            <a:avLst/>
          </a:prstGeom>
          <a:noFill/>
        </p:spPr>
        <p:txBody>
          <a:bodyPr wrap="square" rtlCol="0">
            <a:spAutoFit/>
          </a:bodyPr>
          <a:lstStyle/>
          <a:p>
            <a:r>
              <a:rPr lang="en-US" sz="2400" dirty="0" smtClean="0"/>
              <a:t>Where </a:t>
            </a:r>
            <a:r>
              <a:rPr lang="en-US" sz="2400" i="1" dirty="0" smtClean="0"/>
              <a:t>N</a:t>
            </a:r>
            <a:r>
              <a:rPr lang="en-US" sz="2400" dirty="0" smtClean="0"/>
              <a:t> is the number of features</a:t>
            </a:r>
            <a:endParaRPr lang="en-US" sz="2400" dirty="0"/>
          </a:p>
        </p:txBody>
      </p:sp>
    </p:spTree>
    <p:extLst>
      <p:ext uri="{BB962C8B-B14F-4D97-AF65-F5344CB8AC3E}">
        <p14:creationId xmlns:p14="http://schemas.microsoft.com/office/powerpoint/2010/main" val="2968639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Multivariate Linear Regression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mc:AlternateContent xmlns:mc="http://schemas.openxmlformats.org/markup-compatibility/2006">
        <mc:Choice xmlns:a14="http://schemas.microsoft.com/office/drawing/2010/main" Requires="a14">
          <p:sp>
            <p:nvSpPr>
              <p:cNvPr id="5" name="TextBox 4"/>
              <p:cNvSpPr txBox="1"/>
              <p:nvPr/>
            </p:nvSpPr>
            <p:spPr>
              <a:xfrm>
                <a:off x="2536272" y="834070"/>
                <a:ext cx="5932457" cy="10802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𝑖</m:t>
                                              </m:r>
                                            </m:e>
                                          </m:d>
                                        </m:sup>
                                      </m:sSubSup>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Sub>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1</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2</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𝑁</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e>
                                      </m:d>
                                    </m:e>
                                  </m:d>
                                </m:e>
                                <m:sup>
                                  <m:r>
                                    <a:rPr lang="en-US" sz="2400" i="1">
                                      <a:latin typeface="Cambria Math" panose="02040503050406030204" pitchFamily="18" charset="0"/>
                                    </a:rPr>
                                    <m:t>2</m:t>
                                  </m:r>
                                </m:sup>
                              </m:sSup>
                            </m:e>
                          </m:nary>
                        </m:e>
                      </m:nary>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2536272" y="834070"/>
                <a:ext cx="5932457" cy="1080296"/>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269967" y="1129827"/>
            <a:ext cx="2647406" cy="461665"/>
          </a:xfrm>
          <a:prstGeom prst="rect">
            <a:avLst/>
          </a:prstGeom>
          <a:noFill/>
        </p:spPr>
        <p:txBody>
          <a:bodyPr wrap="square" rtlCol="0">
            <a:spAutoFit/>
          </a:bodyPr>
          <a:lstStyle/>
          <a:p>
            <a:r>
              <a:rPr lang="en-US" sz="2400" dirty="0" smtClean="0"/>
              <a:t>Cost function</a:t>
            </a:r>
            <a:endParaRPr lang="en-US" sz="2400" dirty="0"/>
          </a:p>
        </p:txBody>
      </p:sp>
      <mc:AlternateContent xmlns:mc="http://schemas.openxmlformats.org/markup-compatibility/2006">
        <mc:Choice xmlns:a14="http://schemas.microsoft.com/office/drawing/2010/main" Requires="a14">
          <p:sp>
            <p:nvSpPr>
              <p:cNvPr id="8" name="TextBox 7"/>
              <p:cNvSpPr txBox="1"/>
              <p:nvPr/>
            </p:nvSpPr>
            <p:spPr>
              <a:xfrm>
                <a:off x="2446150" y="2848190"/>
                <a:ext cx="3056350" cy="9750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𝐰</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11</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r>
                                      <a:rPr lang="en-US" sz="2400" b="0" i="1" smtClean="0">
                                        <a:latin typeface="Cambria Math" panose="02040503050406030204" pitchFamily="18" charset="0"/>
                                      </a:rPr>
                                      <m:t>2</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r>
                                      <a:rPr lang="en-US" sz="2400" b="0" i="1" smtClean="0">
                                        <a:latin typeface="Cambria Math" panose="02040503050406030204" pitchFamily="18" charset="0"/>
                                      </a:rPr>
                                      <m:t>3</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r>
                                      <a:rPr lang="en-US" sz="2400" i="1">
                                        <a:latin typeface="Cambria Math" panose="02040503050406030204" pitchFamily="18" charset="0"/>
                                      </a:rPr>
                                      <m:t>1</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22</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23</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3</m:t>
                                    </m:r>
                                    <m:r>
                                      <a:rPr lang="en-US" sz="2400" i="1">
                                        <a:latin typeface="Cambria Math" panose="02040503050406030204" pitchFamily="18" charset="0"/>
                                      </a:rPr>
                                      <m:t>1</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32</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33</m:t>
                                    </m:r>
                                  </m:sub>
                                </m:sSub>
                              </m:e>
                            </m:mr>
                          </m:m>
                        </m:e>
                      </m:d>
                    </m:oMath>
                  </m:oMathPara>
                </a14:m>
                <a:endParaRPr lang="en-US" sz="2400" i="1" dirty="0"/>
              </a:p>
            </p:txBody>
          </p:sp>
        </mc:Choice>
        <mc:Fallback>
          <p:sp>
            <p:nvSpPr>
              <p:cNvPr id="8" name="TextBox 7"/>
              <p:cNvSpPr txBox="1">
                <a:spLocks noRot="1" noChangeAspect="1" noMove="1" noResize="1" noEditPoints="1" noAdjustHandles="1" noChangeArrowheads="1" noChangeShapeType="1" noTextEdit="1"/>
              </p:cNvSpPr>
              <p:nvPr/>
            </p:nvSpPr>
            <p:spPr>
              <a:xfrm>
                <a:off x="2446150" y="2848190"/>
                <a:ext cx="3056350" cy="9750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55793" y="4530947"/>
                <a:ext cx="1280479" cy="9782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𝑁</m:t>
                                    </m:r>
                                  </m:sub>
                                </m:sSub>
                              </m:e>
                            </m:mr>
                          </m:m>
                        </m:e>
                      </m:d>
                    </m:oMath>
                  </m:oMathPara>
                </a14:m>
                <a:endParaRPr lang="en-US" sz="2400" i="1" dirty="0"/>
              </a:p>
            </p:txBody>
          </p:sp>
        </mc:Choice>
        <mc:Fallback>
          <p:sp>
            <p:nvSpPr>
              <p:cNvPr id="9" name="TextBox 8"/>
              <p:cNvSpPr txBox="1">
                <a:spLocks noRot="1" noChangeAspect="1" noMove="1" noResize="1" noEditPoints="1" noAdjustHandles="1" noChangeArrowheads="1" noChangeShapeType="1" noTextEdit="1"/>
              </p:cNvSpPr>
              <p:nvPr/>
            </p:nvSpPr>
            <p:spPr>
              <a:xfrm>
                <a:off x="1255793" y="4530947"/>
                <a:ext cx="1280479" cy="9782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967459" y="4533512"/>
                <a:ext cx="1233030" cy="9757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𝑁</m:t>
                                    </m:r>
                                  </m:sub>
                                </m:sSub>
                              </m:e>
                            </m:mr>
                          </m:m>
                        </m:e>
                      </m:d>
                    </m:oMath>
                  </m:oMathPara>
                </a14:m>
                <a:endParaRPr lang="en-US" sz="2400" i="1" dirty="0"/>
              </a:p>
            </p:txBody>
          </p:sp>
        </mc:Choice>
        <mc:Fallback>
          <p:sp>
            <p:nvSpPr>
              <p:cNvPr id="10" name="TextBox 9"/>
              <p:cNvSpPr txBox="1">
                <a:spLocks noRot="1" noChangeAspect="1" noMove="1" noResize="1" noEditPoints="1" noAdjustHandles="1" noChangeArrowheads="1" noChangeShapeType="1" noTextEdit="1"/>
              </p:cNvSpPr>
              <p:nvPr/>
            </p:nvSpPr>
            <p:spPr>
              <a:xfrm>
                <a:off x="4967459" y="4533512"/>
                <a:ext cx="1233030" cy="97571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928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How to find parameters - optimization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TextBox 2"/>
          <p:cNvSpPr txBox="1"/>
          <p:nvPr/>
        </p:nvSpPr>
        <p:spPr>
          <a:xfrm>
            <a:off x="0" y="1508653"/>
            <a:ext cx="7794171" cy="3046988"/>
          </a:xfrm>
          <a:prstGeom prst="rect">
            <a:avLst/>
          </a:prstGeom>
          <a:noFill/>
        </p:spPr>
        <p:txBody>
          <a:bodyPr wrap="square" rtlCol="0">
            <a:spAutoFit/>
          </a:bodyPr>
          <a:lstStyle/>
          <a:p>
            <a:pPr marL="342900" indent="-342900">
              <a:buAutoNum type="arabicPeriod"/>
            </a:pPr>
            <a:r>
              <a:rPr lang="en-US" sz="2400" dirty="0" smtClean="0"/>
              <a:t>Gradient decent</a:t>
            </a:r>
          </a:p>
          <a:p>
            <a:pPr marL="342900" indent="-342900">
              <a:buAutoNum type="arabicPeriod"/>
            </a:pPr>
            <a:r>
              <a:rPr lang="en-US" sz="2400" dirty="0" smtClean="0"/>
              <a:t>Monte Carlo</a:t>
            </a:r>
          </a:p>
          <a:p>
            <a:pPr marL="342900" indent="-342900">
              <a:buAutoNum type="arabicPeriod"/>
            </a:pPr>
            <a:r>
              <a:rPr lang="en-US" sz="2400" dirty="0" smtClean="0"/>
              <a:t>Simulated annealing</a:t>
            </a:r>
          </a:p>
          <a:p>
            <a:pPr marL="342900" indent="-342900">
              <a:buAutoNum type="arabicPeriod"/>
            </a:pPr>
            <a:r>
              <a:rPr lang="en-US" sz="2400" dirty="0" smtClean="0"/>
              <a:t>Newton-Raphson</a:t>
            </a:r>
          </a:p>
          <a:p>
            <a:pPr marL="342900" indent="-342900">
              <a:buAutoNum type="arabicPeriod"/>
            </a:pPr>
            <a:r>
              <a:rPr lang="en-US" sz="2400" dirty="0" smtClean="0"/>
              <a:t>Conjugate gradient</a:t>
            </a:r>
          </a:p>
          <a:p>
            <a:pPr marL="342900" indent="-342900">
              <a:buAutoNum type="arabicPeriod"/>
            </a:pPr>
            <a:r>
              <a:rPr lang="en-US" sz="2400" dirty="0" smtClean="0"/>
              <a:t>BFGS</a:t>
            </a:r>
          </a:p>
          <a:p>
            <a:pPr marL="342900" indent="-342900">
              <a:buAutoNum type="arabicPeriod"/>
            </a:pPr>
            <a:r>
              <a:rPr lang="en-US" sz="2400" dirty="0" smtClean="0"/>
              <a:t>L-BFGS</a:t>
            </a:r>
          </a:p>
          <a:p>
            <a:pPr marL="342900" indent="-342900">
              <a:buAutoNum type="arabicPeriod"/>
            </a:pPr>
            <a:r>
              <a:rPr lang="en-US" sz="2400" dirty="0" smtClean="0"/>
              <a:t>…</a:t>
            </a:r>
            <a:endParaRPr lang="en-US" sz="2400" dirty="0"/>
          </a:p>
        </p:txBody>
      </p:sp>
      <p:sp>
        <p:nvSpPr>
          <p:cNvPr id="4" name="TextBox 3"/>
          <p:cNvSpPr txBox="1"/>
          <p:nvPr/>
        </p:nvSpPr>
        <p:spPr>
          <a:xfrm>
            <a:off x="2455817" y="4555641"/>
            <a:ext cx="2325188" cy="461665"/>
          </a:xfrm>
          <a:prstGeom prst="rect">
            <a:avLst/>
          </a:prstGeom>
          <a:noFill/>
        </p:spPr>
        <p:txBody>
          <a:bodyPr wrap="square" rtlCol="0">
            <a:spAutoFit/>
          </a:bodyPr>
          <a:lstStyle/>
          <a:p>
            <a:r>
              <a:rPr lang="en-US" sz="2400" dirty="0" smtClean="0"/>
              <a:t>or</a:t>
            </a:r>
            <a:endParaRPr lang="en-US" sz="2400" dirty="0"/>
          </a:p>
        </p:txBody>
      </p:sp>
      <p:sp>
        <p:nvSpPr>
          <p:cNvPr id="7" name="TextBox 6"/>
          <p:cNvSpPr txBox="1"/>
          <p:nvPr/>
        </p:nvSpPr>
        <p:spPr>
          <a:xfrm>
            <a:off x="-1" y="5538000"/>
            <a:ext cx="2325188" cy="461665"/>
          </a:xfrm>
          <a:prstGeom prst="rect">
            <a:avLst/>
          </a:prstGeom>
          <a:noFill/>
        </p:spPr>
        <p:txBody>
          <a:bodyPr wrap="square" rtlCol="0">
            <a:spAutoFit/>
          </a:bodyPr>
          <a:lstStyle/>
          <a:p>
            <a:r>
              <a:rPr lang="en-US" sz="2400" dirty="0" smtClean="0"/>
              <a:t>Normal Equation</a:t>
            </a:r>
            <a:endParaRPr lang="en-US" sz="2400" dirty="0"/>
          </a:p>
        </p:txBody>
      </p:sp>
    </p:spTree>
    <p:extLst>
      <p:ext uri="{BB962C8B-B14F-4D97-AF65-F5344CB8AC3E}">
        <p14:creationId xmlns:p14="http://schemas.microsoft.com/office/powerpoint/2010/main" val="1900136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13" y="2578304"/>
            <a:ext cx="7956056" cy="4142129"/>
          </a:xfrm>
          <a:prstGeom prst="rect">
            <a:avLst/>
          </a:prstGeom>
        </p:spPr>
      </p:pic>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Gradient Decent</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mc:AlternateContent xmlns:mc="http://schemas.openxmlformats.org/markup-compatibility/2006">
        <mc:Choice xmlns:a14="http://schemas.microsoft.com/office/drawing/2010/main" Requires="a14">
          <p:sp>
            <p:nvSpPr>
              <p:cNvPr id="5" name="TextBox 4"/>
              <p:cNvSpPr txBox="1"/>
              <p:nvPr/>
            </p:nvSpPr>
            <p:spPr>
              <a:xfrm>
                <a:off x="274322" y="4414829"/>
                <a:ext cx="1282210" cy="369332"/>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e>
                      </m:d>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274322" y="4414829"/>
                <a:ext cx="1282210" cy="369332"/>
              </a:xfrm>
              <a:prstGeom prst="rect">
                <a:avLst/>
              </a:prstGeom>
              <a:blipFill>
                <a:blip r:embed="rId3"/>
                <a:stretch>
                  <a:fillRect l="-7143" b="-295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021876" y="6107260"/>
                <a:ext cx="436979" cy="369332"/>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3021876" y="6107260"/>
                <a:ext cx="436979" cy="369332"/>
              </a:xfrm>
              <a:prstGeom prst="rect">
                <a:avLst/>
              </a:prstGeom>
              <a:blipFill>
                <a:blip r:embed="rId4"/>
                <a:stretch>
                  <a:fillRect l="-8451" r="-5634"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276013" y="5777097"/>
                <a:ext cx="429861" cy="369332"/>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7276013" y="5777097"/>
                <a:ext cx="429861" cy="369332"/>
              </a:xfrm>
              <a:prstGeom prst="rect">
                <a:avLst/>
              </a:prstGeom>
              <a:blipFill>
                <a:blip r:embed="rId5"/>
                <a:stretch>
                  <a:fillRect l="-10000" r="-4286" b="-16667"/>
                </a:stretch>
              </a:blipFill>
            </p:spPr>
            <p:txBody>
              <a:bodyPr/>
              <a:lstStyle/>
              <a:p>
                <a:r>
                  <a:rPr lang="en-US">
                    <a:noFill/>
                  </a:rPr>
                  <a:t> </a:t>
                </a:r>
              </a:p>
            </p:txBody>
          </p:sp>
        </mc:Fallback>
      </mc:AlternateContent>
      <p:sp>
        <p:nvSpPr>
          <p:cNvPr id="9" name="TextBox 8"/>
          <p:cNvSpPr txBox="1"/>
          <p:nvPr/>
        </p:nvSpPr>
        <p:spPr>
          <a:xfrm>
            <a:off x="-1" y="670558"/>
            <a:ext cx="4841967" cy="461665"/>
          </a:xfrm>
          <a:prstGeom prst="rect">
            <a:avLst/>
          </a:prstGeom>
          <a:noFill/>
        </p:spPr>
        <p:txBody>
          <a:bodyPr wrap="square" rtlCol="0">
            <a:spAutoFit/>
          </a:bodyPr>
          <a:lstStyle/>
          <a:p>
            <a:r>
              <a:rPr lang="en-US" sz="2400" dirty="0" smtClean="0"/>
              <a:t>Repeat until convergence:</a:t>
            </a:r>
            <a:endParaRPr lang="en-US" sz="2400" dirty="0"/>
          </a:p>
        </p:txBody>
      </p:sp>
      <mc:AlternateContent xmlns:mc="http://schemas.openxmlformats.org/markup-compatibility/2006">
        <mc:Choice xmlns:a14="http://schemas.microsoft.com/office/drawing/2010/main" Requires="a14">
          <p:sp>
            <p:nvSpPr>
              <p:cNvPr id="10" name="TextBox 9"/>
              <p:cNvSpPr txBox="1"/>
              <p:nvPr/>
            </p:nvSpPr>
            <p:spPr>
              <a:xfrm>
                <a:off x="57686" y="1088882"/>
                <a:ext cx="6447791" cy="1787412"/>
              </a:xfrm>
              <a:prstGeom prst="rect">
                <a:avLst/>
              </a:prstGeom>
              <a:solidFill>
                <a:schemeClr val="bg1"/>
              </a:solid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𝑁</m:t>
                                  </m:r>
                                </m:sub>
                              </m:sSub>
                            </m:e>
                          </m:d>
                        </m:num>
                        <m:den>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den>
                      </m:f>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𝑚</m:t>
                          </m:r>
                        </m:den>
                      </m:f>
                      <m:nary>
                        <m:naryPr>
                          <m:chr m:val="∑"/>
                          <m:ctrlPr>
                            <a:rPr lang="en-US" sz="240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d>
                            <m:dPr>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h</m:t>
                              </m:r>
                              <m:d>
                                <m:dPr>
                                  <m:ctrlPr>
                                    <a:rPr lang="en-US" sz="2400" b="0" i="1" smtClean="0">
                                      <a:latin typeface="Cambria Math" panose="02040503050406030204" pitchFamily="18" charset="0"/>
                                      <a:ea typeface="Cambria Math" panose="02040503050406030204" pitchFamily="18" charset="0"/>
                                    </a:rPr>
                                  </m:ctrlPr>
                                </m:dPr>
                                <m:e>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e>
                                      </m:d>
                                    </m:sup>
                                  </m:sSubSup>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𝑖</m:t>
                                          </m:r>
                                        </m:e>
                                      </m:d>
                                    </m:sup>
                                  </m:sSubSup>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𝑖</m:t>
                                          </m:r>
                                        </m:e>
                                      </m:d>
                                    </m:sup>
                                  </m:sSubSup>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𝑦</m:t>
                                  </m:r>
                                </m:e>
                                <m: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e>
                                  </m:d>
                                </m:sup>
                              </m:sSup>
                            </m:e>
                          </m:d>
                        </m:e>
                      </m:nary>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d>
                            <m:dPr>
                              <m:ctrlPr>
                                <a:rPr lang="en-US" sz="240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e>
                          </m:d>
                        </m:sup>
                      </m:sSup>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57686" y="1088882"/>
                <a:ext cx="6447791" cy="1787412"/>
              </a:xfrm>
              <a:prstGeom prst="rect">
                <a:avLst/>
              </a:prstGeom>
              <a:blipFill>
                <a:blip r:embed="rId6"/>
                <a:stretch>
                  <a:fillRect/>
                </a:stretch>
              </a:blipFill>
            </p:spPr>
            <p:txBody>
              <a:bodyPr/>
              <a:lstStyle/>
              <a:p>
                <a:r>
                  <a:rPr lang="en-US">
                    <a:noFill/>
                  </a:rPr>
                  <a:t> </a:t>
                </a:r>
              </a:p>
            </p:txBody>
          </p:sp>
        </mc:Fallback>
      </mc:AlternateContent>
      <p:sp>
        <p:nvSpPr>
          <p:cNvPr id="11" name="TextBox 10"/>
          <p:cNvSpPr txBox="1"/>
          <p:nvPr/>
        </p:nvSpPr>
        <p:spPr>
          <a:xfrm>
            <a:off x="6583680" y="1854926"/>
            <a:ext cx="2560320" cy="830997"/>
          </a:xfrm>
          <a:prstGeom prst="rect">
            <a:avLst/>
          </a:prstGeom>
          <a:noFill/>
        </p:spPr>
        <p:txBody>
          <a:bodyPr wrap="square" rtlCol="0">
            <a:spAutoFit/>
          </a:bodyPr>
          <a:lstStyle/>
          <a:p>
            <a:r>
              <a:rPr lang="en-US" sz="2400" dirty="0" smtClean="0"/>
              <a:t>(for linear regression)</a:t>
            </a:r>
            <a:endParaRPr lang="en-US" sz="2400" dirty="0"/>
          </a:p>
        </p:txBody>
      </p:sp>
    </p:spTree>
    <p:extLst>
      <p:ext uri="{BB962C8B-B14F-4D97-AF65-F5344CB8AC3E}">
        <p14:creationId xmlns:p14="http://schemas.microsoft.com/office/powerpoint/2010/main" val="323792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Normal Equation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mc:AlternateContent xmlns:mc="http://schemas.openxmlformats.org/markup-compatibility/2006">
        <mc:Choice xmlns:a14="http://schemas.microsoft.com/office/drawing/2010/main" Requires="a14">
          <p:sp>
            <p:nvSpPr>
              <p:cNvPr id="3" name="TextBox 2"/>
              <p:cNvSpPr txBox="1"/>
              <p:nvPr/>
            </p:nvSpPr>
            <p:spPr>
              <a:xfrm>
                <a:off x="2207624" y="3104604"/>
                <a:ext cx="227850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𝐰</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0">
                                      <a:latin typeface="Cambria Math" panose="02040503050406030204" pitchFamily="18" charset="0"/>
                                    </a:rPr>
                                    <m:t>𝐱</m:t>
                                  </m:r>
                                </m:e>
                                <m:sup>
                                  <m:r>
                                    <a:rPr lang="en-US" sz="2400" i="1">
                                      <a:latin typeface="Cambria Math" panose="02040503050406030204" pitchFamily="18" charset="0"/>
                                    </a:rPr>
                                    <m:t>𝑇</m:t>
                                  </m:r>
                                </m:sup>
                              </m:sSup>
                              <m:r>
                                <a:rPr lang="en-US" sz="2400" b="1" i="0">
                                  <a:latin typeface="Cambria Math" panose="02040503050406030204" pitchFamily="18" charset="0"/>
                                </a:rPr>
                                <m:t>𝐱</m:t>
                              </m:r>
                            </m:e>
                          </m:d>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𝐱</m:t>
                          </m:r>
                        </m:e>
                        <m:sup>
                          <m:r>
                            <a:rPr lang="en-US" sz="2400" b="0" i="1" smtClean="0">
                              <a:latin typeface="Cambria Math" panose="02040503050406030204" pitchFamily="18" charset="0"/>
                            </a:rPr>
                            <m:t>𝑇</m:t>
                          </m:r>
                        </m:sup>
                      </m:sSup>
                      <m:r>
                        <a:rPr lang="en-US" sz="2400" b="1" i="0" smtClean="0">
                          <a:latin typeface="Cambria Math" panose="02040503050406030204" pitchFamily="18" charset="0"/>
                        </a:rPr>
                        <m:t>𝐲</m:t>
                      </m:r>
                    </m:oMath>
                  </m:oMathPara>
                </a14:m>
                <a:endParaRPr lang="en-US" sz="2400" b="1" dirty="0"/>
              </a:p>
            </p:txBody>
          </p:sp>
        </mc:Choice>
        <mc:Fallback>
          <p:sp>
            <p:nvSpPr>
              <p:cNvPr id="3" name="TextBox 2"/>
              <p:cNvSpPr txBox="1">
                <a:spLocks noRot="1" noChangeAspect="1" noMove="1" noResize="1" noEditPoints="1" noAdjustHandles="1" noChangeArrowheads="1" noChangeShapeType="1" noTextEdit="1"/>
              </p:cNvSpPr>
              <p:nvPr/>
            </p:nvSpPr>
            <p:spPr>
              <a:xfrm>
                <a:off x="2207624" y="3104604"/>
                <a:ext cx="2278509" cy="369332"/>
              </a:xfrm>
              <a:prstGeom prst="rect">
                <a:avLst/>
              </a:prstGeom>
              <a:blipFill>
                <a:blip r:embed="rId2"/>
                <a:stretch>
                  <a:fillRect l="-1337" r="-2941" b="-278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18011" y="992776"/>
                <a:ext cx="1487587" cy="11738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1" i="0"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e>
                                    </m:d>
                                  </m:sup>
                                </m:sSup>
                              </m:e>
                            </m:mr>
                            <m:mr>
                              <m:e>
                                <m:r>
                                  <a:rPr lang="en-US" sz="2400" b="0" i="1" smtClean="0">
                                    <a:latin typeface="Cambria Math" panose="02040503050406030204" pitchFamily="18" charset="0"/>
                                  </a:rPr>
                                  <m:t>…</m:t>
                                </m:r>
                              </m:e>
                            </m:mr>
                            <m:m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𝑚</m:t>
                                        </m:r>
                                      </m:e>
                                    </m:d>
                                  </m:sup>
                                </m:sSup>
                              </m:e>
                            </m:mr>
                          </m:m>
                        </m:e>
                      </m:d>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418011" y="992776"/>
                <a:ext cx="1487587" cy="11738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956560" y="925514"/>
                <a:ext cx="2923364" cy="12411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1" i="0"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e>
                                    </m:d>
                                  </m:sup>
                                </m:sSubSup>
                              </m:e>
                              <m:e>
                                <m:r>
                                  <a:rPr lang="en-US" sz="2400" b="0" i="1" smtClean="0">
                                    <a:latin typeface="Cambria Math" panose="02040503050406030204" pitchFamily="18" charset="0"/>
                                  </a:rPr>
                                  <m:t>…</m:t>
                                </m:r>
                              </m:e>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𝑛</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1</m:t>
                                        </m:r>
                                      </m:e>
                                    </m:d>
                                  </m:sup>
                                </m:sSubSup>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0</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𝑚</m:t>
                                        </m:r>
                                      </m:e>
                                    </m:d>
                                  </m:sup>
                                </m:sSubSup>
                              </m:e>
                              <m:e>
                                <m:r>
                                  <a:rPr lang="en-US" sz="2400" b="0" i="1" smtClean="0">
                                    <a:latin typeface="Cambria Math" panose="02040503050406030204" pitchFamily="18" charset="0"/>
                                  </a:rPr>
                                  <m:t>…</m:t>
                                </m:r>
                              </m:e>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b="0" i="1" smtClean="0">
                                        <a:latin typeface="Cambria Math" panose="02040503050406030204" pitchFamily="18" charset="0"/>
                                      </a:rPr>
                                      <m:t>𝑛</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𝑚</m:t>
                                        </m:r>
                                      </m:e>
                                    </m:d>
                                  </m:sup>
                                </m:sSubSup>
                              </m:e>
                            </m:mr>
                          </m:m>
                        </m:e>
                      </m:d>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2956560" y="925514"/>
                <a:ext cx="2923364" cy="12411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736080" y="966389"/>
                <a:ext cx="1341714" cy="9752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𝐰</m:t>
                      </m:r>
                      <m:r>
                        <a:rPr lang="en-US" sz="2400" b="1" i="0" smtClean="0">
                          <a:latin typeface="Cambria Math" panose="02040503050406030204" pitchFamily="18" charset="0"/>
                        </a:rPr>
                        <m:t>=</m:t>
                      </m:r>
                      <m:d>
                        <m:dPr>
                          <m:begChr m:val="["/>
                          <m:endChr m:val="]"/>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e>
                            </m:mr>
                            <m:mr>
                              <m:e>
                                <m:r>
                                  <a:rPr lang="en-US" sz="2400" b="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𝑛</m:t>
                                    </m:r>
                                  </m:sub>
                                </m:sSub>
                              </m:e>
                            </m:mr>
                          </m:m>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6736080" y="966389"/>
                <a:ext cx="1341714" cy="975203"/>
              </a:xfrm>
              <a:prstGeom prst="rect">
                <a:avLst/>
              </a:prstGeom>
              <a:blipFill>
                <a:blip r:embed="rId5"/>
                <a:stretch>
                  <a:fillRect/>
                </a:stretch>
              </a:blipFill>
            </p:spPr>
            <p:txBody>
              <a:bodyPr/>
              <a:lstStyle/>
              <a:p>
                <a:r>
                  <a:rPr lang="en-US">
                    <a:noFill/>
                  </a:rPr>
                  <a:t> </a:t>
                </a:r>
              </a:p>
            </p:txBody>
          </p:sp>
        </mc:Fallback>
      </mc:AlternateContent>
      <p:sp>
        <p:nvSpPr>
          <p:cNvPr id="9" name="TextBox 8"/>
          <p:cNvSpPr txBox="1"/>
          <p:nvPr/>
        </p:nvSpPr>
        <p:spPr>
          <a:xfrm>
            <a:off x="0" y="2493137"/>
            <a:ext cx="4841967" cy="461665"/>
          </a:xfrm>
          <a:prstGeom prst="rect">
            <a:avLst/>
          </a:prstGeom>
          <a:noFill/>
        </p:spPr>
        <p:txBody>
          <a:bodyPr wrap="square" rtlCol="0">
            <a:spAutoFit/>
          </a:bodyPr>
          <a:lstStyle/>
          <a:p>
            <a:r>
              <a:rPr lang="en-US" sz="2400" dirty="0" smtClean="0"/>
              <a:t>Normal equation:</a:t>
            </a:r>
            <a:endParaRPr lang="en-US" sz="2400" dirty="0"/>
          </a:p>
        </p:txBody>
      </p:sp>
      <p:sp>
        <p:nvSpPr>
          <p:cNvPr id="10" name="TextBox 9"/>
          <p:cNvSpPr txBox="1"/>
          <p:nvPr/>
        </p:nvSpPr>
        <p:spPr>
          <a:xfrm>
            <a:off x="5549343" y="3865473"/>
            <a:ext cx="2708364" cy="461665"/>
          </a:xfrm>
          <a:prstGeom prst="rect">
            <a:avLst/>
          </a:prstGeom>
          <a:noFill/>
        </p:spPr>
        <p:txBody>
          <a:bodyPr wrap="square" rtlCol="0">
            <a:spAutoFit/>
          </a:bodyPr>
          <a:lstStyle/>
          <a:p>
            <a:r>
              <a:rPr lang="en-US" sz="2400" dirty="0" smtClean="0"/>
              <a:t>Normal equation:</a:t>
            </a:r>
            <a:endParaRPr lang="en-US" sz="2400" dirty="0"/>
          </a:p>
        </p:txBody>
      </p:sp>
      <p:sp>
        <p:nvSpPr>
          <p:cNvPr id="11" name="TextBox 10"/>
          <p:cNvSpPr txBox="1"/>
          <p:nvPr/>
        </p:nvSpPr>
        <p:spPr>
          <a:xfrm>
            <a:off x="328555" y="3865473"/>
            <a:ext cx="2708364" cy="461665"/>
          </a:xfrm>
          <a:prstGeom prst="rect">
            <a:avLst/>
          </a:prstGeom>
          <a:noFill/>
        </p:spPr>
        <p:txBody>
          <a:bodyPr wrap="square" rtlCol="0">
            <a:spAutoFit/>
          </a:bodyPr>
          <a:lstStyle/>
          <a:p>
            <a:r>
              <a:rPr lang="en-US" sz="2400" dirty="0" smtClean="0"/>
              <a:t>Gradient descent:</a:t>
            </a:r>
            <a:endParaRPr lang="en-US" sz="2400" dirty="0"/>
          </a:p>
        </p:txBody>
      </p:sp>
      <p:sp>
        <p:nvSpPr>
          <p:cNvPr id="12" name="TextBox 11"/>
          <p:cNvSpPr txBox="1"/>
          <p:nvPr/>
        </p:nvSpPr>
        <p:spPr>
          <a:xfrm>
            <a:off x="132612" y="4470718"/>
            <a:ext cx="425650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Need to choose </a:t>
            </a:r>
            <a:r>
              <a:rPr lang="el-GR" sz="2400" dirty="0"/>
              <a:t>α</a:t>
            </a:r>
            <a:endParaRPr lang="en-US" sz="2400" dirty="0" smtClean="0"/>
          </a:p>
          <a:p>
            <a:pPr marL="342900" indent="-342900">
              <a:buFont typeface="Arial" panose="020B0604020202020204" pitchFamily="34" charset="0"/>
              <a:buChar char="•"/>
            </a:pPr>
            <a:r>
              <a:rPr lang="en-US" sz="2400" dirty="0" smtClean="0"/>
              <a:t>Needs many iterations</a:t>
            </a:r>
          </a:p>
          <a:p>
            <a:pPr marL="342900" indent="-342900">
              <a:buFont typeface="Arial" panose="020B0604020202020204" pitchFamily="34" charset="0"/>
              <a:buChar char="•"/>
            </a:pPr>
            <a:r>
              <a:rPr lang="en-US" sz="2400" dirty="0" smtClean="0"/>
              <a:t>Works well even if </a:t>
            </a:r>
            <a:r>
              <a:rPr lang="en-US" sz="2400" i="1" dirty="0" smtClean="0"/>
              <a:t>n</a:t>
            </a:r>
            <a:r>
              <a:rPr lang="en-US" sz="2400" dirty="0" smtClean="0"/>
              <a:t> is large</a:t>
            </a:r>
            <a:endParaRPr lang="en-US" sz="2400" dirty="0"/>
          </a:p>
        </p:txBody>
      </p:sp>
      <p:sp>
        <p:nvSpPr>
          <p:cNvPr id="13" name="TextBox 12"/>
          <p:cNvSpPr txBox="1"/>
          <p:nvPr/>
        </p:nvSpPr>
        <p:spPr>
          <a:xfrm>
            <a:off x="4708966" y="4470718"/>
            <a:ext cx="425650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No need to choose </a:t>
            </a:r>
            <a:r>
              <a:rPr lang="el-GR" sz="2400" dirty="0" smtClean="0"/>
              <a:t>α</a:t>
            </a:r>
            <a:endParaRPr lang="en-US" sz="2400" dirty="0" smtClean="0"/>
          </a:p>
          <a:p>
            <a:pPr marL="342900" indent="-342900">
              <a:buFont typeface="Arial" panose="020B0604020202020204" pitchFamily="34" charset="0"/>
              <a:buChar char="•"/>
            </a:pPr>
            <a:r>
              <a:rPr lang="en-US" sz="2400" dirty="0" smtClean="0"/>
              <a:t>No need to iterate</a:t>
            </a:r>
          </a:p>
          <a:p>
            <a:pPr marL="342900" indent="-342900">
              <a:buFont typeface="Arial" panose="020B0604020202020204" pitchFamily="34" charset="0"/>
              <a:buChar char="•"/>
            </a:pPr>
            <a:r>
              <a:rPr lang="en-US" sz="2400" dirty="0" smtClean="0"/>
              <a:t>Need to compute inverse of a matrix</a:t>
            </a:r>
          </a:p>
          <a:p>
            <a:pPr marL="342900" indent="-342900">
              <a:buFont typeface="Arial" panose="020B0604020202020204" pitchFamily="34" charset="0"/>
              <a:buChar char="•"/>
            </a:pPr>
            <a:r>
              <a:rPr lang="en-US" sz="2400" dirty="0" smtClean="0"/>
              <a:t>Slow if </a:t>
            </a:r>
            <a:r>
              <a:rPr lang="en-US" sz="2400" i="1" dirty="0" smtClean="0"/>
              <a:t>n</a:t>
            </a:r>
            <a:r>
              <a:rPr lang="en-US" sz="2400" dirty="0" smtClean="0"/>
              <a:t> is large</a:t>
            </a:r>
            <a:endParaRPr lang="en-US" sz="2400" dirty="0"/>
          </a:p>
        </p:txBody>
      </p:sp>
    </p:spTree>
    <p:extLst>
      <p:ext uri="{BB962C8B-B14F-4D97-AF65-F5344CB8AC3E}">
        <p14:creationId xmlns:p14="http://schemas.microsoft.com/office/powerpoint/2010/main" val="45962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9456</TotalTime>
  <Words>309</Words>
  <Application>Microsoft Office PowerPoint</Application>
  <PresentationFormat>On-screen Show (4:3)</PresentationFormat>
  <Paragraphs>95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623</cp:revision>
  <dcterms:created xsi:type="dcterms:W3CDTF">2008-09-01T13:05:18Z</dcterms:created>
  <dcterms:modified xsi:type="dcterms:W3CDTF">2017-04-02T04:19:16Z</dcterms:modified>
</cp:coreProperties>
</file>