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8" r:id="rId3"/>
    <p:sldId id="333" r:id="rId4"/>
    <p:sldId id="334" r:id="rId5"/>
    <p:sldId id="335" r:id="rId6"/>
    <p:sldId id="336" r:id="rId7"/>
    <p:sldId id="337" r:id="rId8"/>
    <p:sldId id="338" r:id="rId9"/>
    <p:sldId id="340" r:id="rId10"/>
    <p:sldId id="339" r:id="rId11"/>
  </p:sldIdLst>
  <p:sldSz cx="9144000" cy="6858000" type="screen4x3"/>
  <p:notesSz cx="6781800" cy="99187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ECFF"/>
    <a:srgbClr val="33CC33"/>
    <a:srgbClr val="008000"/>
    <a:srgbClr val="FFCC00"/>
    <a:srgbClr val="FF9933"/>
    <a:srgbClr val="00FF99"/>
    <a:srgbClr val="FF33CC"/>
    <a:srgbClr val="66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31" autoAdjust="0"/>
    <p:restoredTop sz="94684" autoAdjust="0"/>
  </p:normalViewPr>
  <p:slideViewPr>
    <p:cSldViewPr snapToGrid="0">
      <p:cViewPr varScale="1">
        <p:scale>
          <a:sx n="88" d="100"/>
          <a:sy n="88" d="100"/>
        </p:scale>
        <p:origin x="55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F1C57-144D-44C7-8DDE-1A60D0399A10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8C640-8857-4042-A2A1-38E54F465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87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25304-3AC0-411D-AD2B-0B6C73995CA4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52E15-01C1-4C1C-AD8E-F3C88CBC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758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52E15-01C1-4C1C-AD8E-F3C88CBCAE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4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3525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A65202F-3EE1-4DBC-83B8-700B57BEB96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41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5401FC-447B-4F54-A638-517C62E0393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64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EE505-9748-4BEA-BA2F-EE25890D4C7E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62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C47A15-C88A-4DF6-8A9F-DD654D24979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65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B8538-061D-4B1C-B468-408352A47B0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B61023-8A7C-40B4-BE8E-4EA6FADB2EA2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6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EEBD8-8707-4F08-A0CB-6D88454453F7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82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D92C0-9369-49D2-AD9B-9F021A2F938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96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FEB95-E3BA-43CF-B555-37089E05B504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48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DA7E7-A3D3-4683-A74D-8D5A1860C5B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2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2E7265-4E42-4138-A4C3-DD9634D6931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17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Образец текста</a:t>
            </a:r>
          </a:p>
          <a:p>
            <a:pPr lvl="1"/>
            <a:r>
              <a:rPr lang="fr-FR" smtClean="0"/>
              <a:t>Второй уровень</a:t>
            </a:r>
          </a:p>
          <a:p>
            <a:pPr lvl="2"/>
            <a:r>
              <a:rPr lang="fr-FR" smtClean="0"/>
              <a:t>Третий уровень</a:t>
            </a:r>
          </a:p>
          <a:p>
            <a:pPr lvl="3"/>
            <a:r>
              <a:rPr lang="fr-FR" smtClean="0"/>
              <a:t>Четвертый уровень</a:t>
            </a:r>
          </a:p>
          <a:p>
            <a:pPr lvl="4"/>
            <a:r>
              <a:rPr lang="fr-FR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8DCBAF1-1E6E-4E8E-B42D-9C5F52C3DB10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Text Box 51"/>
          <p:cNvSpPr txBox="1">
            <a:spLocks noChangeArrowheads="1"/>
          </p:cNvSpPr>
          <p:nvPr/>
        </p:nvSpPr>
        <p:spPr bwMode="auto">
          <a:xfrm>
            <a:off x="0" y="863600"/>
            <a:ext cx="914400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Practical Machine Learning</a:t>
            </a:r>
            <a:endParaRPr lang="en-GB" sz="4400" dirty="0"/>
          </a:p>
          <a:p>
            <a:pPr algn="ctr">
              <a:spcBef>
                <a:spcPct val="50000"/>
              </a:spcBef>
            </a:pPr>
            <a:r>
              <a:rPr lang="en-GB" sz="4000" dirty="0" smtClean="0"/>
              <a:t>Overfitting and Regularization</a:t>
            </a:r>
            <a:endParaRPr lang="en-GB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Bias-variance </a:t>
            </a:r>
            <a:r>
              <a:rPr lang="en-GB" sz="4400" b="1" dirty="0" err="1" smtClean="0"/>
              <a:t>tradeoff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5" name="Diamond 4"/>
          <p:cNvSpPr/>
          <p:nvPr/>
        </p:nvSpPr>
        <p:spPr>
          <a:xfrm>
            <a:off x="635725" y="1619798"/>
            <a:ext cx="2690948" cy="9753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error high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068389" y="1611090"/>
            <a:ext cx="2769325" cy="984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Bigger model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Train longer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New model architecture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7" idx="0"/>
            <a:endCxn id="5" idx="0"/>
          </p:cNvCxnSpPr>
          <p:nvPr/>
        </p:nvCxnSpPr>
        <p:spPr>
          <a:xfrm rot="16200000" flipH="1" flipV="1">
            <a:off x="4212772" y="-620483"/>
            <a:ext cx="8708" cy="4471853"/>
          </a:xfrm>
          <a:prstGeom prst="bentConnector3">
            <a:avLst>
              <a:gd name="adj1" fmla="val -2625172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/>
          <p:cNvSpPr/>
          <p:nvPr/>
        </p:nvSpPr>
        <p:spPr>
          <a:xfrm>
            <a:off x="644434" y="3128942"/>
            <a:ext cx="2690948" cy="9753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error high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>
            <a:stCxn id="5" idx="3"/>
            <a:endCxn id="7" idx="1"/>
          </p:cNvCxnSpPr>
          <p:nvPr/>
        </p:nvCxnSpPr>
        <p:spPr>
          <a:xfrm flipV="1">
            <a:off x="3326673" y="2103124"/>
            <a:ext cx="1741716" cy="4354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2"/>
            <a:endCxn id="10" idx="0"/>
          </p:cNvCxnSpPr>
          <p:nvPr/>
        </p:nvCxnSpPr>
        <p:spPr>
          <a:xfrm rot="16200000" flipH="1">
            <a:off x="1718661" y="2857695"/>
            <a:ext cx="533784" cy="870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35382" y="1776552"/>
            <a:ext cx="173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 (high bias)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81199" y="2629210"/>
            <a:ext cx="76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5077097" y="3128942"/>
            <a:ext cx="2769325" cy="984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More data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Regularization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New model architecture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stCxn id="10" idx="3"/>
            <a:endCxn id="21" idx="1"/>
          </p:cNvCxnSpPr>
          <p:nvPr/>
        </p:nvCxnSpPr>
        <p:spPr>
          <a:xfrm>
            <a:off x="3335382" y="3616622"/>
            <a:ext cx="1741715" cy="4354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96042" y="3268516"/>
            <a:ext cx="202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 (high variance)</a:t>
            </a:r>
            <a:endParaRPr lang="en-US" dirty="0"/>
          </a:p>
        </p:txBody>
      </p:sp>
      <p:cxnSp>
        <p:nvCxnSpPr>
          <p:cNvPr id="36" name="Elbow Connector 35"/>
          <p:cNvCxnSpPr>
            <a:stCxn id="21" idx="3"/>
            <a:endCxn id="5" idx="0"/>
          </p:cNvCxnSpPr>
          <p:nvPr/>
        </p:nvCxnSpPr>
        <p:spPr>
          <a:xfrm flipH="1" flipV="1">
            <a:off x="1981199" y="1619798"/>
            <a:ext cx="5865223" cy="2001178"/>
          </a:xfrm>
          <a:prstGeom prst="bentConnector4">
            <a:avLst>
              <a:gd name="adj1" fmla="val -3898"/>
              <a:gd name="adj2" fmla="val 14275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974667" y="1105989"/>
            <a:ext cx="0" cy="269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0" idx="2"/>
            <a:endCxn id="48" idx="0"/>
          </p:cNvCxnSpPr>
          <p:nvPr/>
        </p:nvCxnSpPr>
        <p:spPr>
          <a:xfrm rot="5400000">
            <a:off x="1606606" y="4478894"/>
            <a:ext cx="757894" cy="871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284819" y="4222038"/>
            <a:ext cx="76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870857" y="4862196"/>
            <a:ext cx="2220682" cy="940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Done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63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What is Overfitting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85" y="2544556"/>
            <a:ext cx="6142394" cy="41768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83407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overfitting, a statistical model describes random error or noise instead of the underlying relationship. Overfitting occurs when a model is excessively complex, such as having too many parameters relative to the number of observations.</a:t>
            </a:r>
          </a:p>
        </p:txBody>
      </p:sp>
    </p:spTree>
    <p:extLst>
      <p:ext uri="{BB962C8B-B14F-4D97-AF65-F5344CB8AC3E}">
        <p14:creationId xmlns:p14="http://schemas.microsoft.com/office/powerpoint/2010/main" val="25862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How to overcome Overfitting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426720" y="1175657"/>
            <a:ext cx="77941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Reduce </a:t>
            </a:r>
            <a:r>
              <a:rPr lang="en-US" sz="2400" dirty="0" smtClean="0"/>
              <a:t>the number </a:t>
            </a:r>
            <a:r>
              <a:rPr lang="en-US" sz="2400" dirty="0" smtClean="0"/>
              <a:t>of </a:t>
            </a:r>
            <a:r>
              <a:rPr lang="en-US" sz="2400" dirty="0" smtClean="0"/>
              <a:t>coefficients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Increase data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Early Stopping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Dropout</a:t>
            </a: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Regularization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22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Early Stopping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155" y="1725166"/>
            <a:ext cx="6676102" cy="45441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983503" y="3601386"/>
                <a:ext cx="5984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503" y="3601386"/>
                <a:ext cx="598497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542720" y="3027245"/>
                <a:ext cx="6195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720" y="3027245"/>
                <a:ext cx="619529" cy="461665"/>
              </a:xfrm>
              <a:prstGeom prst="rect">
                <a:avLst/>
              </a:prstGeom>
              <a:blipFill>
                <a:blip r:embed="rId4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5843452" y="3033672"/>
            <a:ext cx="1846217" cy="3291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19646" y="1725166"/>
            <a:ext cx="1846217" cy="3291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38992" y="1202479"/>
            <a:ext cx="2046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underfitting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531428" y="2515769"/>
            <a:ext cx="2046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overfitting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776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Dropout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5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90999" y="1193562"/>
                <a:ext cx="46531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99" y="1193562"/>
                <a:ext cx="4653197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ultiply 4"/>
          <p:cNvSpPr/>
          <p:nvPr/>
        </p:nvSpPr>
        <p:spPr>
          <a:xfrm>
            <a:off x="3258185" y="1123890"/>
            <a:ext cx="539931" cy="539931"/>
          </a:xfrm>
          <a:prstGeom prst="mathMultiply">
            <a:avLst>
              <a:gd name="adj1" fmla="val 291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1955074" y="1132599"/>
            <a:ext cx="539931" cy="539931"/>
          </a:xfrm>
          <a:prstGeom prst="mathMultiply">
            <a:avLst>
              <a:gd name="adj1" fmla="val 291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3889564" y="1119528"/>
            <a:ext cx="539931" cy="539931"/>
          </a:xfrm>
          <a:prstGeom prst="mathMultiply">
            <a:avLst>
              <a:gd name="adj1" fmla="val 291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17"/>
          <a:stretch/>
        </p:blipFill>
        <p:spPr>
          <a:xfrm>
            <a:off x="228376" y="2038128"/>
            <a:ext cx="8687246" cy="337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8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Regularization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0" y="89698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Keep all features but reduce magnitude/value of parameters </a:t>
            </a:r>
            <a:r>
              <a:rPr lang="en-US" sz="2400" i="1" dirty="0" err="1" smtClean="0"/>
              <a:t>w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Works well when we have a lot of features, each of which contributes a bit to predicting </a:t>
            </a:r>
            <a:r>
              <a:rPr lang="en-US" sz="2400" i="1" dirty="0" smtClean="0"/>
              <a:t>y</a:t>
            </a:r>
            <a:r>
              <a:rPr lang="en-US" sz="2400" dirty="0" smtClean="0"/>
              <a:t>.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42307" y="2727193"/>
                <a:ext cx="6908558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</a:rPr>
                        <m:t>λ</m:t>
                      </m:r>
                      <m:nary>
                        <m:naryPr>
                          <m:chr m:val="∑"/>
                          <m:ctrlPr>
                            <a:rPr lang="el-G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l-G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07" y="2727193"/>
                <a:ext cx="6908558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/>
          <p:cNvSpPr/>
          <p:nvPr/>
        </p:nvSpPr>
        <p:spPr>
          <a:xfrm rot="5400000">
            <a:off x="6559536" y="3359459"/>
            <a:ext cx="687977" cy="1323703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82788" y="4365299"/>
            <a:ext cx="2185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regularization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329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L1 vs L2 regularization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98"/>
          <a:stretch/>
        </p:blipFill>
        <p:spPr>
          <a:xfrm>
            <a:off x="257257" y="1098441"/>
            <a:ext cx="7711086" cy="37271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7257" y="863097"/>
            <a:ext cx="346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L1 (Lasso) regularization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042617" y="863097"/>
            <a:ext cx="346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L2 (Ridge) regularization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-8355" y="4826790"/>
            <a:ext cx="4580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Robust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Unstable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Possibly multiple solutions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Favorites sparsity of coefficients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613348" y="4790969"/>
            <a:ext cx="4580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Not very robust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table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Always one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Favorites same magnitude of all coefficients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7392979" y="2633582"/>
                <a:ext cx="1311898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</a:rPr>
                        <m:t>λ</m:t>
                      </m:r>
                      <m:nary>
                        <m:naryPr>
                          <m:chr m:val="∑"/>
                          <m:ctrlPr>
                            <a:rPr lang="el-G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l-G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979" y="2633582"/>
                <a:ext cx="1311898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39185" y="2083303"/>
                <a:ext cx="1382814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</a:rPr>
                        <m:t>λ</m:t>
                      </m:r>
                      <m:nary>
                        <m:naryPr>
                          <m:chr m:val="∑"/>
                          <m:ctrlPr>
                            <a:rPr lang="el-G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l-G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85" y="2083303"/>
                <a:ext cx="1382814" cy="1100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86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Train/CV/Test splitting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8</a:t>
            </a:fld>
            <a:endParaRPr lang="fr-FR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52451"/>
              </p:ext>
            </p:extLst>
          </p:nvPr>
        </p:nvGraphicFramePr>
        <p:xfrm>
          <a:off x="209006" y="909314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67912777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98998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 (variable, feature,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input)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 (output, target, result)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95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239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819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(3)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(3)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80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(4)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(4)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66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(5)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(5)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25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(6)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(6)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0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(7)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(7)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61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(8)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(8)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851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(9)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(9)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87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(10)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(10)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255445"/>
                  </a:ext>
                </a:extLst>
              </a:tr>
            </a:tbl>
          </a:graphicData>
        </a:graphic>
      </p:graphicFrame>
      <p:sp>
        <p:nvSpPr>
          <p:cNvPr id="3" name="Right Brace 2"/>
          <p:cNvSpPr/>
          <p:nvPr/>
        </p:nvSpPr>
        <p:spPr>
          <a:xfrm>
            <a:off x="6365966" y="1333153"/>
            <a:ext cx="330925" cy="2132853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6365966" y="3509551"/>
            <a:ext cx="330925" cy="708093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6365965" y="4263043"/>
            <a:ext cx="330925" cy="708093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96890" y="2151012"/>
            <a:ext cx="209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training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696890" y="3378916"/>
            <a:ext cx="2090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cross-validation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696890" y="4373769"/>
            <a:ext cx="209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test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-1" y="5299162"/>
            <a:ext cx="9144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Training set is used to train model. Cross-validation is used to find optimal </a:t>
            </a:r>
            <a:r>
              <a:rPr lang="en-US" sz="2400" dirty="0" err="1" smtClean="0"/>
              <a:t>metaparameter</a:t>
            </a:r>
            <a:r>
              <a:rPr lang="en-US" sz="2400" dirty="0" smtClean="0"/>
              <a:t> (regularization constant, number of trees in random forest, …). Test set is used to calculate accuracy of the model on a set of data that did not participate in any sort of training.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032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Learning Curves</a:t>
            </a:r>
            <a:endParaRPr lang="en-GB" sz="4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69" y="1227772"/>
            <a:ext cx="8134894" cy="557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9483</TotalTime>
  <Words>309</Words>
  <Application>Microsoft Office PowerPoint</Application>
  <PresentationFormat>On-screen Show (4:3)</PresentationFormat>
  <Paragraphs>88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Times New Roman</vt:lpstr>
      <vt:lpstr>Оформление по умолчанию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MISIS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Roman</dc:creator>
  <cp:lastModifiedBy>Tatiana Nizhegorodova</cp:lastModifiedBy>
  <cp:revision>617</cp:revision>
  <dcterms:created xsi:type="dcterms:W3CDTF">2008-09-01T13:05:18Z</dcterms:created>
  <dcterms:modified xsi:type="dcterms:W3CDTF">2017-04-02T06:04:39Z</dcterms:modified>
</cp:coreProperties>
</file>