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8" r:id="rId3"/>
    <p:sldId id="333" r:id="rId4"/>
    <p:sldId id="334" r:id="rId5"/>
    <p:sldId id="335" r:id="rId6"/>
    <p:sldId id="336" r:id="rId7"/>
    <p:sldId id="337" r:id="rId8"/>
    <p:sldId id="338" r:id="rId9"/>
  </p:sldIdLst>
  <p:sldSz cx="9144000" cy="6858000" type="screen4x3"/>
  <p:notesSz cx="6781800" cy="9918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00FF"/>
    <a:srgbClr val="CCECFF"/>
    <a:srgbClr val="008000"/>
    <a:srgbClr val="FFCC00"/>
    <a:srgbClr val="FF9933"/>
    <a:srgbClr val="00FF99"/>
    <a:srgbClr val="FF33CC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1" autoAdjust="0"/>
    <p:restoredTop sz="94684" autoAdjust="0"/>
  </p:normalViewPr>
  <p:slideViewPr>
    <p:cSldViewPr snapToGrid="0">
      <p:cViewPr varScale="1">
        <p:scale>
          <a:sx n="88" d="100"/>
          <a:sy n="88" d="100"/>
        </p:scale>
        <p:origin x="5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F1C57-144D-44C7-8DDE-1A60D0399A1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C640-8857-4042-A2A1-38E54F46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5304-3AC0-411D-AD2B-0B6C73995CA4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2E15-01C1-4C1C-AD8E-F3C88CBC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5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52E15-01C1-4C1C-AD8E-F3C88CBCA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525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5202F-3EE1-4DBC-83B8-700B57BEB96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401FC-447B-4F54-A638-517C62E039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EE505-9748-4BEA-BA2F-EE25890D4C7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47A15-C88A-4DF6-8A9F-DD654D2497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B8538-061D-4B1C-B468-408352A47B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61023-8A7C-40B4-BE8E-4EA6FADB2EA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EEBD8-8707-4F08-A0CB-6D88454453F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8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D92C0-9369-49D2-AD9B-9F021A2F938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FEB95-E3BA-43CF-B555-37089E05B50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4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DA7E7-A3D3-4683-A74D-8D5A1860C5B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E7265-4E42-4138-A4C3-DD9634D6931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текста</a:t>
            </a:r>
          </a:p>
          <a:p>
            <a:pPr lvl="1"/>
            <a:r>
              <a:rPr lang="fr-FR" smtClean="0"/>
              <a:t>Второй уровень</a:t>
            </a:r>
          </a:p>
          <a:p>
            <a:pPr lvl="2"/>
            <a:r>
              <a:rPr lang="fr-FR" smtClean="0"/>
              <a:t>Третий уровень</a:t>
            </a:r>
          </a:p>
          <a:p>
            <a:pPr lvl="3"/>
            <a:r>
              <a:rPr lang="fr-FR" smtClean="0"/>
              <a:t>Четвертый уровень</a:t>
            </a:r>
          </a:p>
          <a:p>
            <a:pPr lvl="4"/>
            <a:r>
              <a:rPr lang="fr-FR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8DCBAF1-1E6E-4E8E-B42D-9C5F52C3DB10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0" y="863600"/>
            <a:ext cx="91440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Practical Machine Learning</a:t>
            </a:r>
            <a:endParaRPr lang="en-GB" sz="4400" dirty="0"/>
          </a:p>
          <a:p>
            <a:pPr algn="ctr">
              <a:spcBef>
                <a:spcPct val="50000"/>
              </a:spcBef>
            </a:pPr>
            <a:r>
              <a:rPr lang="en-GB" sz="4000" dirty="0" smtClean="0"/>
              <a:t>Logistic Regression</a:t>
            </a:r>
            <a:endParaRPr lang="en-GB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What is Logistic Regression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</a:t>
            </a:fld>
            <a:endParaRPr lang="fr-FR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29398"/>
              </p:ext>
            </p:extLst>
          </p:nvPr>
        </p:nvGraphicFramePr>
        <p:xfrm>
          <a:off x="396239" y="83407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7912777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98998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 (variable, feature,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input)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 (output, target, result)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9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3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81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0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66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509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6239" y="3026728"/>
                <a:ext cx="641694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𝑙𝑎𝑏𝑒𝑙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𝑙𝑎𝑏𝑒𝑙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,…,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𝑙𝑎𝑏𝑒𝑙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) – classification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𝑙𝑎𝑏𝑒𝑙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𝑙𝑎𝑏𝑒𝑙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– </a:t>
                </a:r>
                <a:r>
                  <a:rPr lang="en-US" sz="2400" dirty="0" smtClean="0"/>
                  <a:t>binary classification (0,1)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39" y="3026728"/>
                <a:ext cx="6416949" cy="738664"/>
              </a:xfrm>
              <a:prstGeom prst="rect">
                <a:avLst/>
              </a:prstGeom>
              <a:blipFill>
                <a:blip r:embed="rId2"/>
                <a:stretch>
                  <a:fillRect l="-1709" t="-13223" r="-1994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444" y="3770554"/>
            <a:ext cx="4059419" cy="30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Cost Function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717863" y="795092"/>
                <a:ext cx="2262927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𝐰𝐱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63" y="795092"/>
                <a:ext cx="2262927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949228"/>
            <a:ext cx="585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Form of a </a:t>
            </a:r>
            <a:r>
              <a:rPr lang="en-US" sz="2400" dirty="0" smtClean="0"/>
              <a:t>hypothesis </a:t>
            </a:r>
            <a:r>
              <a:rPr lang="en-US" sz="2400" dirty="0" smtClean="0"/>
              <a:t>for </a:t>
            </a:r>
            <a:r>
              <a:rPr lang="en-US" sz="2400" dirty="0" smtClean="0"/>
              <a:t>logistic </a:t>
            </a:r>
            <a:r>
              <a:rPr lang="en-US" sz="2400" dirty="0" smtClean="0"/>
              <a:t>regression: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7" y="1729739"/>
            <a:ext cx="7196273" cy="3121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70263" y="5373525"/>
                <a:ext cx="782541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3" y="5373525"/>
                <a:ext cx="7825412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7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000" b="1" dirty="0" smtClean="0"/>
              <a:t>Multivariate (multiclass) Classification</a:t>
            </a:r>
            <a:endParaRPr lang="en-GB" sz="4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5551871" y="1063387"/>
            <a:ext cx="332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One-vs-all </a:t>
            </a:r>
            <a:r>
              <a:rPr lang="en-US" sz="2400" dirty="0" smtClean="0"/>
              <a:t>classification</a:t>
            </a:r>
            <a:endParaRPr lang="en-US" sz="24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740229" y="2641822"/>
            <a:ext cx="2333897" cy="1912761"/>
            <a:chOff x="740229" y="2641822"/>
            <a:chExt cx="2333897" cy="191276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40229" y="4554583"/>
              <a:ext cx="233389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740229" y="2641822"/>
              <a:ext cx="13064" cy="19063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071153" y="3839455"/>
              <a:ext cx="139338" cy="139338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14546" y="4174736"/>
              <a:ext cx="139338" cy="139338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75953" y="4144255"/>
              <a:ext cx="139338" cy="139338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1153884" y="2755036"/>
              <a:ext cx="222069" cy="1914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1079860" y="3186984"/>
              <a:ext cx="222069" cy="1914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458684" y="3059836"/>
              <a:ext cx="222069" cy="1914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29097" y="3689797"/>
              <a:ext cx="191439" cy="19143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20834" y="3515474"/>
              <a:ext cx="191439" cy="19143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390575" y="3866944"/>
              <a:ext cx="191439" cy="19143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364516" y="1662355"/>
            <a:ext cx="1907677" cy="4764844"/>
            <a:chOff x="5364516" y="1523015"/>
            <a:chExt cx="1907677" cy="4764844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364516" y="3059836"/>
              <a:ext cx="1875186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364516" y="1523015"/>
              <a:ext cx="10496" cy="15316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630399" y="2485261"/>
              <a:ext cx="111952" cy="11195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84918" y="2754645"/>
              <a:ext cx="111952" cy="11195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75293" y="2730155"/>
              <a:ext cx="111952" cy="11195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5696870" y="1613978"/>
              <a:ext cx="178423" cy="15381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5637395" y="1961029"/>
              <a:ext cx="178423" cy="15381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5941764" y="1858871"/>
              <a:ext cx="178423" cy="15381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400066" y="2365018"/>
              <a:ext cx="153813" cy="1538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634464" y="2224957"/>
              <a:ext cx="153813" cy="1538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690498" y="2507348"/>
              <a:ext cx="153813" cy="1538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375012" y="4630176"/>
              <a:ext cx="1875186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5375012" y="3093355"/>
              <a:ext cx="10496" cy="15316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640895" y="4055601"/>
              <a:ext cx="111952" cy="11195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95414" y="4324985"/>
              <a:ext cx="111952" cy="11195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85789" y="4300495"/>
              <a:ext cx="111952" cy="11195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5707366" y="3184318"/>
              <a:ext cx="178423" cy="153813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5647891" y="3531369"/>
              <a:ext cx="178423" cy="153813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5952260" y="3429211"/>
              <a:ext cx="178423" cy="153813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410562" y="3935358"/>
              <a:ext cx="153813" cy="1538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644960" y="3795297"/>
              <a:ext cx="153813" cy="1538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700994" y="4077688"/>
              <a:ext cx="153813" cy="1538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5397007" y="6287859"/>
              <a:ext cx="1875186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5397007" y="4751038"/>
              <a:ext cx="10496" cy="15316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5662890" y="5713284"/>
              <a:ext cx="111952" cy="11195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17409" y="5982668"/>
              <a:ext cx="111952" cy="11195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07784" y="5958178"/>
              <a:ext cx="111952" cy="11195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5729361" y="4842001"/>
              <a:ext cx="178423" cy="153813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669886" y="5189052"/>
              <a:ext cx="178423" cy="153813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5974255" y="5086894"/>
              <a:ext cx="178423" cy="153813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432557" y="5593041"/>
              <a:ext cx="153813" cy="15381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666955" y="5452980"/>
              <a:ext cx="153813" cy="15381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722989" y="5735371"/>
              <a:ext cx="153813" cy="15381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V="1">
              <a:off x="5407503" y="2012684"/>
              <a:ext cx="1391270" cy="352334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444753" y="3706913"/>
              <a:ext cx="1278236" cy="730024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6275123" y="4989538"/>
              <a:ext cx="20815" cy="120443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>
          <a:xfrm flipV="1">
            <a:off x="3248297" y="2441924"/>
            <a:ext cx="1733006" cy="50455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347613" y="3531369"/>
            <a:ext cx="1806997" cy="26392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246157" y="4280139"/>
            <a:ext cx="1908453" cy="117284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77939" y="1920759"/>
            <a:ext cx="2072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Binary classification for each class vs all others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-1" y="4969004"/>
            <a:ext cx="332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 a new input </a:t>
            </a:r>
            <a:r>
              <a:rPr lang="en-US" sz="2400" i="1" dirty="0" smtClean="0"/>
              <a:t>x</a:t>
            </a:r>
            <a:r>
              <a:rPr lang="en-US" sz="2400" dirty="0" smtClean="0"/>
              <a:t> pick the class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that maximizes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937546" y="5883928"/>
                <a:ext cx="1146724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46" y="5883928"/>
                <a:ext cx="1146724" cy="516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444828" y="1074898"/>
            <a:ext cx="332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can belong to multiple labels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228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Logistic Skewed Output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5</a:t>
            </a:fld>
            <a:endParaRPr lang="fr-FR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1564" y="4554584"/>
            <a:ext cx="864523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1564" y="864668"/>
            <a:ext cx="25202" cy="367757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6415017" y="1083070"/>
            <a:ext cx="428394" cy="36930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719130" y="1083070"/>
            <a:ext cx="428394" cy="36930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5670597" y="1083070"/>
            <a:ext cx="428394" cy="36930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97152" y="4363758"/>
            <a:ext cx="369306" cy="36930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1558" y="4363758"/>
            <a:ext cx="369306" cy="36930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75142" y="4357585"/>
            <a:ext cx="369306" cy="36930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72922" y="4357585"/>
            <a:ext cx="369306" cy="36930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17656" y="4357585"/>
            <a:ext cx="369306" cy="36930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69414" y="4363758"/>
            <a:ext cx="369306" cy="36930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32057" y="4363758"/>
            <a:ext cx="369306" cy="36930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46463" y="4363758"/>
            <a:ext cx="369306" cy="36930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19899" y="4357585"/>
            <a:ext cx="369306" cy="36930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495327" y="4357585"/>
            <a:ext cx="369306" cy="36930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75769" y="4363758"/>
            <a:ext cx="369306" cy="36930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90175" y="4363758"/>
            <a:ext cx="369306" cy="36930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53759" y="4357585"/>
            <a:ext cx="369306" cy="36930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96273" y="4357585"/>
            <a:ext cx="369306" cy="36930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48031" y="4363758"/>
            <a:ext cx="369306" cy="36930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84970" y="4357585"/>
            <a:ext cx="369306" cy="36930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34909" y="4369931"/>
            <a:ext cx="369306" cy="36930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487508" y="4357585"/>
            <a:ext cx="369306" cy="36930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486766" y="4550947"/>
            <a:ext cx="8370048" cy="0"/>
          </a:xfrm>
          <a:prstGeom prst="line">
            <a:avLst/>
          </a:prstGeom>
          <a:ln w="3175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9705" y="3545108"/>
            <a:ext cx="2447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CC33"/>
                </a:solidFill>
              </a:rPr>
              <a:t>Result of fitting logistic regression</a:t>
            </a:r>
            <a:endParaRPr lang="en-US" sz="2400" dirty="0">
              <a:solidFill>
                <a:srgbClr val="33CC33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917" y="4320114"/>
            <a:ext cx="4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9671" y="1045599"/>
            <a:ext cx="4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90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Precision and Recall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9" y="959439"/>
            <a:ext cx="4192653" cy="28984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12675" y="1145176"/>
                <a:ext cx="2216248" cy="524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675" y="1145176"/>
                <a:ext cx="2216248" cy="524374"/>
              </a:xfrm>
              <a:prstGeom prst="rect">
                <a:avLst/>
              </a:prstGeom>
              <a:blipFill>
                <a:blip r:embed="rId3"/>
                <a:stretch>
                  <a:fillRect l="-8540" t="-4651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677989" y="1980656"/>
                <a:ext cx="1879617" cy="524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989" y="1980656"/>
                <a:ext cx="1879617" cy="524374"/>
              </a:xfrm>
              <a:prstGeom prst="rect">
                <a:avLst/>
              </a:prstGeom>
              <a:blipFill>
                <a:blip r:embed="rId4"/>
                <a:stretch>
                  <a:fillRect l="-9709" t="-4651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534297" y="3083536"/>
                <a:ext cx="3206199" cy="524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97" y="3083536"/>
                <a:ext cx="3206199" cy="524374"/>
              </a:xfrm>
              <a:prstGeom prst="rect">
                <a:avLst/>
              </a:prstGeom>
              <a:blipFill>
                <a:blip r:embed="rId5"/>
                <a:stretch>
                  <a:fillRect l="-5894" t="-4651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534297" y="3857897"/>
                <a:ext cx="2410212" cy="524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Sensitivity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97" y="3857897"/>
                <a:ext cx="2410212" cy="524374"/>
              </a:xfrm>
              <a:prstGeom prst="rect">
                <a:avLst/>
              </a:prstGeom>
              <a:blipFill>
                <a:blip r:embed="rId6"/>
                <a:stretch>
                  <a:fillRect l="-7848" t="-4651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560113" y="4692516"/>
                <a:ext cx="2426242" cy="524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Specificity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13" y="4692516"/>
                <a:ext cx="2426242" cy="524374"/>
              </a:xfrm>
              <a:prstGeom prst="rect">
                <a:avLst/>
              </a:prstGeom>
              <a:blipFill>
                <a:blip r:embed="rId7"/>
                <a:stretch>
                  <a:fillRect l="-7538" t="-4651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96376" y="4601076"/>
                <a:ext cx="3423501" cy="53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F1 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76" y="4601076"/>
                <a:ext cx="3423501" cy="537327"/>
              </a:xfrm>
              <a:prstGeom prst="rect">
                <a:avLst/>
              </a:prstGeom>
              <a:blipFill>
                <a:blip r:embed="rId8"/>
                <a:stretch>
                  <a:fillRect l="-5338" t="-227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7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ROC curves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23" y="1065031"/>
            <a:ext cx="5733364" cy="406431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447110" y="1619793"/>
            <a:ext cx="200297" cy="2002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1647" y="1160829"/>
            <a:ext cx="236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Ideal point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35577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area between the ROC curve and the no-discrimination line is sometimes preferred (equivalent to subtracting 0.5 from the AUC), and referred to as the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19337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smtClean="0"/>
              <a:t>Decision Boundary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3"/>
          <a:stretch/>
        </p:blipFill>
        <p:spPr>
          <a:xfrm>
            <a:off x="254530" y="1034368"/>
            <a:ext cx="7715795" cy="54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9429</TotalTime>
  <Words>164</Words>
  <Application>Microsoft Office PowerPoint</Application>
  <PresentationFormat>On-screen Show (4:3)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Times New Roman</vt:lpstr>
      <vt:lpstr>Оформление по умолчанию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Roman</dc:creator>
  <cp:lastModifiedBy>Tatiana Nizhegorodova</cp:lastModifiedBy>
  <cp:revision>619</cp:revision>
  <dcterms:created xsi:type="dcterms:W3CDTF">2008-09-01T13:05:18Z</dcterms:created>
  <dcterms:modified xsi:type="dcterms:W3CDTF">2017-04-02T06:55:25Z</dcterms:modified>
</cp:coreProperties>
</file>