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8" r:id="rId3"/>
    <p:sldId id="333" r:id="rId4"/>
    <p:sldId id="334" r:id="rId5"/>
    <p:sldId id="335" r:id="rId6"/>
    <p:sldId id="336" r:id="rId7"/>
    <p:sldId id="337" r:id="rId8"/>
    <p:sldId id="342" r:id="rId9"/>
    <p:sldId id="341" r:id="rId10"/>
    <p:sldId id="338" r:id="rId11"/>
    <p:sldId id="339" r:id="rId12"/>
    <p:sldId id="340" r:id="rId13"/>
  </p:sldIdLst>
  <p:sldSz cx="9144000" cy="6858000" type="screen4x3"/>
  <p:notesSz cx="6781800" cy="9918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99"/>
    <a:srgbClr val="3399FF"/>
    <a:srgbClr val="CCECFF"/>
    <a:srgbClr val="33CC33"/>
    <a:srgbClr val="008000"/>
    <a:srgbClr val="FFCC00"/>
    <a:srgbClr val="FF9933"/>
    <a:srgbClr val="00FF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1" autoAdjust="0"/>
    <p:restoredTop sz="94684" autoAdjust="0"/>
  </p:normalViewPr>
  <p:slideViewPr>
    <p:cSldViewPr snapToGrid="0">
      <p:cViewPr>
        <p:scale>
          <a:sx n="75" d="100"/>
          <a:sy n="75" d="100"/>
        </p:scale>
        <p:origin x="912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F1C57-144D-44C7-8DDE-1A60D0399A10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8C640-8857-4042-A2A1-38E54F46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87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5304-3AC0-411D-AD2B-0B6C73995CA4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52E15-01C1-4C1C-AD8E-F3C88CBC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5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52E15-01C1-4C1C-AD8E-F3C88CBCAE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525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A65202F-3EE1-4DBC-83B8-700B57BEB96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1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401FC-447B-4F54-A638-517C62E0393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EE505-9748-4BEA-BA2F-EE25890D4C7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2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47A15-C88A-4DF6-8A9F-DD654D24979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B8538-061D-4B1C-B468-408352A47B0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61023-8A7C-40B4-BE8E-4EA6FADB2EA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EEBD8-8707-4F08-A0CB-6D88454453F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8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D92C0-9369-49D2-AD9B-9F021A2F938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6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FEB95-E3BA-43CF-B555-37089E05B50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4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DA7E7-A3D3-4683-A74D-8D5A1860C5B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2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E7265-4E42-4138-A4C3-DD9634D6931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17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текста</a:t>
            </a:r>
          </a:p>
          <a:p>
            <a:pPr lvl="1"/>
            <a:r>
              <a:rPr lang="fr-FR" smtClean="0"/>
              <a:t>Второй уровень</a:t>
            </a:r>
          </a:p>
          <a:p>
            <a:pPr lvl="2"/>
            <a:r>
              <a:rPr lang="fr-FR" smtClean="0"/>
              <a:t>Третий уровень</a:t>
            </a:r>
          </a:p>
          <a:p>
            <a:pPr lvl="3"/>
            <a:r>
              <a:rPr lang="fr-FR" smtClean="0"/>
              <a:t>Четвертый уровень</a:t>
            </a:r>
          </a:p>
          <a:p>
            <a:pPr lvl="4"/>
            <a:r>
              <a:rPr lang="fr-FR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8DCBAF1-1E6E-4E8E-B42D-9C5F52C3DB10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0" y="863600"/>
            <a:ext cx="91440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Practical Machine Learning</a:t>
            </a:r>
            <a:endParaRPr lang="en-GB" sz="4400" dirty="0"/>
          </a:p>
          <a:p>
            <a:pPr algn="ctr">
              <a:spcBef>
                <a:spcPct val="50000"/>
              </a:spcBef>
            </a:pPr>
            <a:r>
              <a:rPr lang="en-GB" sz="4000" dirty="0" smtClean="0"/>
              <a:t>Decision trees &amp; random forests</a:t>
            </a:r>
            <a:endParaRPr lang="en-GB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Random Forest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-1" y="1104537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Grow K different decision trees:</a:t>
            </a:r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Pick a random subset </a:t>
            </a:r>
            <a:r>
              <a:rPr lang="en-US" sz="2400" dirty="0" err="1" smtClean="0"/>
              <a:t>Sr</a:t>
            </a:r>
            <a:r>
              <a:rPr lang="en-US" sz="2400" dirty="0" smtClean="0"/>
              <a:t> of training examples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Grow a full ID3 tree </a:t>
            </a:r>
            <a:r>
              <a:rPr lang="en-US" sz="2400" dirty="0" err="1" smtClean="0"/>
              <a:t>Tr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When splitting: pick from d&lt;&lt;D random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Compute gain based on </a:t>
            </a:r>
            <a:r>
              <a:rPr lang="en-US" sz="2400" dirty="0" err="1" smtClean="0"/>
              <a:t>Sr</a:t>
            </a:r>
            <a:r>
              <a:rPr lang="en-US" sz="2400" dirty="0" smtClean="0"/>
              <a:t>, instead of full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Repeat for r=1…K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Given a new data point X: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Classify X using each of the trees 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…T</a:t>
            </a:r>
            <a:r>
              <a:rPr lang="en-US" sz="2400" baseline="-25000" dirty="0" smtClean="0"/>
              <a:t>K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Use majority vote: class predicted most often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52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How to optimize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0" y="982617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Major </a:t>
            </a:r>
            <a:r>
              <a:rPr lang="en-US" sz="2400" dirty="0" err="1" smtClean="0"/>
              <a:t>metaparameters</a:t>
            </a:r>
            <a:r>
              <a:rPr lang="en-US" sz="2400" dirty="0" smtClean="0"/>
              <a:t> to improve the accuracy of random forest: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max_features</a:t>
            </a:r>
            <a:r>
              <a:rPr lang="en-US" sz="2400" dirty="0" smtClean="0"/>
              <a:t> (maximal # of features RF is allowed to try in individual tree)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Increase </a:t>
            </a:r>
            <a:r>
              <a:rPr lang="en-US" sz="2400" dirty="0" err="1" smtClean="0"/>
              <a:t>imporves</a:t>
            </a:r>
            <a:r>
              <a:rPr lang="en-US" sz="2400" dirty="0" smtClean="0"/>
              <a:t> the performance for training set, but may decrease the performance for test due to diversification and overfitting.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n</a:t>
            </a:r>
            <a:r>
              <a:rPr lang="en-US" sz="2400" dirty="0" err="1" smtClean="0"/>
              <a:t>_estimators</a:t>
            </a:r>
            <a:r>
              <a:rPr lang="en-US" sz="2400" dirty="0" smtClean="0"/>
              <a:t> (# of trees to build before voting)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Higher </a:t>
            </a:r>
            <a:r>
              <a:rPr lang="en-US" sz="2400" dirty="0" smtClean="0">
                <a:sym typeface="Wingdings" panose="05000000000000000000" pitchFamily="2" charset="2"/>
              </a:rPr>
              <a:t> better performance, but slower training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min_sample_leaf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smaller leaf makes the model more prone to capturing noise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2. Major </a:t>
            </a:r>
            <a:r>
              <a:rPr lang="en-US" sz="2400" dirty="0" err="1" smtClean="0"/>
              <a:t>metaparameters</a:t>
            </a:r>
            <a:r>
              <a:rPr lang="en-US" sz="2400" dirty="0" smtClean="0"/>
              <a:t> to make model train faster: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n_jobs</a:t>
            </a:r>
            <a:r>
              <a:rPr lang="en-US" sz="2400" dirty="0" smtClean="0"/>
              <a:t> (# of processors to train RF)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random_state</a:t>
            </a:r>
            <a:r>
              <a:rPr lang="en-US" sz="2400" dirty="0" smtClean="0"/>
              <a:t> (set to a value for replication)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oob_score</a:t>
            </a:r>
            <a:r>
              <a:rPr lang="en-US" sz="2400" dirty="0" smtClean="0"/>
              <a:t> (much faster than leave-one-out cross-validation)</a:t>
            </a:r>
          </a:p>
        </p:txBody>
      </p:sp>
    </p:spTree>
    <p:extLst>
      <p:ext uri="{BB962C8B-B14F-4D97-AF65-F5344CB8AC3E}">
        <p14:creationId xmlns:p14="http://schemas.microsoft.com/office/powerpoint/2010/main" val="330796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Boosting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0" y="1084217"/>
            <a:ext cx="9143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Boosting is a machine learning ensemble meta-algorithm for primarily reducing bias, and also variance[1] in supervised learning, and a family of machine learning algorithms which convert weak learners to strong ones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Can a set of weak learners create a single strong learner? A weak learner is defined to be a classifier which is only slightly correlated with the true classification (it can label examples better than random guessing). In contrast, a strong learner is a classifier that is arbitrarily well-correlated with the true classification.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58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What is Decision tree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-1" y="72280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They are interpretable (not a black box, we can just take it and explain it to others)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361642"/>
              </p:ext>
            </p:extLst>
          </p:nvPr>
        </p:nvGraphicFramePr>
        <p:xfrm>
          <a:off x="243841" y="1501504"/>
          <a:ext cx="836023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046">
                  <a:extLst>
                    <a:ext uri="{9D8B030D-6E8A-4147-A177-3AD203B41FA5}">
                      <a16:colId xmlns:a16="http://schemas.microsoft.com/office/drawing/2014/main" val="264090122"/>
                    </a:ext>
                  </a:extLst>
                </a:gridCol>
                <a:gridCol w="1672046">
                  <a:extLst>
                    <a:ext uri="{9D8B030D-6E8A-4147-A177-3AD203B41FA5}">
                      <a16:colId xmlns:a16="http://schemas.microsoft.com/office/drawing/2014/main" val="1474998174"/>
                    </a:ext>
                  </a:extLst>
                </a:gridCol>
                <a:gridCol w="1672046">
                  <a:extLst>
                    <a:ext uri="{9D8B030D-6E8A-4147-A177-3AD203B41FA5}">
                      <a16:colId xmlns:a16="http://schemas.microsoft.com/office/drawing/2014/main" val="1983345920"/>
                    </a:ext>
                  </a:extLst>
                </a:gridCol>
                <a:gridCol w="1672046">
                  <a:extLst>
                    <a:ext uri="{9D8B030D-6E8A-4147-A177-3AD203B41FA5}">
                      <a16:colId xmlns:a16="http://schemas.microsoft.com/office/drawing/2014/main" val="2122797263"/>
                    </a:ext>
                  </a:extLst>
                </a:gridCol>
                <a:gridCol w="1672046">
                  <a:extLst>
                    <a:ext uri="{9D8B030D-6E8A-4147-A177-3AD203B41FA5}">
                      <a16:colId xmlns:a16="http://schemas.microsoft.com/office/drawing/2014/main" val="1506893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Humidity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Wind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12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Clouds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Strong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82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D2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Overcast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High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Weak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89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D3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Sunny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Low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Strong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0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D4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Sunny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High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Strong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4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Sunny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Weak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73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Sunny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Weak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13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D7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Overcast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High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Strong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39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Sunny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Weak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3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D9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Clouds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High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Weak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12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Clouds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Strong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548597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 if it will be raining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 this day: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72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27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2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Structure of Decision tree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" name="Flowchart: Decision 3"/>
          <p:cNvSpPr/>
          <p:nvPr/>
        </p:nvSpPr>
        <p:spPr>
          <a:xfrm>
            <a:off x="3135091" y="1182423"/>
            <a:ext cx="2891246" cy="10798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Outlook?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5786850" y="2697757"/>
            <a:ext cx="2891246" cy="10798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Wind?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473443" y="2723839"/>
            <a:ext cx="3100252" cy="10798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Humidity?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27568" y="3446659"/>
            <a:ext cx="1306286" cy="1306286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Rain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35189" y="4961921"/>
            <a:ext cx="1306286" cy="130628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 rain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4" idx="2"/>
            <a:endCxn id="5" idx="0"/>
          </p:cNvCxnSpPr>
          <p:nvPr/>
        </p:nvCxnSpPr>
        <p:spPr>
          <a:xfrm rot="5400000">
            <a:off x="3988527" y="2854471"/>
            <a:ext cx="1184373" cy="3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94817" y="1976856"/>
            <a:ext cx="1284513" cy="984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770328" y="1976856"/>
            <a:ext cx="1096284" cy="984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13216" y="4961921"/>
            <a:ext cx="1306286" cy="1306286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Rain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187048" y="4961921"/>
            <a:ext cx="1306286" cy="1306286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Rain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595861" y="4961921"/>
            <a:ext cx="1306286" cy="130628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 rain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3698999" y="2521353"/>
            <a:ext cx="131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dirty="0" smtClean="0"/>
              <a:t>vercast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19122797">
            <a:off x="2677551" y="1941301"/>
            <a:ext cx="131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louds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 rot="2367235">
            <a:off x="5507504" y="2143176"/>
            <a:ext cx="131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unny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01194" y="3557237"/>
            <a:ext cx="552995" cy="1404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9" idx="0"/>
          </p:cNvCxnSpPr>
          <p:nvPr/>
        </p:nvCxnSpPr>
        <p:spPr>
          <a:xfrm>
            <a:off x="2793280" y="3525630"/>
            <a:ext cx="395052" cy="143629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893532" y="3557237"/>
            <a:ext cx="756708" cy="1404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1" idx="0"/>
          </p:cNvCxnSpPr>
          <p:nvPr/>
        </p:nvCxnSpPr>
        <p:spPr>
          <a:xfrm>
            <a:off x="7939054" y="3525630"/>
            <a:ext cx="309950" cy="143629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7514727">
            <a:off x="416323" y="3760824"/>
            <a:ext cx="1045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igh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 rot="4462451">
            <a:off x="2643644" y="3878735"/>
            <a:ext cx="1045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dirty="0" smtClean="0"/>
              <a:t>ow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 rot="17908217">
            <a:off x="5672894" y="3712185"/>
            <a:ext cx="1045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Strong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 rot="4641569">
            <a:off x="7738642" y="3872138"/>
            <a:ext cx="1045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Weak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-1" y="834070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of rules (logical formulas):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4580712" y="834070"/>
            <a:ext cx="7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4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rgbClr val="0000FF"/>
                </a:solidFill>
              </a:rPr>
              <a:t>6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76533" y="2316982"/>
            <a:ext cx="7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3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rgbClr val="0000FF"/>
                </a:solidFill>
              </a:rPr>
              <a:t>2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66954" y="4546073"/>
            <a:ext cx="7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3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rgbClr val="0000FF"/>
                </a:solidFill>
              </a:rPr>
              <a:t>0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79328" y="4638668"/>
            <a:ext cx="7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rgbClr val="0000FF"/>
                </a:solidFill>
              </a:rPr>
              <a:t>2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86503" y="3065899"/>
            <a:ext cx="7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r>
              <a:rPr lang="en-US" sz="2400" b="1" dirty="0" smtClean="0"/>
              <a:t>/</a:t>
            </a:r>
            <a:r>
              <a:rPr lang="en-US" sz="2400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16288" y="2468890"/>
            <a:ext cx="7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rgbClr val="0000FF"/>
                </a:solidFill>
              </a:rPr>
              <a:t>1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8700" y="4663363"/>
            <a:ext cx="7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rgbClr val="0000FF"/>
                </a:solidFill>
              </a:rPr>
              <a:t>1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97823" y="4626601"/>
            <a:ext cx="7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rgbClr val="0000FF"/>
                </a:solidFill>
              </a:rPr>
              <a:t>0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How to train Decision tree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-1" y="940526"/>
            <a:ext cx="7794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ID3 algorithms: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The best attribute for splitting the examples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Split data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Process to the first </a:t>
            </a:r>
            <a:r>
              <a:rPr lang="en-US" sz="2400" dirty="0" err="1" smtClean="0"/>
              <a:t>splitted</a:t>
            </a:r>
            <a:r>
              <a:rPr lang="en-US" sz="2400" dirty="0" smtClean="0"/>
              <a:t> data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Repeat 1,2,3 till all data falls in a single category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35086"/>
            <a:ext cx="921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measure of uncertainty is entropy: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80457" y="3667653"/>
                <a:ext cx="4442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7" y="3667653"/>
                <a:ext cx="4442690" cy="369332"/>
              </a:xfrm>
              <a:prstGeom prst="rect">
                <a:avLst/>
              </a:prstGeom>
              <a:blipFill>
                <a:blip r:embed="rId2"/>
                <a:stretch>
                  <a:fillRect l="-549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" y="4184469"/>
            <a:ext cx="5819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 </a:t>
            </a:r>
            <a:r>
              <a:rPr lang="en-US" sz="2400" i="1" dirty="0" smtClean="0"/>
              <a:t>S</a:t>
            </a:r>
            <a:r>
              <a:rPr lang="en-US" sz="2400" dirty="0" smtClean="0"/>
              <a:t> is subset of training examples,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+</a:t>
            </a:r>
            <a:r>
              <a:rPr lang="en-US" sz="2400" dirty="0" smtClean="0"/>
              <a:t>/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-</a:t>
            </a:r>
            <a:r>
              <a:rPr lang="en-US" sz="2400" dirty="0" smtClean="0"/>
              <a:t> is the % of positive and negative examples in </a:t>
            </a:r>
            <a:r>
              <a:rPr lang="en-US" sz="2400" i="1" dirty="0" smtClean="0"/>
              <a:t>S</a:t>
            </a:r>
            <a:r>
              <a:rPr lang="en-US" sz="2400" dirty="0" smtClean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10" y="4028680"/>
            <a:ext cx="3324689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Overfitting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-1" y="92310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Decision tree is a recursive algorithm, so it will split all data in pure sets, so classify your training examples perfectly. This is not optimal for test data.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786" y="2212475"/>
            <a:ext cx="6116003" cy="425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Degenerate splits and gain ratio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0" y="9753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Decision tree is biased towards attributes with many values</a:t>
            </a:r>
            <a:endParaRPr lang="en-US" sz="2400" dirty="0"/>
          </a:p>
        </p:txBody>
      </p:sp>
      <p:sp>
        <p:nvSpPr>
          <p:cNvPr id="5" name="Flowchart: Decision 4"/>
          <p:cNvSpPr/>
          <p:nvPr/>
        </p:nvSpPr>
        <p:spPr>
          <a:xfrm>
            <a:off x="2830291" y="1501389"/>
            <a:ext cx="2891246" cy="10798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Day?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5" idx="2"/>
          </p:cNvCxnSpPr>
          <p:nvPr/>
        </p:nvCxnSpPr>
        <p:spPr>
          <a:xfrm rot="5400000">
            <a:off x="3683727" y="3173437"/>
            <a:ext cx="1184373" cy="3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90017" y="2295822"/>
            <a:ext cx="1284513" cy="984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465528" y="2295822"/>
            <a:ext cx="1096284" cy="984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3394199" y="2840319"/>
            <a:ext cx="131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D2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9122797">
            <a:off x="2372751" y="2260267"/>
            <a:ext cx="131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D1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 rot="2367235">
            <a:off x="5202704" y="2462142"/>
            <a:ext cx="131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D10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3622769" y="3765625"/>
            <a:ext cx="1306286" cy="1306286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Rain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91867" y="3253763"/>
            <a:ext cx="1306286" cy="130628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 rain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75282" y="2837915"/>
            <a:ext cx="7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rgbClr val="0000FF"/>
                </a:solidFill>
              </a:rPr>
              <a:t>0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15049" y="3442372"/>
            <a:ext cx="7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rgbClr val="0000FF"/>
                </a:solidFill>
              </a:rPr>
              <a:t>1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07023" y="3150137"/>
            <a:ext cx="1306286" cy="130628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 rain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0438" y="2734289"/>
            <a:ext cx="71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rgbClr val="0000FF"/>
                </a:solidFill>
              </a:rPr>
              <a:t>0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0018" y="3097613"/>
            <a:ext cx="1011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…</a:t>
            </a:r>
            <a:endParaRPr lang="en-US" sz="4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5124435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Won’t work on new data</a:t>
            </a:r>
            <a:r>
              <a:rPr lang="en-US" sz="2400" dirty="0" smtClean="0"/>
              <a:t>: D11</a:t>
            </a:r>
          </a:p>
          <a:p>
            <a:endParaRPr lang="en-US" sz="2400" dirty="0" smtClean="0"/>
          </a:p>
          <a:p>
            <a:r>
              <a:rPr lang="en-US" sz="2400" dirty="0" smtClean="0"/>
              <a:t>Use Gain Ratio: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426444" y="5655892"/>
                <a:ext cx="4411657" cy="779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𝐺𝑎𝑖𝑛𝑅𝑎𝑡𝑖𝑜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𝑆𝑝𝑙𝑖𝑡𝐸𝑛𝑡𝑟𝑜𝑝𝑦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444" y="5655892"/>
                <a:ext cx="4411657" cy="7798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32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Continuous, Multi-class, Regression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1" y="1045833"/>
            <a:ext cx="3982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Continuous attributes: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834070"/>
            <a:ext cx="4267200" cy="3419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-1" y="379188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Multi-class classification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 smtClean="0"/>
                  <a:t>Predict most frequent class in the subset.</a:t>
                </a:r>
                <a:endParaRPr lang="en-US" sz="2400" dirty="0"/>
              </a:p>
              <a:p>
                <a:pPr marL="342900" indent="-342900">
                  <a:buFontTx/>
                  <a:buChar char="-"/>
                </a:pPr>
                <a:r>
                  <a:rPr lang="en-US" sz="2400" dirty="0" smtClean="0"/>
                  <a:t>Entropy: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400" dirty="0" smtClean="0"/>
              </a:p>
              <a:p>
                <a:pPr marL="342900" indent="-342900">
                  <a:buFontTx/>
                  <a:buChar char="-"/>
                </a:pPr>
                <a:r>
                  <a:rPr lang="en-US" sz="2400" i="1" dirty="0" smtClean="0"/>
                  <a:t>p</a:t>
                </a:r>
                <a:r>
                  <a:rPr lang="en-US" sz="2400" baseline="-25000" dirty="0" smtClean="0"/>
                  <a:t>c</a:t>
                </a:r>
                <a:r>
                  <a:rPr lang="en-US" sz="2400" dirty="0" smtClean="0"/>
                  <a:t> is the % of examples of class c in S.</a:t>
                </a:r>
              </a:p>
              <a:p>
                <a:r>
                  <a:rPr lang="en-US" sz="2400" dirty="0" smtClean="0"/>
                  <a:t>Regression: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 smtClean="0"/>
                  <a:t>Predicted output = average of the training examples in the subset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 smtClean="0"/>
                  <a:t>Different definition of entropy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 smtClean="0"/>
                  <a:t>Can use linear regression at the leaves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791880"/>
                <a:ext cx="9144000" cy="3046988"/>
              </a:xfrm>
              <a:prstGeom prst="rect">
                <a:avLst/>
              </a:prstGeom>
              <a:blipFill>
                <a:blip r:embed="rId3"/>
                <a:stretch>
                  <a:fillRect l="-1000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Advantages and Disadvantages of DT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0" y="1541417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Advantages: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Interpretable: managers and stakeholders like them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Easily handles irrelevant attributes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Can handle missing data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Very compact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Very fast at testing time</a:t>
            </a:r>
          </a:p>
          <a:p>
            <a:endParaRPr lang="en-US" sz="2400" dirty="0" smtClean="0"/>
          </a:p>
          <a:p>
            <a:r>
              <a:rPr lang="en-US" sz="2400" dirty="0" smtClean="0"/>
              <a:t>Disadvantages: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Only axis aligned split of data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Greedy (may not find the best tree)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Exponentially many possible trees</a:t>
            </a:r>
          </a:p>
        </p:txBody>
      </p:sp>
    </p:spTree>
    <p:extLst>
      <p:ext uri="{BB962C8B-B14F-4D97-AF65-F5344CB8AC3E}">
        <p14:creationId xmlns:p14="http://schemas.microsoft.com/office/powerpoint/2010/main" val="36434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Ensemble learning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0" y="850537"/>
            <a:ext cx="914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Ensemble </a:t>
            </a:r>
            <a:r>
              <a:rPr lang="en-US" sz="2400" dirty="0"/>
              <a:t>methods use multiple learning algorithms to obtain better predictive performance than could be obtained from any of the constituent learning algorithms alone. Unlike a statistical ensemble in statistical mechanics, which is usually infinite, a machine learning ensemble refers only to a concrete finite set of alternative models, but typically allows for much more flexible structure to exist among those alternatives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Common types of ensembles: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Bayes optimal classifier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Bootstrap aggregate (bagging)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Boosting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Bayesian parameter averaging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Bayesian model combination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Bucket of models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Stacking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48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9523</TotalTime>
  <Words>733</Words>
  <Application>Microsoft Office PowerPoint</Application>
  <PresentationFormat>On-screen Show (4:3)</PresentationFormat>
  <Paragraphs>195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Times New Roman</vt:lpstr>
      <vt:lpstr>Wingdings</vt:lpstr>
      <vt:lpstr>Оформление по умолчанию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Roman</dc:creator>
  <cp:lastModifiedBy>Tatiana Nizhegorodova</cp:lastModifiedBy>
  <cp:revision>615</cp:revision>
  <dcterms:created xsi:type="dcterms:W3CDTF">2008-09-01T13:05:18Z</dcterms:created>
  <dcterms:modified xsi:type="dcterms:W3CDTF">2017-04-02T20:51:09Z</dcterms:modified>
</cp:coreProperties>
</file>