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18" r:id="rId3"/>
    <p:sldId id="333" r:id="rId4"/>
    <p:sldId id="334" r:id="rId5"/>
    <p:sldId id="335" r:id="rId6"/>
    <p:sldId id="336" r:id="rId7"/>
    <p:sldId id="337" r:id="rId8"/>
    <p:sldId id="338" r:id="rId9"/>
    <p:sldId id="339" r:id="rId10"/>
    <p:sldId id="340" r:id="rId11"/>
    <p:sldId id="341" r:id="rId12"/>
    <p:sldId id="342" r:id="rId13"/>
    <p:sldId id="344" r:id="rId14"/>
    <p:sldId id="343" r:id="rId15"/>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33CC33"/>
    <a:srgbClr val="008000"/>
    <a:srgbClr val="FFCC00"/>
    <a:srgbClr val="FF9933"/>
    <a:srgbClr val="00FF99"/>
    <a:srgbClr val="FF33CC"/>
    <a:srgbClr val="66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31" autoAdjust="0"/>
    <p:restoredTop sz="94684" autoAdjust="0"/>
  </p:normalViewPr>
  <p:slideViewPr>
    <p:cSldViewPr snapToGrid="0">
      <p:cViewPr varScale="1">
        <p:scale>
          <a:sx n="88" d="100"/>
          <a:sy n="88" d="100"/>
        </p:scale>
        <p:origin x="1267"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4/2/2017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4/2/2017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Machine Learning</a:t>
            </a:r>
            <a:endParaRPr lang="en-GB" sz="4400" dirty="0"/>
          </a:p>
          <a:p>
            <a:pPr algn="ctr">
              <a:spcBef>
                <a:spcPct val="50000"/>
              </a:spcBef>
            </a:pPr>
            <a:r>
              <a:rPr lang="en-GB" sz="4000" dirty="0" smtClean="0"/>
              <a:t>Convolutional Neural Networks (CNN)</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Transfer Learning</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sp>
        <p:nvSpPr>
          <p:cNvPr id="3" name="TextBox 2"/>
          <p:cNvSpPr txBox="1"/>
          <p:nvPr/>
        </p:nvSpPr>
        <p:spPr>
          <a:xfrm>
            <a:off x="0" y="1175657"/>
            <a:ext cx="9143999" cy="4154984"/>
          </a:xfrm>
          <a:prstGeom prst="rect">
            <a:avLst/>
          </a:prstGeom>
          <a:noFill/>
        </p:spPr>
        <p:txBody>
          <a:bodyPr wrap="square" rtlCol="0">
            <a:spAutoFit/>
          </a:bodyPr>
          <a:lstStyle/>
          <a:p>
            <a:r>
              <a:rPr lang="en-US" sz="2400" b="1" dirty="0"/>
              <a:t>Transfer learning</a:t>
            </a:r>
            <a:r>
              <a:rPr lang="en-US" sz="2400" dirty="0"/>
              <a:t> is the process of taking a pre-trained model (the weights and parameters of a network that has been trained on a large dataset by somebody else) and “fine-tuning” the model with your own dataset. </a:t>
            </a:r>
            <a:endParaRPr lang="en-US" sz="2400" dirty="0" smtClean="0"/>
          </a:p>
          <a:p>
            <a:endParaRPr lang="en-US" sz="2400" dirty="0"/>
          </a:p>
          <a:p>
            <a:r>
              <a:rPr lang="en-US" sz="2400" dirty="0" smtClean="0"/>
              <a:t>The </a:t>
            </a:r>
            <a:r>
              <a:rPr lang="en-US" sz="2400" dirty="0"/>
              <a:t>idea is that this pre-trained model will act as a feature extractor. You will remove the last layer of the network and replace it with your own classifier (depending on what your problem space is). You then freeze the weights of all the other layers and train the network normally (Freezing the layers means not changing the weights during gradient descent/optimization).</a:t>
            </a:r>
            <a:endParaRPr lang="en-US" sz="2400" dirty="0"/>
          </a:p>
        </p:txBody>
      </p:sp>
    </p:spTree>
    <p:extLst>
      <p:ext uri="{BB962C8B-B14F-4D97-AF65-F5344CB8AC3E}">
        <p14:creationId xmlns:p14="http://schemas.microsoft.com/office/powerpoint/2010/main" val="1958050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ImageNet </a:t>
            </a:r>
            <a:r>
              <a:rPr lang="en-GB" sz="4400" b="1" dirty="0" err="1" smtClean="0"/>
              <a:t>Competion</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11</a:t>
            </a:fld>
            <a:endParaRPr lang="fr-FR"/>
          </a:p>
        </p:txBody>
      </p:sp>
      <p:sp>
        <p:nvSpPr>
          <p:cNvPr id="3" name="TextBox 2"/>
          <p:cNvSpPr txBox="1"/>
          <p:nvPr/>
        </p:nvSpPr>
        <p:spPr>
          <a:xfrm>
            <a:off x="0" y="1045026"/>
            <a:ext cx="9143999" cy="830997"/>
          </a:xfrm>
          <a:prstGeom prst="rect">
            <a:avLst/>
          </a:prstGeom>
          <a:noFill/>
        </p:spPr>
        <p:txBody>
          <a:bodyPr wrap="square" rtlCol="0">
            <a:spAutoFit/>
          </a:bodyPr>
          <a:lstStyle/>
          <a:p>
            <a:r>
              <a:rPr lang="en-US" sz="2400" dirty="0" smtClean="0"/>
              <a:t>Image classification error of Microsoft </a:t>
            </a:r>
            <a:r>
              <a:rPr lang="en-US" sz="2400" dirty="0" err="1" smtClean="0"/>
              <a:t>ResNet</a:t>
            </a:r>
            <a:r>
              <a:rPr lang="en-US" sz="2400" dirty="0" smtClean="0"/>
              <a:t> CNN is 3.6% which is better than the average classification error of a human (5%).</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50034"/>
            <a:ext cx="9144001" cy="4293578"/>
          </a:xfrm>
          <a:prstGeom prst="rect">
            <a:avLst/>
          </a:prstGeom>
        </p:spPr>
      </p:pic>
    </p:spTree>
    <p:extLst>
      <p:ext uri="{BB962C8B-B14F-4D97-AF65-F5344CB8AC3E}">
        <p14:creationId xmlns:p14="http://schemas.microsoft.com/office/powerpoint/2010/main" val="410067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CNNs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12</a:t>
            </a:fld>
            <a:endParaRPr lang="fr-FR"/>
          </a:p>
        </p:txBody>
      </p:sp>
      <p:sp>
        <p:nvSpPr>
          <p:cNvPr id="3" name="TextBox 2"/>
          <p:cNvSpPr txBox="1"/>
          <p:nvPr/>
        </p:nvSpPr>
        <p:spPr>
          <a:xfrm>
            <a:off x="-1" y="1027609"/>
            <a:ext cx="7794171" cy="461665"/>
          </a:xfrm>
          <a:prstGeom prst="rect">
            <a:avLst/>
          </a:prstGeom>
          <a:noFill/>
        </p:spPr>
        <p:txBody>
          <a:bodyPr wrap="square" rtlCol="0">
            <a:spAutoFit/>
          </a:bodyPr>
          <a:lstStyle/>
          <a:p>
            <a:r>
              <a:rPr lang="en-US" sz="2400" dirty="0" err="1" smtClean="0"/>
              <a:t>AlexNet</a:t>
            </a:r>
            <a:r>
              <a:rPr lang="en-US" sz="2400" dirty="0" smtClean="0"/>
              <a:t> (ImageNet winner 2012)</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2812"/>
            <a:ext cx="9144000" cy="4744995"/>
          </a:xfrm>
          <a:prstGeom prst="rect">
            <a:avLst/>
          </a:prstGeom>
        </p:spPr>
      </p:pic>
    </p:spTree>
    <p:extLst>
      <p:ext uri="{BB962C8B-B14F-4D97-AF65-F5344CB8AC3E}">
        <p14:creationId xmlns:p14="http://schemas.microsoft.com/office/powerpoint/2010/main" val="835226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Examples of CNNs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13</a:t>
            </a:fld>
            <a:endParaRPr lang="fr-FR"/>
          </a:p>
        </p:txBody>
      </p:sp>
      <p:sp>
        <p:nvSpPr>
          <p:cNvPr id="3" name="TextBox 2"/>
          <p:cNvSpPr txBox="1"/>
          <p:nvPr/>
        </p:nvSpPr>
        <p:spPr>
          <a:xfrm>
            <a:off x="-1" y="1027609"/>
            <a:ext cx="7794171" cy="461665"/>
          </a:xfrm>
          <a:prstGeom prst="rect">
            <a:avLst/>
          </a:prstGeom>
          <a:noFill/>
        </p:spPr>
        <p:txBody>
          <a:bodyPr wrap="square" rtlCol="0">
            <a:spAutoFit/>
          </a:bodyPr>
          <a:lstStyle/>
          <a:p>
            <a:r>
              <a:rPr lang="en-US" sz="2400" dirty="0" err="1" smtClean="0"/>
              <a:t>GoogLe</a:t>
            </a:r>
            <a:r>
              <a:rPr lang="en-US" sz="2400" dirty="0" err="1" smtClean="0"/>
              <a:t>Net</a:t>
            </a:r>
            <a:r>
              <a:rPr lang="en-US" sz="2400" dirty="0" smtClean="0"/>
              <a:t> (ImageNet 2015)</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998"/>
            <a:ext cx="9144000" cy="3894003"/>
          </a:xfrm>
          <a:prstGeom prst="rect">
            <a:avLst/>
          </a:prstGeom>
        </p:spPr>
      </p:pic>
    </p:spTree>
    <p:extLst>
      <p:ext uri="{BB962C8B-B14F-4D97-AF65-F5344CB8AC3E}">
        <p14:creationId xmlns:p14="http://schemas.microsoft.com/office/powerpoint/2010/main" val="2121989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Inception module</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14</a:t>
            </a:fld>
            <a:endParaRPr lang="fr-FR"/>
          </a:p>
        </p:txBody>
      </p:sp>
      <p:sp>
        <p:nvSpPr>
          <p:cNvPr id="3" name="TextBox 2"/>
          <p:cNvSpPr txBox="1"/>
          <p:nvPr/>
        </p:nvSpPr>
        <p:spPr>
          <a:xfrm>
            <a:off x="0" y="857423"/>
            <a:ext cx="9143998" cy="830997"/>
          </a:xfrm>
          <a:prstGeom prst="rect">
            <a:avLst/>
          </a:prstGeom>
          <a:noFill/>
        </p:spPr>
        <p:txBody>
          <a:bodyPr wrap="square" rtlCol="0">
            <a:spAutoFit/>
          </a:bodyPr>
          <a:lstStyle/>
          <a:p>
            <a:r>
              <a:rPr lang="en-US" sz="2400" dirty="0" smtClean="0"/>
              <a:t>Allows to increase the complexity of CNN without increasing the number of coefficients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 y="1840227"/>
            <a:ext cx="9143999" cy="4616604"/>
          </a:xfrm>
          <a:prstGeom prst="rect">
            <a:avLst/>
          </a:prstGeom>
        </p:spPr>
      </p:pic>
    </p:spTree>
    <p:extLst>
      <p:ext uri="{BB962C8B-B14F-4D97-AF65-F5344CB8AC3E}">
        <p14:creationId xmlns:p14="http://schemas.microsoft.com/office/powerpoint/2010/main" val="1892954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Structure of CNNs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3" name="TextBox 2"/>
          <p:cNvSpPr txBox="1"/>
          <p:nvPr/>
        </p:nvSpPr>
        <p:spPr>
          <a:xfrm>
            <a:off x="-1" y="834070"/>
            <a:ext cx="9143999" cy="2677656"/>
          </a:xfrm>
          <a:prstGeom prst="rect">
            <a:avLst/>
          </a:prstGeom>
          <a:noFill/>
        </p:spPr>
        <p:txBody>
          <a:bodyPr wrap="square" rtlCol="0">
            <a:spAutoFit/>
          </a:bodyPr>
          <a:lstStyle/>
          <a:p>
            <a:r>
              <a:rPr lang="en-US" sz="2400" b="1" dirty="0" smtClean="0"/>
              <a:t>Main elements</a:t>
            </a:r>
            <a:r>
              <a:rPr lang="en-US" sz="2400" b="1" dirty="0" smtClean="0"/>
              <a:t>:</a:t>
            </a:r>
          </a:p>
          <a:p>
            <a:endParaRPr lang="en-US" sz="2400" dirty="0" smtClean="0"/>
          </a:p>
          <a:p>
            <a:r>
              <a:rPr lang="en-US" sz="2400" dirty="0" smtClean="0"/>
              <a:t>Convolutional </a:t>
            </a:r>
            <a:r>
              <a:rPr lang="en-US" sz="2400" dirty="0" smtClean="0"/>
              <a:t>layer</a:t>
            </a:r>
            <a:endParaRPr lang="en-US" sz="2400" dirty="0" smtClean="0"/>
          </a:p>
          <a:p>
            <a:r>
              <a:rPr lang="en-US" sz="2400" dirty="0" err="1" smtClean="0"/>
              <a:t>Maxpooling</a:t>
            </a:r>
            <a:r>
              <a:rPr lang="en-US" sz="2400" dirty="0" smtClean="0"/>
              <a:t> </a:t>
            </a:r>
            <a:r>
              <a:rPr lang="en-US" sz="2400" dirty="0" smtClean="0"/>
              <a:t>layer</a:t>
            </a:r>
            <a:endParaRPr lang="en-US" sz="2400" dirty="0" smtClean="0"/>
          </a:p>
          <a:p>
            <a:r>
              <a:rPr lang="en-US" sz="2400" dirty="0" smtClean="0"/>
              <a:t>Dropout</a:t>
            </a:r>
            <a:endParaRPr lang="en-US" sz="2400" dirty="0" smtClean="0"/>
          </a:p>
          <a:p>
            <a:r>
              <a:rPr lang="en-US" sz="2400" dirty="0" err="1" smtClean="0"/>
              <a:t>Relu</a:t>
            </a:r>
            <a:endParaRPr lang="en-US" sz="2400" dirty="0" smtClean="0"/>
          </a:p>
          <a:p>
            <a:r>
              <a:rPr lang="en-US" sz="2400" dirty="0" smtClean="0"/>
              <a:t>Fully connected layer</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739897"/>
            <a:ext cx="9144001" cy="3118104"/>
          </a:xfrm>
          <a:prstGeom prst="rect">
            <a:avLst/>
          </a:prstGeom>
        </p:spPr>
      </p:pic>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Convolutional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a:t>
            </a:fld>
            <a:endParaRPr lang="fr-F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417" y="781817"/>
            <a:ext cx="5898724" cy="3196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711" y="4209680"/>
            <a:ext cx="5944430" cy="2648320"/>
          </a:xfrm>
          <a:prstGeom prst="rect">
            <a:avLst/>
          </a:prstGeom>
        </p:spPr>
      </p:pic>
    </p:spTree>
    <p:extLst>
      <p:ext uri="{BB962C8B-B14F-4D97-AF65-F5344CB8AC3E}">
        <p14:creationId xmlns:p14="http://schemas.microsoft.com/office/powerpoint/2010/main" val="1057269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Stride and padding</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2516"/>
            <a:ext cx="5658640" cy="2248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65830"/>
            <a:ext cx="5973009" cy="2353003"/>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56444"/>
          <a:stretch/>
        </p:blipFill>
        <p:spPr>
          <a:xfrm>
            <a:off x="5314364" y="1643620"/>
            <a:ext cx="3178321" cy="2829320"/>
          </a:xfrm>
          <a:prstGeom prst="rect">
            <a:avLst/>
          </a:prstGeom>
        </p:spPr>
      </p:pic>
      <mc:AlternateContent xmlns:mc="http://schemas.openxmlformats.org/markup-compatibility/2006">
        <mc:Choice xmlns:a14="http://schemas.microsoft.com/office/drawing/2010/main" Requires="a14">
          <p:sp>
            <p:nvSpPr>
              <p:cNvPr id="8" name="TextBox 7"/>
              <p:cNvSpPr txBox="1"/>
              <p:nvPr/>
            </p:nvSpPr>
            <p:spPr>
              <a:xfrm>
                <a:off x="5464487" y="4637422"/>
                <a:ext cx="3112647" cy="7169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𝑊</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+2</m:t>
                              </m:r>
                              <m:r>
                                <a:rPr lang="en-US" sz="2400" b="0" i="1" smtClean="0">
                                  <a:latin typeface="Cambria Math" panose="02040503050406030204" pitchFamily="18" charset="0"/>
                                </a:rPr>
                                <m:t>𝑃</m:t>
                              </m:r>
                            </m:e>
                          </m:d>
                        </m:num>
                        <m:den>
                          <m:r>
                            <a:rPr lang="en-US" sz="2400" b="0" i="1" smtClean="0">
                              <a:latin typeface="Cambria Math" panose="02040503050406030204" pitchFamily="18" charset="0"/>
                            </a:rPr>
                            <m:t>𝑆</m:t>
                          </m:r>
                        </m:den>
                      </m:f>
                      <m:r>
                        <a:rPr lang="en-US" sz="2400" b="0" i="1" smtClean="0">
                          <a:latin typeface="Cambria Math" panose="02040503050406030204" pitchFamily="18" charset="0"/>
                        </a:rPr>
                        <m:t>+1</m:t>
                      </m:r>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5464487" y="4637422"/>
                <a:ext cx="3112647" cy="716928"/>
              </a:xfrm>
              <a:prstGeom prst="rect">
                <a:avLst/>
              </a:prstGeom>
              <a:blipFill>
                <a:blip r:embed="rId5"/>
                <a:stretch>
                  <a:fillRect/>
                </a:stretch>
              </a:blipFill>
            </p:spPr>
            <p:txBody>
              <a:bodyPr/>
              <a:lstStyle/>
              <a:p>
                <a:r>
                  <a:rPr lang="en-US">
                    <a:noFill/>
                  </a:rPr>
                  <a:t> </a:t>
                </a:r>
              </a:p>
            </p:txBody>
          </p:sp>
        </mc:Fallback>
      </mc:AlternateContent>
      <p:sp>
        <p:nvSpPr>
          <p:cNvPr id="9" name="TextBox 8"/>
          <p:cNvSpPr txBox="1"/>
          <p:nvPr/>
        </p:nvSpPr>
        <p:spPr>
          <a:xfrm>
            <a:off x="-1" y="5675590"/>
            <a:ext cx="8229601" cy="830997"/>
          </a:xfrm>
          <a:prstGeom prst="rect">
            <a:avLst/>
          </a:prstGeom>
          <a:noFill/>
        </p:spPr>
        <p:txBody>
          <a:bodyPr wrap="square" rtlCol="0">
            <a:spAutoFit/>
          </a:bodyPr>
          <a:lstStyle/>
          <a:p>
            <a:r>
              <a:rPr lang="en-US" sz="2400" dirty="0" smtClean="0"/>
              <a:t>where O is the output height/length, W is the input height/length, K is the filter size, P is padding, S is stride</a:t>
            </a:r>
            <a:endParaRPr lang="en-US" sz="2400" dirty="0"/>
          </a:p>
        </p:txBody>
      </p:sp>
    </p:spTree>
    <p:extLst>
      <p:ext uri="{BB962C8B-B14F-4D97-AF65-F5344CB8AC3E}">
        <p14:creationId xmlns:p14="http://schemas.microsoft.com/office/powerpoint/2010/main" val="1120979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Rectified Linear Units (</a:t>
            </a:r>
            <a:r>
              <a:rPr lang="en-GB" sz="4400" b="1" dirty="0" err="1" smtClean="0"/>
              <a:t>ReLU</a:t>
            </a:r>
            <a:r>
              <a:rPr lang="en-GB" sz="4400" b="1" dirty="0" smtClean="0"/>
              <a:t>)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207" y="1841161"/>
            <a:ext cx="6689118" cy="5016839"/>
          </a:xfrm>
          <a:prstGeom prst="rect">
            <a:avLst/>
          </a:prstGeom>
        </p:spPr>
      </p:pic>
      <p:sp>
        <p:nvSpPr>
          <p:cNvPr id="3" name="TextBox 2"/>
          <p:cNvSpPr txBox="1"/>
          <p:nvPr/>
        </p:nvSpPr>
        <p:spPr>
          <a:xfrm>
            <a:off x="-1" y="949412"/>
            <a:ext cx="9144000" cy="830997"/>
          </a:xfrm>
          <a:prstGeom prst="rect">
            <a:avLst/>
          </a:prstGeom>
          <a:noFill/>
        </p:spPr>
        <p:txBody>
          <a:bodyPr wrap="square" rtlCol="0">
            <a:spAutoFit/>
          </a:bodyPr>
          <a:lstStyle/>
          <a:p>
            <a:r>
              <a:rPr lang="en-US" sz="2400" dirty="0" smtClean="0"/>
              <a:t>The purpose of this layer is to introduce non-linearity. It is preferable as gradient is simple to evaluate.</a:t>
            </a:r>
            <a:endParaRPr lang="en-US" sz="2400" dirty="0"/>
          </a:p>
        </p:txBody>
      </p:sp>
    </p:spTree>
    <p:extLst>
      <p:ext uri="{BB962C8B-B14F-4D97-AF65-F5344CB8AC3E}">
        <p14:creationId xmlns:p14="http://schemas.microsoft.com/office/powerpoint/2010/main" val="1535188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Pooling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3" name="TextBox 2"/>
          <p:cNvSpPr txBox="1"/>
          <p:nvPr/>
        </p:nvSpPr>
        <p:spPr>
          <a:xfrm>
            <a:off x="-1" y="1062446"/>
            <a:ext cx="9144001" cy="461665"/>
          </a:xfrm>
          <a:prstGeom prst="rect">
            <a:avLst/>
          </a:prstGeom>
          <a:noFill/>
        </p:spPr>
        <p:txBody>
          <a:bodyPr wrap="square" rtlCol="0">
            <a:spAutoFit/>
          </a:bodyPr>
          <a:lstStyle/>
          <a:p>
            <a:r>
              <a:rPr lang="en-US" sz="2400" dirty="0" smtClean="0"/>
              <a:t>Purpose: reduce the number of parameters, avoid overfitting.</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0100"/>
            <a:ext cx="9143999" cy="4759157"/>
          </a:xfrm>
          <a:prstGeom prst="rect">
            <a:avLst/>
          </a:prstGeom>
        </p:spPr>
      </p:pic>
    </p:spTree>
    <p:extLst>
      <p:ext uri="{BB962C8B-B14F-4D97-AF65-F5344CB8AC3E}">
        <p14:creationId xmlns:p14="http://schemas.microsoft.com/office/powerpoint/2010/main" val="2433980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Dropout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TextBox 2"/>
          <p:cNvSpPr txBox="1"/>
          <p:nvPr/>
        </p:nvSpPr>
        <p:spPr>
          <a:xfrm>
            <a:off x="-1" y="1137851"/>
            <a:ext cx="9144000" cy="461665"/>
          </a:xfrm>
          <a:prstGeom prst="rect">
            <a:avLst/>
          </a:prstGeom>
          <a:noFill/>
        </p:spPr>
        <p:txBody>
          <a:bodyPr wrap="square" rtlCol="0">
            <a:spAutoFit/>
          </a:bodyPr>
          <a:lstStyle/>
          <a:p>
            <a:r>
              <a:rPr lang="en-US" sz="2400" dirty="0" smtClean="0"/>
              <a:t>Purpose: avoid overfitting. Only applied during training.</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76" y="2180297"/>
            <a:ext cx="8687246" cy="4343623"/>
          </a:xfrm>
          <a:prstGeom prst="rect">
            <a:avLst/>
          </a:prstGeom>
        </p:spPr>
      </p:pic>
    </p:spTree>
    <p:extLst>
      <p:ext uri="{BB962C8B-B14F-4D97-AF65-F5344CB8AC3E}">
        <p14:creationId xmlns:p14="http://schemas.microsoft.com/office/powerpoint/2010/main" val="750847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Network in Network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sp>
        <p:nvSpPr>
          <p:cNvPr id="3" name="TextBox 2"/>
          <p:cNvSpPr txBox="1"/>
          <p:nvPr/>
        </p:nvSpPr>
        <p:spPr>
          <a:xfrm>
            <a:off x="0" y="1010192"/>
            <a:ext cx="9143999" cy="1200329"/>
          </a:xfrm>
          <a:prstGeom prst="rect">
            <a:avLst/>
          </a:prstGeom>
          <a:noFill/>
        </p:spPr>
        <p:txBody>
          <a:bodyPr wrap="square" rtlCol="0">
            <a:spAutoFit/>
          </a:bodyPr>
          <a:lstStyle/>
          <a:p>
            <a:r>
              <a:rPr lang="en-US" sz="2400" dirty="0"/>
              <a:t>A network in network layer refers to a </a:t>
            </a:r>
            <a:r>
              <a:rPr lang="en-US" sz="2400" dirty="0" err="1"/>
              <a:t>conv</a:t>
            </a:r>
            <a:r>
              <a:rPr lang="en-US" sz="2400" dirty="0"/>
              <a:t> layer where a 1 x 1 size filter is used. Effectively, this layer is performing a N-D element-wise multiplication where N is the depth of the input volume into the layer.</a:t>
            </a:r>
            <a:endParaRPr lang="en-US" sz="2400" dirty="0"/>
          </a:p>
        </p:txBody>
      </p:sp>
      <p:pic>
        <p:nvPicPr>
          <p:cNvPr id="4" name="Picture 3"/>
          <p:cNvPicPr>
            <a:picLocks noChangeAspect="1"/>
          </p:cNvPicPr>
          <p:nvPr/>
        </p:nvPicPr>
        <p:blipFill>
          <a:blip r:embed="rId2"/>
          <a:stretch>
            <a:fillRect/>
          </a:stretch>
        </p:blipFill>
        <p:spPr>
          <a:xfrm>
            <a:off x="565593" y="2379113"/>
            <a:ext cx="8204401" cy="3075134"/>
          </a:xfrm>
          <a:prstGeom prst="rect">
            <a:avLst/>
          </a:prstGeom>
        </p:spPr>
      </p:pic>
    </p:spTree>
    <p:extLst>
      <p:ext uri="{BB962C8B-B14F-4D97-AF65-F5344CB8AC3E}">
        <p14:creationId xmlns:p14="http://schemas.microsoft.com/office/powerpoint/2010/main" val="534581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Fully Connected Layer</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p:sp>
        <p:nvSpPr>
          <p:cNvPr id="3" name="TextBox 2"/>
          <p:cNvSpPr txBox="1"/>
          <p:nvPr/>
        </p:nvSpPr>
        <p:spPr>
          <a:xfrm>
            <a:off x="-1" y="1175657"/>
            <a:ext cx="9138849" cy="1569660"/>
          </a:xfrm>
          <a:prstGeom prst="rect">
            <a:avLst/>
          </a:prstGeom>
          <a:noFill/>
        </p:spPr>
        <p:txBody>
          <a:bodyPr wrap="square" rtlCol="0">
            <a:spAutoFit/>
          </a:bodyPr>
          <a:lstStyle/>
          <a:p>
            <a:r>
              <a:rPr lang="en-US" sz="2400" dirty="0"/>
              <a:t>This layer basically takes an input volume (whatever the output is of the </a:t>
            </a:r>
            <a:r>
              <a:rPr lang="en-US" sz="2400" dirty="0" err="1"/>
              <a:t>conv</a:t>
            </a:r>
            <a:r>
              <a:rPr lang="en-US" sz="2400" dirty="0"/>
              <a:t> or </a:t>
            </a:r>
            <a:r>
              <a:rPr lang="en-US" sz="2400" dirty="0" err="1"/>
              <a:t>ReLU</a:t>
            </a:r>
            <a:r>
              <a:rPr lang="en-US" sz="2400" dirty="0"/>
              <a:t> or pool layer preceding it) and outputs an N dimensional vector where N is the number of classes that the program has to choose from.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38049"/>
            <a:ext cx="9138850" cy="2944740"/>
          </a:xfrm>
          <a:prstGeom prst="rect">
            <a:avLst/>
          </a:prstGeom>
        </p:spPr>
      </p:pic>
    </p:spTree>
    <p:extLst>
      <p:ext uri="{BB962C8B-B14F-4D97-AF65-F5344CB8AC3E}">
        <p14:creationId xmlns:p14="http://schemas.microsoft.com/office/powerpoint/2010/main" val="2252649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9432</TotalTime>
  <Words>281</Words>
  <Application>Microsoft Office PowerPoint</Application>
  <PresentationFormat>On-screen Show (4:3)</PresentationFormat>
  <Paragraphs>51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Times New Roman</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605</cp:revision>
  <dcterms:created xsi:type="dcterms:W3CDTF">2008-09-01T13:05:18Z</dcterms:created>
  <dcterms:modified xsi:type="dcterms:W3CDTF">2017-04-03T01:33:29Z</dcterms:modified>
</cp:coreProperties>
</file>