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35"/>
  </p:notesMasterIdLst>
  <p:handoutMasterIdLst>
    <p:handoutMasterId r:id="rId36"/>
  </p:handout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77" r:id="rId27"/>
    <p:sldId id="276" r:id="rId28"/>
    <p:sldId id="275" r:id="rId29"/>
    <p:sldId id="287" r:id="rId30"/>
    <p:sldId id="288" r:id="rId31"/>
    <p:sldId id="289" r:id="rId32"/>
    <p:sldId id="290" r:id="rId33"/>
    <p:sldId id="274" r:id="rId3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653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03E67EA5-8EFE-4CDE-A774-E9526279E6E4}" type="datetime1">
              <a:rPr lang="it-IT" smtClean="0"/>
              <a:t>03/07/2025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97C78D2-97D1-4B37-BDD1-08A09BD4CA9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78D779EF-F8B6-4ACA-8018-CCDCFAC7DE9C}" type="datetime1">
              <a:rPr lang="it-IT" smtClean="0"/>
              <a:t>03/07/2025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D5939589-3E79-4C82-AA4A-FE78234FAA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it-IT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a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Elemento gra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3" name="Elemento gra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it-IT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it-IT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it-IT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it-IT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it-IT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it-IT" sz="1200">
                <a:solidFill>
                  <a:schemeClr val="tx1"/>
                </a:solidFill>
              </a:defRPr>
            </a:lvl4pPr>
            <a:lvl5pPr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it-IT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it-IT" sz="1800"/>
            </a:lvl1pPr>
            <a:lvl2pPr marL="457200">
              <a:spcBef>
                <a:spcPts val="1200"/>
              </a:spcBef>
              <a:defRPr lang="it-IT" sz="1800"/>
            </a:lvl2pPr>
            <a:lvl3pPr marL="914400">
              <a:spcBef>
                <a:spcPts val="1200"/>
              </a:spcBef>
              <a:defRPr lang="it-IT" sz="1800"/>
            </a:lvl3pPr>
            <a:lvl4pPr marL="1371600">
              <a:spcBef>
                <a:spcPts val="1200"/>
              </a:spcBef>
              <a:defRPr lang="it-IT" sz="1800"/>
            </a:lvl4pPr>
            <a:lvl5pPr marL="1828800">
              <a:spcBef>
                <a:spcPts val="12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it-IT" sz="1800"/>
            </a:lvl1pPr>
            <a:lvl2pPr>
              <a:spcBef>
                <a:spcPts val="1200"/>
              </a:spcBef>
              <a:defRPr lang="it-IT" sz="1800"/>
            </a:lvl2pPr>
            <a:lvl3pPr>
              <a:spcBef>
                <a:spcPts val="1200"/>
              </a:spcBef>
              <a:defRPr lang="it-IT" sz="1800"/>
            </a:lvl3pPr>
            <a:lvl4pPr>
              <a:spcBef>
                <a:spcPts val="1200"/>
              </a:spcBef>
              <a:defRPr lang="it-IT" sz="1800"/>
            </a:lvl4pPr>
            <a:lvl5pPr>
              <a:spcBef>
                <a:spcPts val="12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Elemento grafico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Elemento grafico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Elemento grafico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it-IT"/>
            </a:lvl1pPr>
          </a:lstStyle>
          <a:p>
            <a:pPr rtl="0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Elemento grafico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" name="Elemento grafico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" name="Elemento grafico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it-IT" sz="4000" b="1" cap="all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it-IT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le immagine e titolo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it-IT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Segnaposto immagine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it-IT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un'immagine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it-IT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Elemento grafico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" name="Elemento grafico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Elemento grafico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D8DA9DAA-006C-4F4B-980E-E3DF019B24E2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it-IT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it-IT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it-IT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it-IT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it-IT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it-IT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it-IT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it-IT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Elemento gra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Elemento gra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3" name="Elemento gra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" name="Segnaposto immagine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it-IT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sottotitolo + immagi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it-IT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it-IT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Elemento gra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Elemento gra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3" name="Elemento gra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5" name="Segnaposto immagine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it-IT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un'immagine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it-IT" sz="4000" b="1" cap="all" spc="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it-IT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it-IT" sz="1800"/>
            </a:lvl1pPr>
          </a:lstStyle>
          <a:p>
            <a:pPr rtl="0"/>
            <a:r>
              <a:rPr lang="it-IT"/>
              <a:t>Fai clic per aggiungere un'immagine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it-IT" sz="1800"/>
            </a:lvl1pPr>
            <a:lvl2pPr marL="228600">
              <a:defRPr lang="it-IT" sz="1600"/>
            </a:lvl2pPr>
            <a:lvl3pPr marL="457200">
              <a:defRPr lang="it-IT" sz="1400"/>
            </a:lvl3pPr>
            <a:lvl4pPr marL="685800">
              <a:defRPr lang="it-IT" sz="1200"/>
            </a:lvl4pPr>
            <a:lvl5pPr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Elemento grafico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Elemento grafico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4" name="Segnaposto piè di pagina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it-IT"/>
            </a:lvl1pPr>
          </a:lstStyle>
          <a:p>
            <a:pPr rtl="0"/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+ sotto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it-IT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it-IT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Elemento gra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Elemento gra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3" name="Elemento gra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it-IT" sz="4000" b="1" cap="all" spc="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it-IT" sz="1800"/>
            </a:lvl1pPr>
            <a:lvl2pPr marL="228600">
              <a:spcBef>
                <a:spcPts val="1200"/>
              </a:spcBef>
              <a:defRPr lang="it-IT" sz="1800"/>
            </a:lvl2pPr>
            <a:lvl3pPr marL="685800">
              <a:spcBef>
                <a:spcPts val="1200"/>
              </a:spcBef>
              <a:defRPr lang="it-IT" sz="1800"/>
            </a:lvl3pPr>
            <a:lvl4pPr marL="1143000">
              <a:spcBef>
                <a:spcPts val="1200"/>
              </a:spcBef>
              <a:defRPr lang="it-IT" sz="1800"/>
            </a:lvl4pPr>
            <a:lvl5pPr marL="1600200">
              <a:spcBef>
                <a:spcPts val="12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it-IT" sz="1800"/>
            </a:lvl1pPr>
            <a:lvl2pPr marL="228600">
              <a:spcBef>
                <a:spcPts val="1200"/>
              </a:spcBef>
              <a:defRPr lang="it-IT" sz="1800"/>
            </a:lvl2pPr>
            <a:lvl3pPr marL="685800">
              <a:spcBef>
                <a:spcPts val="1200"/>
              </a:spcBef>
              <a:defRPr lang="it-IT" sz="1800"/>
            </a:lvl3pPr>
            <a:lvl4pPr marL="1143000">
              <a:spcBef>
                <a:spcPts val="1200"/>
              </a:spcBef>
              <a:defRPr lang="it-IT" sz="1800"/>
            </a:lvl4pPr>
            <a:lvl5pPr marL="1600200">
              <a:spcBef>
                <a:spcPts val="12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it-IT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it-IT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it-IT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it-IT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it-IT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it-IT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it-IT" sz="1800"/>
            </a:lvl1pPr>
            <a:lvl2pPr marL="457200" indent="0">
              <a:spcBef>
                <a:spcPts val="1200"/>
              </a:spcBef>
              <a:buNone/>
              <a:defRPr lang="it-IT" sz="1600"/>
            </a:lvl2pPr>
            <a:lvl3pPr marL="914400" indent="0">
              <a:spcBef>
                <a:spcPts val="1200"/>
              </a:spcBef>
              <a:buNone/>
              <a:defRPr lang="it-IT" sz="1400"/>
            </a:lvl3pPr>
            <a:lvl4pPr marL="1371600" indent="0">
              <a:spcBef>
                <a:spcPts val="1200"/>
              </a:spcBef>
              <a:buNone/>
              <a:defRPr lang="it-IT" sz="1200"/>
            </a:lvl4pPr>
            <a:lvl5pPr marL="1828800" indent="0">
              <a:spcBef>
                <a:spcPts val="120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it-IT" sz="1800"/>
            </a:lvl1pPr>
            <a:lvl2pPr>
              <a:spcBef>
                <a:spcPts val="1200"/>
              </a:spcBef>
              <a:defRPr lang="it-IT" sz="1600"/>
            </a:lvl2pPr>
            <a:lvl3pPr>
              <a:spcBef>
                <a:spcPts val="1200"/>
              </a:spcBef>
              <a:defRPr lang="it-IT" sz="1400"/>
            </a:lvl3pPr>
            <a:lvl4pPr>
              <a:spcBef>
                <a:spcPts val="1200"/>
              </a:spcBef>
              <a:defRPr lang="it-IT" sz="1200"/>
            </a:lvl4pPr>
            <a:lvl5pPr>
              <a:spcBef>
                <a:spcPts val="1200"/>
              </a:spcBef>
              <a:defRPr lang="it-IT" sz="12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it-IT"/>
            </a:lvl1pPr>
          </a:lstStyle>
          <a:p>
            <a:pPr rtl="0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it-IT" sz="4000" b="1" i="0" cap="all" spc="0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it-IT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it-IT" sz="1800"/>
            </a:lvl1pPr>
            <a:lvl2pPr marL="228600">
              <a:lnSpc>
                <a:spcPct val="110000"/>
              </a:lnSpc>
              <a:defRPr lang="it-IT" sz="1600"/>
            </a:lvl2pPr>
            <a:lvl3pPr marL="457200">
              <a:lnSpc>
                <a:spcPct val="110000"/>
              </a:lnSpc>
              <a:defRPr lang="it-IT" sz="1400"/>
            </a:lvl3pPr>
            <a:lvl4pPr marL="685800">
              <a:lnSpc>
                <a:spcPct val="110000"/>
              </a:lnSpc>
              <a:defRPr lang="it-IT" sz="1200"/>
            </a:lvl4pPr>
            <a:lvl5pPr marL="914400">
              <a:lnSpc>
                <a:spcPct val="110000"/>
              </a:lnSpc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un'immagine</a:t>
            </a:r>
          </a:p>
        </p:txBody>
      </p:sp>
      <p:sp>
        <p:nvSpPr>
          <p:cNvPr id="10" name="Segnaposto piè di pagina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it-IT"/>
            </a:lvl1pPr>
          </a:lstStyle>
          <a:p>
            <a:pPr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it-IT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A7C81-94DA-E636-E1ED-F9A3D4116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127" y="348478"/>
            <a:ext cx="7889803" cy="1862877"/>
          </a:xfrm>
        </p:spPr>
        <p:txBody>
          <a:bodyPr/>
          <a:lstStyle/>
          <a:p>
            <a:r>
              <a:rPr lang="it-IT" sz="4000" dirty="0"/>
              <a:t>Progetto di fine corso laboratorio di reti e sistemi distribuiti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5D593D-C0EC-9085-4552-2E3F0765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21" y="2640800"/>
            <a:ext cx="788980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361A4-3A0E-A0B4-2711-2624710E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Comunicazioni </a:t>
            </a:r>
            <a:r>
              <a:rPr lang="it-IT" dirty="0" err="1"/>
              <a:t>interprocesso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CD34C-9CA8-BD8B-F707-C67C1C4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dirty="0"/>
              <a:t>Le comunicazioni </a:t>
            </a:r>
            <a:r>
              <a:rPr lang="it-IT" dirty="0" err="1"/>
              <a:t>interprocesso</a:t>
            </a:r>
            <a:r>
              <a:rPr lang="it-IT" dirty="0"/>
              <a:t> permettono di gestire l'accesso alle risorse condivise. Abbiamo due principali metodi:</a:t>
            </a:r>
          </a:p>
          <a:p>
            <a:pPr marL="0" indent="0" algn="just">
              <a:buNone/>
            </a:pPr>
            <a:r>
              <a:rPr lang="it-IT" dirty="0"/>
              <a:t>- </a:t>
            </a:r>
            <a:r>
              <a:rPr lang="it-IT" dirty="0" err="1"/>
              <a:t>Mutex</a:t>
            </a:r>
            <a:endParaRPr lang="it-IT" dirty="0"/>
          </a:p>
          <a:p>
            <a:pPr algn="just">
              <a:buFontTx/>
              <a:buChar char="-"/>
            </a:pPr>
            <a:r>
              <a:rPr lang="it-IT" dirty="0"/>
              <a:t>Semafori</a:t>
            </a:r>
          </a:p>
          <a:p>
            <a:pPr algn="just">
              <a:buFontTx/>
              <a:buChar char="-"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Le operazioni che riguardano la gestione dei </a:t>
            </a:r>
            <a:r>
              <a:rPr lang="it-IT" dirty="0" err="1"/>
              <a:t>mutex</a:t>
            </a:r>
            <a:r>
              <a:rPr lang="it-IT" dirty="0"/>
              <a:t> e dei semafori sono atomiche</a:t>
            </a:r>
          </a:p>
        </p:txBody>
      </p:sp>
    </p:spTree>
    <p:extLst>
      <p:ext uri="{BB962C8B-B14F-4D97-AF65-F5344CB8AC3E}">
        <p14:creationId xmlns:p14="http://schemas.microsoft.com/office/powerpoint/2010/main" val="32543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C8F5B-4283-8E9F-B92E-992A295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HTTP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4A1E9-61C6-4C08-CA29-D92E0172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Il protocollo HTTP </a:t>
            </a:r>
            <a:r>
              <a:rPr lang="it-IT" dirty="0" err="1"/>
              <a:t>e'</a:t>
            </a:r>
            <a:r>
              <a:rPr lang="it-IT" dirty="0"/>
              <a:t> un protocollo </a:t>
            </a:r>
            <a:r>
              <a:rPr lang="it-IT" dirty="0" err="1"/>
              <a:t>client-server</a:t>
            </a:r>
            <a:r>
              <a:rPr lang="it-IT" dirty="0"/>
              <a:t> che utilizza il protocollo TCP (porta 80) per la manipolazione di pagine web. Ecco le principali caratteristiche:</a:t>
            </a:r>
          </a:p>
          <a:p>
            <a:pPr algn="just">
              <a:buFontTx/>
              <a:buChar char="-"/>
            </a:pPr>
            <a:r>
              <a:rPr lang="it-IT" dirty="0" err="1"/>
              <a:t>e’</a:t>
            </a:r>
            <a:r>
              <a:rPr lang="it-IT" dirty="0"/>
              <a:t> un protocollo </a:t>
            </a:r>
            <a:r>
              <a:rPr lang="it-IT" dirty="0" err="1"/>
              <a:t>stateless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- le richieste e le risposte HTTP sono basate su testo</a:t>
            </a:r>
          </a:p>
        </p:txBody>
      </p:sp>
    </p:spTree>
    <p:extLst>
      <p:ext uri="{BB962C8B-B14F-4D97-AF65-F5344CB8AC3E}">
        <p14:creationId xmlns:p14="http://schemas.microsoft.com/office/powerpoint/2010/main" val="4069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EBCBB-925A-07E6-CF40-245CB8F6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Ogni richiesta HTTP </a:t>
            </a:r>
            <a:r>
              <a:rPr lang="it-IT" dirty="0" err="1"/>
              <a:t>e’</a:t>
            </a:r>
            <a:r>
              <a:rPr lang="it-IT" dirty="0"/>
              <a:t> composta da:</a:t>
            </a:r>
          </a:p>
          <a:p>
            <a:pPr>
              <a:buFontTx/>
              <a:buChar char="-"/>
            </a:pPr>
            <a:r>
              <a:rPr lang="it-IT" dirty="0"/>
              <a:t>una start-line che indica il metodo HTTP e la risorsa richiesta</a:t>
            </a:r>
          </a:p>
          <a:p>
            <a:pPr>
              <a:buFontTx/>
              <a:buChar char="-"/>
            </a:pPr>
            <a:r>
              <a:rPr lang="it-IT" dirty="0"/>
              <a:t>un </a:t>
            </a:r>
            <a:r>
              <a:rPr lang="it-IT" dirty="0" err="1"/>
              <a:t>header</a:t>
            </a:r>
            <a:r>
              <a:rPr lang="it-IT" dirty="0"/>
              <a:t> che contiene informazioni sulla richiesta o risposta</a:t>
            </a:r>
          </a:p>
          <a:p>
            <a:pPr>
              <a:buFontTx/>
              <a:buChar char="-"/>
            </a:pPr>
            <a:r>
              <a:rPr lang="it-IT" dirty="0"/>
              <a:t>il body del messaggio che contiene i dati veri e propri (non sempre utilizzato)</a:t>
            </a:r>
          </a:p>
        </p:txBody>
      </p:sp>
    </p:spTree>
    <p:extLst>
      <p:ext uri="{BB962C8B-B14F-4D97-AF65-F5344CB8AC3E}">
        <p14:creationId xmlns:p14="http://schemas.microsoft.com/office/powerpoint/2010/main" val="9937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555FA-FB27-9562-6EC5-F373AEFF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HTTP utilizza inoltre dei codici di stato, ovvero numeri di tre cifre che vengono inviati dal server al client per comunicare l'esito di una richiesta. I principali sono:</a:t>
            </a:r>
          </a:p>
          <a:p>
            <a:pPr>
              <a:buFontTx/>
              <a:buChar char="-"/>
            </a:pPr>
            <a:r>
              <a:rPr lang="it-IT" dirty="0"/>
              <a:t>200: OK</a:t>
            </a:r>
          </a:p>
          <a:p>
            <a:pPr>
              <a:buFontTx/>
              <a:buChar char="-"/>
            </a:pPr>
            <a:r>
              <a:rPr lang="it-IT" dirty="0"/>
              <a:t>201: </a:t>
            </a:r>
            <a:r>
              <a:rPr lang="it-IT" dirty="0" err="1"/>
              <a:t>created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204: no </a:t>
            </a:r>
            <a:r>
              <a:rPr lang="it-IT" dirty="0" err="1"/>
              <a:t>content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400: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83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E89A6-31E8-428F-6F8B-3B8042D5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METODI HTTP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513C47-6E2A-5629-B775-AA63868E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it-IT" dirty="0"/>
              <a:t>GET: ottiene una risorsa</a:t>
            </a:r>
          </a:p>
          <a:p>
            <a:pPr algn="just">
              <a:buFontTx/>
              <a:buChar char="-"/>
            </a:pPr>
            <a:r>
              <a:rPr lang="it-IT" dirty="0"/>
              <a:t>POST: invio dei dati al server per essere processati</a:t>
            </a:r>
          </a:p>
          <a:p>
            <a:pPr algn="just">
              <a:buFontTx/>
              <a:buChar char="-"/>
            </a:pPr>
            <a:r>
              <a:rPr lang="it-IT" dirty="0"/>
              <a:t>PUT: aggiorna una risorsa</a:t>
            </a:r>
          </a:p>
          <a:p>
            <a:pPr algn="just">
              <a:buFontTx/>
              <a:buChar char="-"/>
            </a:pPr>
            <a:r>
              <a:rPr lang="it-IT" dirty="0"/>
              <a:t>DELETE: elimina una risorsa</a:t>
            </a:r>
          </a:p>
        </p:txBody>
      </p:sp>
    </p:spTree>
    <p:extLst>
      <p:ext uri="{BB962C8B-B14F-4D97-AF65-F5344CB8AC3E}">
        <p14:creationId xmlns:p14="http://schemas.microsoft.com/office/powerpoint/2010/main" val="407701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83BE2-83B0-B655-5706-7843FDFC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ed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C4C5DF-BC1D-F4B9-5DBD-8AA0F8F0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Per la risoluzione del problema, abbiamo implementato:</a:t>
            </a:r>
          </a:p>
          <a:p>
            <a:pPr algn="just">
              <a:buFontTx/>
              <a:buChar char="-"/>
            </a:pPr>
            <a:r>
              <a:rPr lang="it-IT" dirty="0"/>
              <a:t>un client che </a:t>
            </a:r>
            <a:r>
              <a:rPr lang="it-IT" dirty="0" err="1"/>
              <a:t>effettuera’</a:t>
            </a:r>
            <a:r>
              <a:rPr lang="it-IT" dirty="0"/>
              <a:t> la connessione e la richiesta HTTP</a:t>
            </a:r>
          </a:p>
          <a:p>
            <a:pPr algn="just">
              <a:buFontTx/>
              <a:buChar char="-"/>
            </a:pPr>
            <a:r>
              <a:rPr lang="it-IT" dirty="0"/>
              <a:t>Un server che </a:t>
            </a:r>
            <a:r>
              <a:rPr lang="it-IT" dirty="0" err="1"/>
              <a:t>gestira’</a:t>
            </a:r>
            <a:r>
              <a:rPr lang="it-IT" dirty="0"/>
              <a:t> le connessioni e le richieste HTTP riferite ad un file di esempio (risorsa.html)</a:t>
            </a:r>
          </a:p>
        </p:txBody>
      </p:sp>
    </p:spTree>
    <p:extLst>
      <p:ext uri="{BB962C8B-B14F-4D97-AF65-F5344CB8AC3E}">
        <p14:creationId xmlns:p14="http://schemas.microsoft.com/office/powerpoint/2010/main" val="110020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842AA7-79C4-5CFB-9A02-DC9C14FE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server:</a:t>
            </a:r>
          </a:p>
          <a:p>
            <a:pPr>
              <a:buFontTx/>
              <a:buChar char="-"/>
            </a:pPr>
            <a:r>
              <a:rPr lang="it-IT" dirty="0"/>
              <a:t>gestisce con un </a:t>
            </a:r>
            <a:r>
              <a:rPr lang="it-IT" dirty="0" err="1"/>
              <a:t>mutex</a:t>
            </a:r>
            <a:r>
              <a:rPr lang="it-IT" dirty="0"/>
              <a:t> l’accesso alla risorsa html</a:t>
            </a:r>
          </a:p>
          <a:p>
            <a:pPr>
              <a:buFontTx/>
              <a:buChar char="-"/>
            </a:pPr>
            <a:r>
              <a:rPr lang="it-IT" dirty="0"/>
              <a:t>e’ non bloccante e utilizza </a:t>
            </a:r>
            <a:r>
              <a:rPr lang="it-IT" dirty="0" err="1"/>
              <a:t>epoll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299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5FB1F-054F-A524-3780-73FF90D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CLIENT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10BD39-6F3C-D14F-C780-D5828FB3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7" y="2197868"/>
            <a:ext cx="9385426" cy="41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3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EACE2DD-D2CB-4226-39F4-5F1E6F6C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75" y="1394234"/>
            <a:ext cx="6902600" cy="53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406FF03-6B73-A865-8A6F-20A7AA57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6" y="1394233"/>
            <a:ext cx="9750388" cy="48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87FB4-FC75-FFC9-4FA6-AF3BBE8F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DA RISOLVERE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3B370-5075-1287-DA5F-B44876DF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327054"/>
            <a:ext cx="10087699" cy="1629126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Realizzare un Server HTTP concorrente in C che gestisca almeno le richieste GET, POST, PUT, DELETE e le risposte principali (200, 201, 204, 400, 401).</a:t>
            </a:r>
          </a:p>
        </p:txBody>
      </p:sp>
    </p:spTree>
    <p:extLst>
      <p:ext uri="{BB962C8B-B14F-4D97-AF65-F5344CB8AC3E}">
        <p14:creationId xmlns:p14="http://schemas.microsoft.com/office/powerpoint/2010/main" val="75872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B0449-C635-075C-6F23-A40A230B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SERVER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CF20DD-E6C5-33B8-7EAA-BC93A106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88" y="2082298"/>
            <a:ext cx="6400624" cy="44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4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91D21D1-9E23-9371-64EE-0529C7B5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82" y="1376125"/>
            <a:ext cx="9402835" cy="46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4669581-FBB0-7B5E-4835-1B5D97D8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75" y="1401587"/>
            <a:ext cx="7398249" cy="5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A34606-9F3C-8CBA-B05D-F2478F37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PRESENTAZIONE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0E20B5-97D8-DA07-5BD9-06809DB0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/>
              <a:t>Una volta lanciato il programma server e un terminale client, abbiamo verificato che:</a:t>
            </a:r>
          </a:p>
          <a:p>
            <a:pPr algn="just">
              <a:buFontTx/>
              <a:buChar char="-"/>
            </a:pPr>
            <a:r>
              <a:rPr lang="it-IT" dirty="0"/>
              <a:t>utilizzando il metodo GET il client riceve il contenuto della pagina html</a:t>
            </a:r>
          </a:p>
          <a:p>
            <a:pPr algn="just">
              <a:buFontTx/>
              <a:buChar char="-"/>
            </a:pPr>
            <a:r>
              <a:rPr lang="it-IT" dirty="0"/>
              <a:t>utilizzando il metodo PUT o POST </a:t>
            </a:r>
            <a:r>
              <a:rPr lang="it-IT" dirty="0" err="1"/>
              <a:t>e'</a:t>
            </a:r>
            <a:r>
              <a:rPr lang="it-IT" dirty="0"/>
              <a:t> possibile da parte del client aggiungere contenuto alla risorsa</a:t>
            </a:r>
          </a:p>
          <a:p>
            <a:pPr algn="just">
              <a:buFontTx/>
              <a:buChar char="-"/>
            </a:pPr>
            <a:r>
              <a:rPr lang="it-IT" dirty="0"/>
              <a:t>utilizzando il metodo DELETE si </a:t>
            </a:r>
            <a:r>
              <a:rPr lang="it-IT" dirty="0" err="1"/>
              <a:t>puo'</a:t>
            </a:r>
            <a:r>
              <a:rPr lang="it-IT" dirty="0"/>
              <a:t> eliminare il file risorsa</a:t>
            </a:r>
          </a:p>
          <a:p>
            <a:pPr algn="just">
              <a:buFontTx/>
              <a:buChar char="-"/>
            </a:pPr>
            <a:r>
              <a:rPr lang="it-IT" dirty="0" err="1"/>
              <a:t>Wireshark</a:t>
            </a:r>
            <a:r>
              <a:rPr lang="it-IT" dirty="0"/>
              <a:t> riconosce il traffico generato come HTTP e i relativi codici di stato</a:t>
            </a:r>
          </a:p>
        </p:txBody>
      </p:sp>
    </p:spTree>
    <p:extLst>
      <p:ext uri="{BB962C8B-B14F-4D97-AF65-F5344CB8AC3E}">
        <p14:creationId xmlns:p14="http://schemas.microsoft.com/office/powerpoint/2010/main" val="1861061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36569DE3-644F-B612-711D-B4605281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1553547"/>
            <a:ext cx="11035004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0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schermo&#10;&#10;Il contenuto generato dall'IA potrebbe non essere corretto.">
            <a:extLst>
              <a:ext uri="{FF2B5EF4-FFF2-40B4-BE49-F238E27FC236}">
                <a16:creationId xmlns:a16="http://schemas.microsoft.com/office/drawing/2014/main" id="{68F75637-02CE-358A-9E0D-4ED428BC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2C808-9B70-3634-9DEB-9D068BF9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DI CARICO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F2E634-5837-A707-2E08-CFF2F0B0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Utilizzando </a:t>
            </a:r>
            <a:r>
              <a:rPr lang="it-IT" dirty="0" err="1"/>
              <a:t>concurrent.futures.ThreadPoolExecutor</a:t>
            </a:r>
            <a:r>
              <a:rPr lang="it-IT" dirty="0"/>
              <a:t> di Python:</a:t>
            </a:r>
          </a:p>
          <a:p>
            <a:pPr>
              <a:buFontTx/>
              <a:buChar char="-"/>
            </a:pPr>
            <a:r>
              <a:rPr lang="it-IT" dirty="0"/>
              <a:t>sono state eseguite 10000 richieste da 1000 </a:t>
            </a:r>
            <a:r>
              <a:rPr lang="it-IT" dirty="0" err="1"/>
              <a:t>thread</a:t>
            </a:r>
            <a:r>
              <a:rPr lang="it-IT" dirty="0"/>
              <a:t> in 65 secondi.</a:t>
            </a:r>
          </a:p>
          <a:p>
            <a:pPr>
              <a:buFontTx/>
              <a:buChar char="-"/>
            </a:pPr>
            <a:r>
              <a:rPr lang="it-IT" dirty="0"/>
              <a:t>sono state eseguite 10000 richieste da 2000 </a:t>
            </a:r>
            <a:r>
              <a:rPr lang="it-IT" dirty="0" err="1"/>
              <a:t>thread</a:t>
            </a:r>
            <a:r>
              <a:rPr lang="it-IT" dirty="0"/>
              <a:t> in 61 secondi.</a:t>
            </a:r>
          </a:p>
          <a:p>
            <a:pPr>
              <a:buFontTx/>
              <a:buChar char="-"/>
            </a:pPr>
            <a:r>
              <a:rPr lang="it-IT" dirty="0"/>
              <a:t>sono state eseguite 100000 richieste da 2000 </a:t>
            </a:r>
            <a:r>
              <a:rPr lang="it-IT" dirty="0" err="1"/>
              <a:t>thread</a:t>
            </a:r>
            <a:r>
              <a:rPr lang="it-IT" dirty="0"/>
              <a:t> in 763 secondi.</a:t>
            </a:r>
          </a:p>
        </p:txBody>
      </p:sp>
    </p:spTree>
    <p:extLst>
      <p:ext uri="{BB962C8B-B14F-4D97-AF65-F5344CB8AC3E}">
        <p14:creationId xmlns:p14="http://schemas.microsoft.com/office/powerpoint/2010/main" val="399913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4E60B4C-E18A-0045-06CC-378E3DBC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08" y="0"/>
            <a:ext cx="5570338" cy="33422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2D8E83D-ACB8-EA43-5759-73CC19E1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10" y="3429000"/>
            <a:ext cx="5570336" cy="33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0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BE45D3-E926-05CC-C9EA-4DEFB6EE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24710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9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9889D3-6E27-1AFA-6B8B-7F65BE8F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Abbiamo inoltre notato con </a:t>
            </a:r>
            <a:r>
              <a:rPr lang="it-IT" dirty="0" err="1"/>
              <a:t>Wireshark</a:t>
            </a:r>
            <a:r>
              <a:rPr lang="it-IT" dirty="0"/>
              <a:t> che, dato l'elevato numero di connessioni, il protocollo TCP riutilizza (lato client) le porte TCP occupate da una connessione nello stato </a:t>
            </a:r>
            <a:r>
              <a:rPr lang="it-IT"/>
              <a:t>di TIME_</a:t>
            </a:r>
            <a:r>
              <a:rPr lang="it-IT" dirty="0"/>
              <a:t>WAIT.</a:t>
            </a:r>
          </a:p>
        </p:txBody>
      </p:sp>
    </p:spTree>
    <p:extLst>
      <p:ext uri="{BB962C8B-B14F-4D97-AF65-F5344CB8AC3E}">
        <p14:creationId xmlns:p14="http://schemas.microsoft.com/office/powerpoint/2010/main" val="34355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54BF1-E207-E889-B688-A8B7E812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CONCETTI DA INTRODURRE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EDE64-B0FB-2432-08A0-C878022E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Protocollo TCP</a:t>
            </a:r>
          </a:p>
          <a:p>
            <a:pPr>
              <a:buFontTx/>
              <a:buChar char="-"/>
            </a:pPr>
            <a:r>
              <a:rPr lang="it-IT" dirty="0"/>
              <a:t>Programmazione concorrente</a:t>
            </a:r>
          </a:p>
          <a:p>
            <a:pPr algn="just">
              <a:buFontTx/>
              <a:buChar char="-"/>
            </a:pPr>
            <a:r>
              <a:rPr lang="it-IT" dirty="0"/>
              <a:t>Fondamentali del protocollo HTTP</a:t>
            </a:r>
          </a:p>
        </p:txBody>
      </p:sp>
    </p:spTree>
    <p:extLst>
      <p:ext uri="{BB962C8B-B14F-4D97-AF65-F5344CB8AC3E}">
        <p14:creationId xmlns:p14="http://schemas.microsoft.com/office/powerpoint/2010/main" val="3468573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2DBCE-5BB7-017F-4EBF-272B3A3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SVILUPPI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377AFB-264B-135E-D509-2664656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l’utilizzo di HTTPS</a:t>
            </a:r>
          </a:p>
          <a:p>
            <a:pPr>
              <a:buFontTx/>
              <a:buChar char="-"/>
            </a:pPr>
            <a:r>
              <a:rPr lang="it-IT" dirty="0"/>
              <a:t>l’integrazione del DNS per la ricerca del sito web</a:t>
            </a:r>
          </a:p>
        </p:txBody>
      </p:sp>
    </p:spTree>
    <p:extLst>
      <p:ext uri="{BB962C8B-B14F-4D97-AF65-F5344CB8AC3E}">
        <p14:creationId xmlns:p14="http://schemas.microsoft.com/office/powerpoint/2010/main" val="38633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710AA-FDFC-CC95-C4C8-C4FF6BA6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TCP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9F696-CB6C-B534-4802-CB36601A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Il TCP (Transmission Control </a:t>
            </a:r>
            <a:r>
              <a:rPr lang="it-IT" dirty="0" err="1"/>
              <a:t>Protocol</a:t>
            </a:r>
            <a:r>
              <a:rPr lang="it-IT" dirty="0"/>
              <a:t>), definito nella RFC 9293, </a:t>
            </a:r>
            <a:r>
              <a:rPr lang="it-IT" dirty="0" err="1"/>
              <a:t>e'</a:t>
            </a:r>
            <a:r>
              <a:rPr lang="it-IT" dirty="0"/>
              <a:t> un protocollo che opera al quarto livello ISO/OSI e si occupa del trasporto delle informazioni all'interno della rete. Ecco le principali caratteristiche:</a:t>
            </a:r>
          </a:p>
          <a:p>
            <a:pPr algn="just">
              <a:buFontTx/>
              <a:buChar char="-"/>
            </a:pPr>
            <a:r>
              <a:rPr lang="it-IT" dirty="0" err="1"/>
              <a:t>e'</a:t>
            </a:r>
            <a:r>
              <a:rPr lang="it-IT" dirty="0"/>
              <a:t> connection </a:t>
            </a:r>
            <a:r>
              <a:rPr lang="it-IT" dirty="0" err="1"/>
              <a:t>oriented</a:t>
            </a:r>
            <a:r>
              <a:rPr lang="it-IT" dirty="0"/>
              <a:t>.</a:t>
            </a:r>
          </a:p>
          <a:p>
            <a:pPr algn="just">
              <a:buFontTx/>
              <a:buChar char="-"/>
            </a:pPr>
            <a:r>
              <a:rPr lang="it-IT" dirty="0"/>
              <a:t>garantisce una connessione </a:t>
            </a:r>
            <a:r>
              <a:rPr lang="it-IT" dirty="0">
                <a:solidFill>
                  <a:srgbClr val="FF0000"/>
                </a:solidFill>
              </a:rPr>
              <a:t>affidabile</a:t>
            </a:r>
            <a:r>
              <a:rPr lang="it-IT" dirty="0"/>
              <a:t> e </a:t>
            </a:r>
            <a:r>
              <a:rPr lang="it-IT" dirty="0">
                <a:solidFill>
                  <a:srgbClr val="FF0000"/>
                </a:solidFill>
              </a:rPr>
              <a:t>ordinata</a:t>
            </a:r>
            <a:r>
              <a:rPr lang="it-IT" dirty="0"/>
              <a:t>.</a:t>
            </a:r>
          </a:p>
          <a:p>
            <a:pPr algn="just">
              <a:buFontTx/>
              <a:buChar char="-"/>
            </a:pPr>
            <a:r>
              <a:rPr lang="it-IT" dirty="0"/>
              <a:t>controlla il flusso dei dati e la congestione all'interno della rete.</a:t>
            </a:r>
          </a:p>
        </p:txBody>
      </p:sp>
    </p:spTree>
    <p:extLst>
      <p:ext uri="{BB962C8B-B14F-4D97-AF65-F5344CB8AC3E}">
        <p14:creationId xmlns:p14="http://schemas.microsoft.com/office/powerpoint/2010/main" val="424109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C33F7A-3E07-41F5-DA1F-5C5C7711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Per connection </a:t>
            </a:r>
            <a:r>
              <a:rPr lang="it-IT" sz="2400" dirty="0" err="1"/>
              <a:t>oriented</a:t>
            </a:r>
            <a:r>
              <a:rPr lang="it-IT" sz="2400" dirty="0"/>
              <a:t> intendiamo la creazione tra i due </a:t>
            </a:r>
            <a:r>
              <a:rPr lang="it-IT" sz="2400" dirty="0" err="1"/>
              <a:t>host</a:t>
            </a:r>
            <a:r>
              <a:rPr lang="it-IT" sz="2400" dirty="0"/>
              <a:t> di un canale di comunicazione dedicato grazie al processo di "Three-Way </a:t>
            </a:r>
            <a:r>
              <a:rPr lang="it-IT" sz="2400" dirty="0" err="1"/>
              <a:t>Handshake</a:t>
            </a:r>
            <a:r>
              <a:rPr lang="it-IT" sz="2400" dirty="0"/>
              <a:t>" che comprende in ordine:</a:t>
            </a:r>
          </a:p>
          <a:p>
            <a:pPr algn="just">
              <a:buFontTx/>
              <a:buChar char="-"/>
            </a:pPr>
            <a:r>
              <a:rPr lang="it-IT" sz="2400" dirty="0"/>
              <a:t>l’invio di un pacchetto SYN da parte del client con l’ISN</a:t>
            </a:r>
          </a:p>
          <a:p>
            <a:pPr algn="just">
              <a:buFontTx/>
              <a:buChar char="-"/>
            </a:pPr>
            <a:r>
              <a:rPr lang="it-IT" sz="2400" dirty="0"/>
              <a:t>l'invio dal server di un pacchetto ACK e l’invio del proprio ISN al client</a:t>
            </a:r>
          </a:p>
          <a:p>
            <a:pPr algn="just">
              <a:buFontTx/>
              <a:buChar char="-"/>
            </a:pPr>
            <a:r>
              <a:rPr lang="it-IT" sz="2400" dirty="0"/>
              <a:t>L’invio di un pacchetto ACK da parte del client per segnalare l'avvenuta ricezione dell’ISN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9452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ECC2A9-7B07-3ACA-55DC-7CC43274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La connessione </a:t>
            </a:r>
            <a:r>
              <a:rPr lang="it-IT" dirty="0" err="1"/>
              <a:t>e'</a:t>
            </a:r>
            <a:r>
              <a:rPr lang="it-IT" dirty="0"/>
              <a:t> affidabile </a:t>
            </a:r>
            <a:r>
              <a:rPr lang="it-IT" dirty="0" err="1"/>
              <a:t>perche</a:t>
            </a:r>
            <a:r>
              <a:rPr lang="it-IT" dirty="0"/>
              <a:t>' si conosce se le informazioni sono arrivate a destinazione. E’ possibile grazie a:</a:t>
            </a:r>
          </a:p>
          <a:p>
            <a:pPr algn="just">
              <a:buFontTx/>
              <a:buChar char="-"/>
            </a:pPr>
            <a:r>
              <a:rPr lang="it-IT" dirty="0"/>
              <a:t>RTO (</a:t>
            </a:r>
            <a:r>
              <a:rPr lang="it-IT" dirty="0" err="1"/>
              <a:t>Retransmission</a:t>
            </a:r>
            <a:r>
              <a:rPr lang="it-IT" dirty="0"/>
              <a:t> </a:t>
            </a:r>
            <a:r>
              <a:rPr lang="it-IT" dirty="0" err="1"/>
              <a:t>Timeout</a:t>
            </a:r>
            <a:r>
              <a:rPr lang="it-IT" dirty="0"/>
              <a:t>)</a:t>
            </a:r>
          </a:p>
          <a:p>
            <a:pPr algn="just">
              <a:buFontTx/>
              <a:buChar char="-"/>
            </a:pPr>
            <a:r>
              <a:rPr lang="it-IT" dirty="0"/>
              <a:t>Numeri di sequenza</a:t>
            </a:r>
          </a:p>
          <a:p>
            <a:pPr algn="just">
              <a:buFontTx/>
              <a:buChar char="-"/>
            </a:pPr>
            <a:r>
              <a:rPr lang="it-IT" dirty="0"/>
              <a:t>CRC (Controllo a Ridondanza Ciclica)</a:t>
            </a:r>
          </a:p>
        </p:txBody>
      </p:sp>
    </p:spTree>
    <p:extLst>
      <p:ext uri="{BB962C8B-B14F-4D97-AF65-F5344CB8AC3E}">
        <p14:creationId xmlns:p14="http://schemas.microsoft.com/office/powerpoint/2010/main" val="163366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4DAFF-691A-307B-9134-49228D5E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50" y="1371600"/>
            <a:ext cx="10087699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Per il controllo di flusso e della congestione si utilizzano:</a:t>
            </a:r>
          </a:p>
          <a:p>
            <a:pPr algn="just">
              <a:buFontTx/>
              <a:buChar char="-"/>
            </a:pPr>
            <a:r>
              <a:rPr lang="it-IT" dirty="0"/>
              <a:t>la </a:t>
            </a:r>
            <a:r>
              <a:rPr lang="it-IT" dirty="0" err="1"/>
              <a:t>receive</a:t>
            </a:r>
            <a:r>
              <a:rPr lang="it-IT" dirty="0"/>
              <a:t> window (</a:t>
            </a:r>
            <a:r>
              <a:rPr lang="it-IT" dirty="0" err="1"/>
              <a:t>rwnd</a:t>
            </a:r>
            <a:r>
              <a:rPr lang="it-IT" dirty="0"/>
              <a:t>) che contiene il numero di byte che il mittente ha a disposizione nel suo buffer</a:t>
            </a:r>
          </a:p>
          <a:p>
            <a:pPr algn="just">
              <a:buFontTx/>
              <a:buChar char="-"/>
            </a:pPr>
            <a:r>
              <a:rPr lang="it-IT" dirty="0"/>
              <a:t>la congestion window (</a:t>
            </a:r>
            <a:r>
              <a:rPr lang="it-IT" dirty="0" err="1"/>
              <a:t>cwnd</a:t>
            </a:r>
            <a:r>
              <a:rPr lang="it-IT" dirty="0"/>
              <a:t>) gestisce la congestione con la tecnica detta slow start</a:t>
            </a:r>
          </a:p>
        </p:txBody>
      </p:sp>
    </p:spTree>
    <p:extLst>
      <p:ext uri="{BB962C8B-B14F-4D97-AF65-F5344CB8AC3E}">
        <p14:creationId xmlns:p14="http://schemas.microsoft.com/office/powerpoint/2010/main" val="324425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326A8800-CD36-34C2-30AD-BB943A84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8" y="522514"/>
            <a:ext cx="11880501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FD2DF-B931-6955-E4C2-285D9E5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concorrente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7A9543-6A92-6FCC-E8CF-252A7429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/>
              <a:t>Per concorrenza intendiamo la </a:t>
            </a:r>
            <a:r>
              <a:rPr lang="it-IT" dirty="0" err="1"/>
              <a:t>possibilita'</a:t>
            </a:r>
            <a:r>
              <a:rPr lang="it-IT" dirty="0"/>
              <a:t> di eseguire </a:t>
            </a:r>
            <a:r>
              <a:rPr lang="it-IT" dirty="0" err="1"/>
              <a:t>piu'</a:t>
            </a:r>
            <a:r>
              <a:rPr lang="it-IT" dirty="0"/>
              <a:t> processi o </a:t>
            </a:r>
            <a:r>
              <a:rPr lang="it-IT" dirty="0" err="1"/>
              <a:t>thread</a:t>
            </a:r>
            <a:r>
              <a:rPr lang="it-IT" dirty="0"/>
              <a:t> all'interno di una macchina. Durante la concorrenza possono </a:t>
            </a:r>
            <a:r>
              <a:rPr lang="it-IT" dirty="0" err="1"/>
              <a:t>pero’</a:t>
            </a:r>
            <a:r>
              <a:rPr lang="it-IT" dirty="0"/>
              <a:t> verificarsi alcune problematiche sulle risorse condivise:</a:t>
            </a:r>
          </a:p>
          <a:p>
            <a:pPr algn="just">
              <a:buFontTx/>
              <a:buChar char="-"/>
            </a:pPr>
            <a:r>
              <a:rPr lang="it-IT" dirty="0"/>
              <a:t>Race </a:t>
            </a:r>
            <a:r>
              <a:rPr lang="it-IT" dirty="0" err="1"/>
              <a:t>Condition</a:t>
            </a:r>
            <a:endParaRPr lang="it-IT" dirty="0"/>
          </a:p>
          <a:p>
            <a:pPr algn="just">
              <a:buFontTx/>
              <a:buChar char="-"/>
            </a:pPr>
            <a:r>
              <a:rPr lang="it-IT" dirty="0"/>
              <a:t>Deadlock</a:t>
            </a:r>
          </a:p>
          <a:p>
            <a:pPr algn="just">
              <a:buFontTx/>
              <a:buChar char="-"/>
            </a:pPr>
            <a:r>
              <a:rPr lang="it-IT" dirty="0" err="1"/>
              <a:t>Starvation</a:t>
            </a: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Possiamo gestire le risorse condivise grazie alle comunicazioni </a:t>
            </a:r>
            <a:r>
              <a:rPr lang="it-IT" dirty="0" err="1"/>
              <a:t>interprocesso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5041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3_TF89338750_Win32" id="{67303D53-E497-4E8A-A1B0-F8D4DA913DFF}" vid="{0B2B8082-CFD4-436D-9CB1-F42DAFFE77E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{AD019E53-DD7E-4064-9C53-688F2DBD9EE2}tf89338750_win32</Template>
  <TotalTime>280</TotalTime>
  <Words>758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Univers</vt:lpstr>
      <vt:lpstr>GradientVTI</vt:lpstr>
      <vt:lpstr>Progetto di fine corso laboratorio di reti e sistemi distribuiti</vt:lpstr>
      <vt:lpstr>PROBLEMA DA RISOLVERE</vt:lpstr>
      <vt:lpstr>CONCETTI DA INTRODURRE</vt:lpstr>
      <vt:lpstr>PROTOCOLLO TCP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Programmazione concorrente</vt:lpstr>
      <vt:lpstr>Comunicazioni interprocesso</vt:lpstr>
      <vt:lpstr>PROTOCOLLO HTTP</vt:lpstr>
      <vt:lpstr>Presentazione standard di PowerPoint</vt:lpstr>
      <vt:lpstr>Presentazione standard di PowerPoint</vt:lpstr>
      <vt:lpstr>METODI HTTP PRINCIPALI</vt:lpstr>
      <vt:lpstr>Metodologia ed implementazione</vt:lpstr>
      <vt:lpstr>Presentazione standard di PowerPoint</vt:lpstr>
      <vt:lpstr>CODICE CLIENT</vt:lpstr>
      <vt:lpstr>Presentazione standard di PowerPoint</vt:lpstr>
      <vt:lpstr>Presentazione standard di PowerPoint</vt:lpstr>
      <vt:lpstr>CODICE SERVER</vt:lpstr>
      <vt:lpstr>Presentazione standard di PowerPoint</vt:lpstr>
      <vt:lpstr>Presentazione standard di PowerPoint</vt:lpstr>
      <vt:lpstr>PRESENTAZIONE DEI RISULTATI</vt:lpstr>
      <vt:lpstr>Presentazione standard di PowerPoint</vt:lpstr>
      <vt:lpstr>Presentazione standard di PowerPoint</vt:lpstr>
      <vt:lpstr>TEST DI CARICO</vt:lpstr>
      <vt:lpstr>Presentazione standard di PowerPoint</vt:lpstr>
      <vt:lpstr>Presentazione standard di PowerPoint</vt:lpstr>
      <vt:lpstr>Presentazione standard di PowerPoint</vt:lpstr>
      <vt:lpstr>POSSIBILI SVILUPPI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Paladino</dc:creator>
  <cp:lastModifiedBy>Francesco Paladino</cp:lastModifiedBy>
  <cp:revision>8</cp:revision>
  <dcterms:created xsi:type="dcterms:W3CDTF">2025-06-30T08:32:23Z</dcterms:created>
  <dcterms:modified xsi:type="dcterms:W3CDTF">2025-07-03T19:21:48Z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