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1"/>
  </p:notesMasterIdLst>
  <p:sldIdLst>
    <p:sldId id="257" r:id="rId5"/>
    <p:sldId id="261" r:id="rId6"/>
    <p:sldId id="264" r:id="rId7"/>
    <p:sldId id="262"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73744" autoAdjust="0"/>
  </p:normalViewPr>
  <p:slideViewPr>
    <p:cSldViewPr snapToGrid="0">
      <p:cViewPr varScale="1">
        <p:scale>
          <a:sx n="96" d="100"/>
          <a:sy n="96" d="100"/>
        </p:scale>
        <p:origin x="11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jpg"/><Relationship Id="rId7" Type="http://schemas.openxmlformats.org/officeDocument/2006/relationships/image" Target="../media/image6.png"/><Relationship Id="rId2" Type="http://schemas.openxmlformats.org/officeDocument/2006/relationships/hyperlink" Target="https://pngimg.com/download/33483" TargetMode="External"/><Relationship Id="rId1" Type="http://schemas.openxmlformats.org/officeDocument/2006/relationships/image" Target="../media/image3.png"/><Relationship Id="rId6" Type="http://schemas.openxmlformats.org/officeDocument/2006/relationships/hyperlink" Target="https://en.wikipedia.org/wiki/File:Inheritance.svg" TargetMode="External"/><Relationship Id="rId5" Type="http://schemas.openxmlformats.org/officeDocument/2006/relationships/image" Target="../media/image5.png"/><Relationship Id="rId4" Type="http://schemas.openxmlformats.org/officeDocument/2006/relationships/hyperlink" Target="https://www.duperrin.com/english/2017/10/31/experience-simplification-rationalization/"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jpg"/><Relationship Id="rId7" Type="http://schemas.openxmlformats.org/officeDocument/2006/relationships/image" Target="../media/image6.png"/><Relationship Id="rId2" Type="http://schemas.openxmlformats.org/officeDocument/2006/relationships/hyperlink" Target="https://pngimg.com/download/33483" TargetMode="External"/><Relationship Id="rId1" Type="http://schemas.openxmlformats.org/officeDocument/2006/relationships/image" Target="../media/image3.png"/><Relationship Id="rId6" Type="http://schemas.openxmlformats.org/officeDocument/2006/relationships/hyperlink" Target="https://en.wikipedia.org/wiki/File:Inheritance.svg" TargetMode="External"/><Relationship Id="rId5" Type="http://schemas.openxmlformats.org/officeDocument/2006/relationships/image" Target="../media/image5.png"/><Relationship Id="rId4" Type="http://schemas.openxmlformats.org/officeDocument/2006/relationships/hyperlink" Target="https://www.duperrin.com/english/2017/10/31/experience-simplification-rationalization/"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Encapsulation</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Abstraction</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Inheritance</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8CC17E18-4980-4831-AD52-7398515BBB06}">
      <dgm:prSet/>
      <dgm:spPr/>
      <dgm:t>
        <a:bodyPr/>
        <a:lstStyle/>
        <a:p>
          <a:pPr>
            <a:lnSpc>
              <a:spcPct val="100000"/>
            </a:lnSpc>
            <a:defRPr cap="all"/>
          </a:pPr>
          <a:r>
            <a:rPr lang="en-US" dirty="0"/>
            <a:t>Polymorphism</a:t>
          </a:r>
        </a:p>
      </dgm:t>
    </dgm:pt>
    <dgm:pt modelId="{87582C3B-AB94-4972-8873-C727FD9338DF}" type="parTrans" cxnId="{AF903CDB-D430-4160-86A7-B43C0F01B2A3}">
      <dgm:prSet/>
      <dgm:spPr/>
      <dgm:t>
        <a:bodyPr/>
        <a:lstStyle/>
        <a:p>
          <a:endParaRPr lang="en-AU"/>
        </a:p>
      </dgm:t>
    </dgm:pt>
    <dgm:pt modelId="{04D8A640-E148-4C45-947A-DB2447870227}" type="sibTrans" cxnId="{AF903CDB-D430-4160-86A7-B43C0F01B2A3}">
      <dgm:prSet/>
      <dgm:spPr/>
      <dgm:t>
        <a:bodyPr/>
        <a:lstStyle/>
        <a:p>
          <a:endParaRPr lang="en-AU"/>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4"/>
      <dgm:spPr/>
    </dgm:pt>
    <dgm:pt modelId="{7C175B98-93F4-4D7C-BB95-1514AB879CD5}" type="pres">
      <dgm:prSet presAssocID="{40FC4FFE-8987-4A26-B7F4-8A516F18ADA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7000" r="-17000"/>
          </a:stretch>
        </a:blip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4">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4"/>
      <dgm:spPr/>
    </dgm:pt>
    <dgm:pt modelId="{DB4CA7C4-FCA1-4127-B20A-2A5C031A3CF4}" type="pres">
      <dgm:prSet presAssocID="{49225C73-1633-42F1-AB3B-7CB183E5F8B8}" presName="iconRect" presStyleLbl="node1" presStyleIdx="1" presStyleCnt="4"/>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l="-26000" r="-26000"/>
          </a:stretch>
        </a:blip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4">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4"/>
      <dgm:spPr/>
    </dgm:pt>
    <dgm:pt modelId="{39509775-983E-4110-B989-EE2CD6514BE0}" type="pres">
      <dgm:prSet presAssocID="{1C383F32-22E8-4F62-A3E0-BDC3D5F48992}" presName="iconRect" presStyleLbl="node1" presStyleIdx="2" presStyleCnt="4"/>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l="-31000" r="-31000"/>
          </a:stretch>
        </a:blip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4">
        <dgm:presLayoutVars>
          <dgm:chMax val="1"/>
          <dgm:chPref val="1"/>
        </dgm:presLayoutVars>
      </dgm:prSet>
      <dgm:spPr/>
    </dgm:pt>
    <dgm:pt modelId="{20C06654-CF94-4949-B817-16FDFBFE9792}" type="pres">
      <dgm:prSet presAssocID="{8500F72A-2C6D-4FDF-9C1D-CA691380EB0B}" presName="sibTrans" presStyleCnt="0"/>
      <dgm:spPr/>
    </dgm:pt>
    <dgm:pt modelId="{BF36F3CF-97CC-4305-9AD5-24BCC0AD38D8}" type="pres">
      <dgm:prSet presAssocID="{8CC17E18-4980-4831-AD52-7398515BBB06}" presName="compNode" presStyleCnt="0"/>
      <dgm:spPr/>
    </dgm:pt>
    <dgm:pt modelId="{115AA5DA-C6BF-4EFC-9CA3-77056E1465E1}" type="pres">
      <dgm:prSet presAssocID="{8CC17E18-4980-4831-AD52-7398515BBB06}" presName="iconBgRect" presStyleLbl="bgShp" presStyleIdx="3" presStyleCnt="4"/>
      <dgm:spPr/>
    </dgm:pt>
    <dgm:pt modelId="{A7C9ABDB-246D-433C-989B-A91630FCEADC}" type="pres">
      <dgm:prSet presAssocID="{8CC17E18-4980-4831-AD52-7398515BBB06}"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uzzle"/>
        </a:ext>
      </dgm:extLst>
    </dgm:pt>
    <dgm:pt modelId="{BCA26297-983B-485B-AC32-6081C5F5AF7E}" type="pres">
      <dgm:prSet presAssocID="{8CC17E18-4980-4831-AD52-7398515BBB06}" presName="spaceRect" presStyleCnt="0"/>
      <dgm:spPr/>
    </dgm:pt>
    <dgm:pt modelId="{291733C4-74B4-4A18-B824-A505C825B44B}" type="pres">
      <dgm:prSet presAssocID="{8CC17E18-4980-4831-AD52-7398515BBB06}" presName="textRect" presStyleLbl="revTx" presStyleIdx="3" presStyleCnt="4">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544BB82D-78AE-47F0-A4A9-49796FF6791C}" type="presOf" srcId="{8CC17E18-4980-4831-AD52-7398515BBB06}" destId="{291733C4-74B4-4A18-B824-A505C825B44B}"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ADE8350-BA2A-4AA4-A41C-E434AA3DFE9E}" type="presOf" srcId="{49225C73-1633-42F1-AB3B-7CB183E5F8B8}" destId="{7E6FE37A-5DB0-4899-9FCB-0CE39BC185F8}"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BFCCC6C9-14C7-4E96-B3D2-B4F01074B00E}" type="presOf" srcId="{40FC4FFE-8987-4A26-B7F4-8A516F18ADAE}" destId="{127117FB-F8A7-4A20-A8A7-EC686DDC76D0}" srcOrd="0" destOrd="0" presId="urn:microsoft.com/office/officeart/2018/5/layout/IconCircleLabelList"/>
    <dgm:cxn modelId="{AF903CDB-D430-4160-86A7-B43C0F01B2A3}" srcId="{01A66772-F185-4D58-B8BB-E9370D7A7A2B}" destId="{8CC17E18-4980-4831-AD52-7398515BBB06}" srcOrd="3" destOrd="0" parTransId="{87582C3B-AB94-4972-8873-C727FD9338DF}" sibTransId="{04D8A640-E148-4C45-947A-DB2447870227}"/>
    <dgm:cxn modelId="{1B2BE4F5-DBE2-46B0-9A99-CB9EA21B98A0}" type="presOf" srcId="{1C383F32-22E8-4F62-A3E0-BDC3D5F48992}" destId="{1AEDC777-00B3-41D7-9AE1-23D741E941C3}" srcOrd="0" destOrd="0" presId="urn:microsoft.com/office/officeart/2018/5/layout/IconCircleLabelList"/>
    <dgm:cxn modelId="{B75039DD-756D-4EA9-8AC7-210A6BB60CEC}" type="presParOf" srcId="{50B3CE7C-E10B-4E23-BD93-03664997C932}" destId="{DE9CE479-E4AE-4283-AEF1-10C1535B4324}" srcOrd="0" destOrd="0" presId="urn:microsoft.com/office/officeart/2018/5/layout/IconCircleLabelList"/>
    <dgm:cxn modelId="{0A9241A3-865A-4EDC-8ED8-C3682E40C935}" type="presParOf" srcId="{DE9CE479-E4AE-4283-AEF1-10C1535B4324}" destId="{B59FCF02-CAD2-4D6F-9542-AD86711168CA}" srcOrd="0" destOrd="0" presId="urn:microsoft.com/office/officeart/2018/5/layout/IconCircleLabelList"/>
    <dgm:cxn modelId="{4341F380-AF36-45D2-BB0B-4092A3EA9980}" type="presParOf" srcId="{DE9CE479-E4AE-4283-AEF1-10C1535B4324}" destId="{7C175B98-93F4-4D7C-BB95-1514AB879CD5}" srcOrd="1" destOrd="0" presId="urn:microsoft.com/office/officeart/2018/5/layout/IconCircleLabelList"/>
    <dgm:cxn modelId="{97E427BF-1CBB-4DBE-9B84-6FAA2ACF81E7}" type="presParOf" srcId="{DE9CE479-E4AE-4283-AEF1-10C1535B4324}" destId="{677A3090-5F01-43FD-9FA6-C0420AD80FD6}" srcOrd="2" destOrd="0" presId="urn:microsoft.com/office/officeart/2018/5/layout/IconCircleLabelList"/>
    <dgm:cxn modelId="{681FAE95-2255-4D41-A23B-A7D43D04B7A0}" type="presParOf" srcId="{DE9CE479-E4AE-4283-AEF1-10C1535B4324}" destId="{127117FB-F8A7-4A20-A8A7-EC686DDC76D0}" srcOrd="3" destOrd="0" presId="urn:microsoft.com/office/officeart/2018/5/layout/IconCircleLabelList"/>
    <dgm:cxn modelId="{05122855-3CF9-4195-B08D-5376D7E65F69}" type="presParOf" srcId="{50B3CE7C-E10B-4E23-BD93-03664997C932}" destId="{FD1EED9C-83D3-41AD-A09B-D3B36354168F}" srcOrd="1" destOrd="0" presId="urn:microsoft.com/office/officeart/2018/5/layout/IconCircleLabelList"/>
    <dgm:cxn modelId="{FE1B95CB-4C12-43D5-9434-D71CEDD3D6A5}" type="presParOf" srcId="{50B3CE7C-E10B-4E23-BD93-03664997C932}" destId="{C998AB0A-577D-44AA-A068-F634DDE7BD47}" srcOrd="2" destOrd="0" presId="urn:microsoft.com/office/officeart/2018/5/layout/IconCircleLabelList"/>
    <dgm:cxn modelId="{A65DB004-9684-4EC0-9D9A-B72452461E7B}" type="presParOf" srcId="{C998AB0A-577D-44AA-A068-F634DDE7BD47}" destId="{BCD8CDD9-0C56-4401-ADB1-8B48DAB2C96F}" srcOrd="0" destOrd="0" presId="urn:microsoft.com/office/officeart/2018/5/layout/IconCircleLabelList"/>
    <dgm:cxn modelId="{6CBBF1E6-E109-4E9A-BF2E-5A1DA185442A}" type="presParOf" srcId="{C998AB0A-577D-44AA-A068-F634DDE7BD47}" destId="{DB4CA7C4-FCA1-4127-B20A-2A5C031A3CF4}" srcOrd="1" destOrd="0" presId="urn:microsoft.com/office/officeart/2018/5/layout/IconCircleLabelList"/>
    <dgm:cxn modelId="{A1EE66A5-8AD2-475E-A987-35D527AF5713}" type="presParOf" srcId="{C998AB0A-577D-44AA-A068-F634DDE7BD47}" destId="{9B0C8FBF-0BDD-48A5-967E-F3FE71659F6A}" srcOrd="2" destOrd="0" presId="urn:microsoft.com/office/officeart/2018/5/layout/IconCircleLabelList"/>
    <dgm:cxn modelId="{AD0D553E-E09C-4673-BAC6-4638554DFA57}" type="presParOf" srcId="{C998AB0A-577D-44AA-A068-F634DDE7BD47}" destId="{7E6FE37A-5DB0-4899-9FCB-0CE39BC185F8}" srcOrd="3" destOrd="0" presId="urn:microsoft.com/office/officeart/2018/5/layout/IconCircleLabelList"/>
    <dgm:cxn modelId="{88028003-5055-4816-80BF-C1DB680AFD20}" type="presParOf" srcId="{50B3CE7C-E10B-4E23-BD93-03664997C932}" destId="{5A266296-0042-402F-92EF-D59AB148E92E}" srcOrd="3" destOrd="0" presId="urn:microsoft.com/office/officeart/2018/5/layout/IconCircleLabelList"/>
    <dgm:cxn modelId="{1E929176-10F9-476B-B08B-CB88485E3B77}" type="presParOf" srcId="{50B3CE7C-E10B-4E23-BD93-03664997C932}" destId="{ECFA770B-DE2C-4683-A038-58D0FE44BC27}" srcOrd="4" destOrd="0" presId="urn:microsoft.com/office/officeart/2018/5/layout/IconCircleLabelList"/>
    <dgm:cxn modelId="{479B90CE-7EDC-4B5E-9CFA-856E63C2204B}" type="presParOf" srcId="{ECFA770B-DE2C-4683-A038-58D0FE44BC27}" destId="{FF93E135-77D6-48A0-8871-9BC93D705D06}" srcOrd="0" destOrd="0" presId="urn:microsoft.com/office/officeart/2018/5/layout/IconCircleLabelList"/>
    <dgm:cxn modelId="{BB09F987-7FD4-4D3A-B8F9-DFB3FD00587C}" type="presParOf" srcId="{ECFA770B-DE2C-4683-A038-58D0FE44BC27}" destId="{39509775-983E-4110-B989-EE2CD6514BE0}" srcOrd="1" destOrd="0" presId="urn:microsoft.com/office/officeart/2018/5/layout/IconCircleLabelList"/>
    <dgm:cxn modelId="{403297C3-557A-473F-A7A0-04EA9A0E9BA1}" type="presParOf" srcId="{ECFA770B-DE2C-4683-A038-58D0FE44BC27}" destId="{493B43B2-705C-4AE5-8A77-D8DEEDA1B5CF}" srcOrd="2" destOrd="0" presId="urn:microsoft.com/office/officeart/2018/5/layout/IconCircleLabelList"/>
    <dgm:cxn modelId="{0C658A5B-9FB2-4728-8ECF-3334C9E1D97B}" type="presParOf" srcId="{ECFA770B-DE2C-4683-A038-58D0FE44BC27}" destId="{1AEDC777-00B3-41D7-9AE1-23D741E941C3}" srcOrd="3" destOrd="0" presId="urn:microsoft.com/office/officeart/2018/5/layout/IconCircleLabelList"/>
    <dgm:cxn modelId="{7A840242-CB2B-4275-87FE-EFFD524BE411}" type="presParOf" srcId="{50B3CE7C-E10B-4E23-BD93-03664997C932}" destId="{20C06654-CF94-4949-B817-16FDFBFE9792}" srcOrd="5" destOrd="0" presId="urn:microsoft.com/office/officeart/2018/5/layout/IconCircleLabelList"/>
    <dgm:cxn modelId="{4B200642-5C12-4003-A7F7-E358903EF256}" type="presParOf" srcId="{50B3CE7C-E10B-4E23-BD93-03664997C932}" destId="{BF36F3CF-97CC-4305-9AD5-24BCC0AD38D8}" srcOrd="6" destOrd="0" presId="urn:microsoft.com/office/officeart/2018/5/layout/IconCircleLabelList"/>
    <dgm:cxn modelId="{BAC2014D-9ECE-429B-A4B8-B4517CBB5884}" type="presParOf" srcId="{BF36F3CF-97CC-4305-9AD5-24BCC0AD38D8}" destId="{115AA5DA-C6BF-4EFC-9CA3-77056E1465E1}" srcOrd="0" destOrd="0" presId="urn:microsoft.com/office/officeart/2018/5/layout/IconCircleLabelList"/>
    <dgm:cxn modelId="{54EF1605-4665-4126-9714-A4335CE6E16E}" type="presParOf" srcId="{BF36F3CF-97CC-4305-9AD5-24BCC0AD38D8}" destId="{A7C9ABDB-246D-433C-989B-A91630FCEADC}" srcOrd="1" destOrd="0" presId="urn:microsoft.com/office/officeart/2018/5/layout/IconCircleLabelList"/>
    <dgm:cxn modelId="{45FE1A7F-00E6-4AF4-85FB-C81F59EFFDC3}" type="presParOf" srcId="{BF36F3CF-97CC-4305-9AD5-24BCC0AD38D8}" destId="{BCA26297-983B-485B-AC32-6081C5F5AF7E}" srcOrd="2" destOrd="0" presId="urn:microsoft.com/office/officeart/2018/5/layout/IconCircleLabelList"/>
    <dgm:cxn modelId="{CB6AD806-90F3-4C50-8BB0-E8597B24F433}" type="presParOf" srcId="{BF36F3CF-97CC-4305-9AD5-24BCC0AD38D8}" destId="{291733C4-74B4-4A18-B824-A505C825B44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74129" y="679575"/>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41679" y="947125"/>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7000" r="-17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72805"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Encapsulation</a:t>
          </a:r>
        </a:p>
      </dsp:txBody>
      <dsp:txXfrm>
        <a:off x="372805" y="2326036"/>
        <a:ext cx="2058075" cy="720000"/>
      </dsp:txXfrm>
    </dsp:sp>
    <dsp:sp modelId="{BCD8CDD9-0C56-4401-ADB1-8B48DAB2C96F}">
      <dsp:nvSpPr>
        <dsp:cNvPr id="0" name=""/>
        <dsp:cNvSpPr/>
      </dsp:nvSpPr>
      <dsp:spPr>
        <a:xfrm>
          <a:off x="3192368" y="679575"/>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3459917" y="947125"/>
          <a:ext cx="720326" cy="720326"/>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l="-26000" r="-26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2791043"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Abstraction</a:t>
          </a:r>
        </a:p>
      </dsp:txBody>
      <dsp:txXfrm>
        <a:off x="2791043" y="2326036"/>
        <a:ext cx="2058075" cy="720000"/>
      </dsp:txXfrm>
    </dsp:sp>
    <dsp:sp modelId="{FF93E135-77D6-48A0-8871-9BC93D705D06}">
      <dsp:nvSpPr>
        <dsp:cNvPr id="0" name=""/>
        <dsp:cNvSpPr/>
      </dsp:nvSpPr>
      <dsp:spPr>
        <a:xfrm>
          <a:off x="5610606" y="679575"/>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5878155" y="947125"/>
          <a:ext cx="720326" cy="720326"/>
        </a:xfrm>
        <a:prstGeom prst="rect">
          <a:avLst/>
        </a:prstGeom>
        <a:blipFill>
          <a:blip xmlns:r="http://schemas.openxmlformats.org/officeDocument/2006/relationships" r:embed="rId5">
            <a:extLst>
              <a:ext uri="{837473B0-CC2E-450A-ABE3-18F120FF3D39}">
                <a1611:picAttrSrcUrl xmlns:a1611="http://schemas.microsoft.com/office/drawing/2016/11/main" r:id="rId6"/>
              </a:ext>
            </a:extLst>
          </a:blip>
          <a:srcRect/>
          <a:stretch>
            <a:fillRect l="-31000" r="-31000"/>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5209281"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Inheritance</a:t>
          </a:r>
        </a:p>
      </dsp:txBody>
      <dsp:txXfrm>
        <a:off x="5209281" y="2326036"/>
        <a:ext cx="2058075" cy="720000"/>
      </dsp:txXfrm>
    </dsp:sp>
    <dsp:sp modelId="{115AA5DA-C6BF-4EFC-9CA3-77056E1465E1}">
      <dsp:nvSpPr>
        <dsp:cNvPr id="0" name=""/>
        <dsp:cNvSpPr/>
      </dsp:nvSpPr>
      <dsp:spPr>
        <a:xfrm>
          <a:off x="8028844" y="679575"/>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C9ABDB-246D-433C-989B-A91630FCEADC}">
      <dsp:nvSpPr>
        <dsp:cNvPr id="0" name=""/>
        <dsp:cNvSpPr/>
      </dsp:nvSpPr>
      <dsp:spPr>
        <a:xfrm>
          <a:off x="8296394" y="947125"/>
          <a:ext cx="720326" cy="7203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1733C4-74B4-4A18-B824-A505C825B44B}">
      <dsp:nvSpPr>
        <dsp:cNvPr id="0" name=""/>
        <dsp:cNvSpPr/>
      </dsp:nvSpPr>
      <dsp:spPr>
        <a:xfrm>
          <a:off x="7627519" y="2326036"/>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Polymorphism</a:t>
          </a:r>
        </a:p>
      </dsp:txBody>
      <dsp:txXfrm>
        <a:off x="7627519" y="2326036"/>
        <a:ext cx="205807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E1A39-B3EA-4358-AC9C-6FB009823696}" type="datetimeFigureOut">
              <a:rPr lang="en-AU" smtClean="0"/>
              <a:t>29/06/2021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0AD85-951C-4E30-AD00-6FC5E9F192A3}" type="slidenum">
              <a:rPr lang="en-AU" smtClean="0"/>
              <a:t>‹#›</a:t>
            </a:fld>
            <a:endParaRPr lang="en-AU"/>
          </a:p>
        </p:txBody>
      </p:sp>
    </p:spTree>
    <p:extLst>
      <p:ext uri="{BB962C8B-B14F-4D97-AF65-F5344CB8AC3E}">
        <p14:creationId xmlns:p14="http://schemas.microsoft.com/office/powerpoint/2010/main" val="880492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charter"/>
              </a:rPr>
              <a:t>Encapsulation — private instance variable and public accessor methods.</a:t>
            </a:r>
          </a:p>
          <a:p>
            <a:pPr algn="l"/>
            <a:r>
              <a:rPr lang="en-GB" b="0" i="0" dirty="0">
                <a:solidFill>
                  <a:srgbClr val="292929"/>
                </a:solidFill>
                <a:effectLst/>
                <a:latin typeface="sohne"/>
              </a:rPr>
              <a:t>Abstraction </a:t>
            </a:r>
            <a:r>
              <a:rPr lang="en-GB" b="0" i="0" dirty="0">
                <a:solidFill>
                  <a:srgbClr val="292929"/>
                </a:solidFill>
                <a:effectLst/>
                <a:latin typeface="charter"/>
              </a:rPr>
              <a:t>—</a:t>
            </a:r>
            <a:r>
              <a:rPr lang="en-GB" b="0" i="0" dirty="0">
                <a:solidFill>
                  <a:srgbClr val="292929"/>
                </a:solidFill>
                <a:effectLst/>
                <a:latin typeface="sohne"/>
              </a:rPr>
              <a:t> </a:t>
            </a:r>
            <a:r>
              <a:rPr lang="en-GB" b="0" i="0" dirty="0">
                <a:solidFill>
                  <a:srgbClr val="292929"/>
                </a:solidFill>
                <a:effectLst/>
                <a:latin typeface="charter"/>
              </a:rPr>
              <a:t>Using abstract class/Interface we express the intent of the class rather than the actual implementation.</a:t>
            </a:r>
          </a:p>
          <a:p>
            <a:r>
              <a:rPr lang="en-GB" b="0" i="0" dirty="0">
                <a:solidFill>
                  <a:srgbClr val="292929"/>
                </a:solidFill>
                <a:effectLst/>
                <a:latin typeface="charter"/>
              </a:rPr>
              <a:t>Inheritance — In derived classes we can reuse the code of existing parent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Polymorphism </a:t>
            </a:r>
            <a:r>
              <a:rPr lang="en-GB" b="0" i="0" dirty="0">
                <a:solidFill>
                  <a:srgbClr val="292929"/>
                </a:solidFill>
                <a:effectLst/>
                <a:latin typeface="charter"/>
              </a:rPr>
              <a:t>— Means “Many Shapes”, we always has static polymorphism using Polymorphic VIs or now we should throw those out and just use VIMs, but they are still static, at compile time it’s decided what implementation it will use.</a:t>
            </a:r>
            <a:br>
              <a:rPr lang="en-GB" b="0" i="0" dirty="0">
                <a:solidFill>
                  <a:srgbClr val="292929"/>
                </a:solidFill>
                <a:effectLst/>
                <a:latin typeface="charter"/>
              </a:rPr>
            </a:br>
            <a:r>
              <a:rPr lang="en-GB" b="0" i="0" dirty="0">
                <a:solidFill>
                  <a:srgbClr val="292929"/>
                </a:solidFill>
                <a:effectLst/>
                <a:latin typeface="charter"/>
              </a:rPr>
              <a:t>The dynamic polymorphism is what makes OO so powerful, the rest of the items could be archived in different ways before OO came to LabVIEW.</a:t>
            </a:r>
            <a:endParaRPr lang="en-AU" dirty="0"/>
          </a:p>
        </p:txBody>
      </p:sp>
      <p:sp>
        <p:nvSpPr>
          <p:cNvPr id="4" name="Slide Number Placeholder 3"/>
          <p:cNvSpPr>
            <a:spLocks noGrp="1"/>
          </p:cNvSpPr>
          <p:nvPr>
            <p:ph type="sldNum" sz="quarter" idx="5"/>
          </p:nvPr>
        </p:nvSpPr>
        <p:spPr/>
        <p:txBody>
          <a:bodyPr/>
          <a:lstStyle/>
          <a:p>
            <a:fld id="{7D10AD85-951C-4E30-AD00-6FC5E9F192A3}" type="slidenum">
              <a:rPr lang="en-AU" smtClean="0"/>
              <a:t>2</a:t>
            </a:fld>
            <a:endParaRPr lang="en-AU"/>
          </a:p>
        </p:txBody>
      </p:sp>
    </p:spTree>
    <p:extLst>
      <p:ext uri="{BB962C8B-B14F-4D97-AF65-F5344CB8AC3E}">
        <p14:creationId xmlns:p14="http://schemas.microsoft.com/office/powerpoint/2010/main" val="3168840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Interfaces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The last OO concept LV has been missing</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AU" b="1" dirty="0"/>
              <a:t>The Four Principles of Object-Oriented-Programming</a:t>
            </a:r>
            <a:endParaRPr lang="en-US"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19418975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4D62-6410-4480-95D2-A66B17EE4199}"/>
              </a:ext>
            </a:extLst>
          </p:cNvPr>
          <p:cNvSpPr>
            <a:spLocks noGrp="1"/>
          </p:cNvSpPr>
          <p:nvPr>
            <p:ph type="title"/>
          </p:nvPr>
        </p:nvSpPr>
        <p:spPr/>
        <p:txBody>
          <a:bodyPr/>
          <a:lstStyle/>
          <a:p>
            <a:r>
              <a:rPr lang="en-AU" dirty="0"/>
              <a:t>Class vs Interface</a:t>
            </a:r>
          </a:p>
        </p:txBody>
      </p:sp>
      <p:sp>
        <p:nvSpPr>
          <p:cNvPr id="3" name="Content Placeholder 2">
            <a:extLst>
              <a:ext uri="{FF2B5EF4-FFF2-40B4-BE49-F238E27FC236}">
                <a16:creationId xmlns:a16="http://schemas.microsoft.com/office/drawing/2014/main" id="{5B639DF3-1C5E-43BD-AD34-1D21D10814FE}"/>
              </a:ext>
            </a:extLst>
          </p:cNvPr>
          <p:cNvSpPr>
            <a:spLocks noGrp="1"/>
          </p:cNvSpPr>
          <p:nvPr>
            <p:ph idx="1"/>
          </p:nvPr>
        </p:nvSpPr>
        <p:spPr>
          <a:xfrm>
            <a:off x="1066800" y="2103120"/>
            <a:ext cx="5029200" cy="2608028"/>
          </a:xfrm>
        </p:spPr>
        <p:txBody>
          <a:bodyPr/>
          <a:lstStyle/>
          <a:p>
            <a:r>
              <a:rPr lang="en-GB" b="0" i="0" dirty="0">
                <a:solidFill>
                  <a:srgbClr val="202124"/>
                </a:solidFill>
                <a:effectLst/>
                <a:latin typeface="arial" panose="020B0604020202020204" pitchFamily="34" charset="0"/>
              </a:rPr>
              <a:t>An </a:t>
            </a:r>
            <a:r>
              <a:rPr lang="en-GB" b="1" i="0" dirty="0">
                <a:solidFill>
                  <a:srgbClr val="202124"/>
                </a:solidFill>
                <a:effectLst/>
                <a:latin typeface="arial" panose="020B0604020202020204" pitchFamily="34" charset="0"/>
              </a:rPr>
              <a:t>abstract class</a:t>
            </a:r>
            <a:r>
              <a:rPr lang="en-GB" b="0" i="0" dirty="0">
                <a:solidFill>
                  <a:srgbClr val="202124"/>
                </a:solidFill>
                <a:effectLst/>
                <a:latin typeface="arial" panose="020B0604020202020204" pitchFamily="34" charset="0"/>
              </a:rPr>
              <a:t> allows you to create functionality that subclasses can use </a:t>
            </a:r>
            <a:r>
              <a:rPr lang="en-GB" b="1" i="0" dirty="0">
                <a:solidFill>
                  <a:srgbClr val="202124"/>
                </a:solidFill>
                <a:effectLst/>
                <a:latin typeface="arial" panose="020B0604020202020204" pitchFamily="34" charset="0"/>
              </a:rPr>
              <a:t>or</a:t>
            </a:r>
            <a:r>
              <a:rPr lang="en-GB" b="0" i="0" dirty="0">
                <a:solidFill>
                  <a:srgbClr val="202124"/>
                </a:solidFill>
                <a:effectLst/>
                <a:latin typeface="arial" panose="020B0604020202020204" pitchFamily="34" charset="0"/>
              </a:rPr>
              <a:t> override</a:t>
            </a:r>
          </a:p>
          <a:p>
            <a:r>
              <a:rPr lang="en-GB" b="0" i="0" dirty="0">
                <a:solidFill>
                  <a:srgbClr val="202124"/>
                </a:solidFill>
                <a:effectLst/>
                <a:latin typeface="arial" panose="020B0604020202020204" pitchFamily="34" charset="0"/>
              </a:rPr>
              <a:t>An </a:t>
            </a:r>
            <a:r>
              <a:rPr lang="en-GB" b="1" i="0" dirty="0">
                <a:solidFill>
                  <a:srgbClr val="202124"/>
                </a:solidFill>
                <a:effectLst/>
                <a:latin typeface="arial" panose="020B0604020202020204" pitchFamily="34" charset="0"/>
              </a:rPr>
              <a:t>interface</a:t>
            </a:r>
            <a:r>
              <a:rPr lang="en-GB" b="0" i="0" dirty="0">
                <a:solidFill>
                  <a:srgbClr val="202124"/>
                </a:solidFill>
                <a:effectLst/>
                <a:latin typeface="arial" panose="020B0604020202020204" pitchFamily="34" charset="0"/>
              </a:rPr>
              <a:t> only allows you to define functionality, not implement it, which subclasses has to override…</a:t>
            </a:r>
          </a:p>
          <a:p>
            <a:r>
              <a:rPr lang="en-GB" dirty="0">
                <a:solidFill>
                  <a:srgbClr val="202124"/>
                </a:solidFill>
                <a:latin typeface="arial" panose="020B0604020202020204" pitchFamily="34" charset="0"/>
              </a:rPr>
              <a:t>That’s almost true, LV does allow you to have default behaviour in an interface method. </a:t>
            </a:r>
            <a:br>
              <a:rPr lang="en-GB" dirty="0">
                <a:solidFill>
                  <a:srgbClr val="202124"/>
                </a:solidFill>
                <a:latin typeface="arial" panose="020B0604020202020204" pitchFamily="34" charset="0"/>
              </a:rPr>
            </a:br>
            <a:r>
              <a:rPr lang="en-GB" dirty="0">
                <a:solidFill>
                  <a:srgbClr val="202124"/>
                </a:solidFill>
                <a:latin typeface="arial" panose="020B0604020202020204" pitchFamily="34" charset="0"/>
              </a:rPr>
              <a:t>(Some OO languages and version has started to support that as well).</a:t>
            </a:r>
            <a:endParaRPr lang="en-AU" i="1" dirty="0"/>
          </a:p>
        </p:txBody>
      </p:sp>
      <p:pic>
        <p:nvPicPr>
          <p:cNvPr id="4" name="Picture 3">
            <a:extLst>
              <a:ext uri="{FF2B5EF4-FFF2-40B4-BE49-F238E27FC236}">
                <a16:creationId xmlns:a16="http://schemas.microsoft.com/office/drawing/2014/main" id="{D4F59C5F-BCC3-410E-B39B-35F31689DBBB}"/>
              </a:ext>
            </a:extLst>
          </p:cNvPr>
          <p:cNvPicPr>
            <a:picLocks noChangeAspect="1"/>
          </p:cNvPicPr>
          <p:nvPr/>
        </p:nvPicPr>
        <p:blipFill>
          <a:blip r:embed="rId2"/>
          <a:stretch>
            <a:fillRect/>
          </a:stretch>
        </p:blipFill>
        <p:spPr>
          <a:xfrm>
            <a:off x="8194189" y="2103120"/>
            <a:ext cx="3179668" cy="658512"/>
          </a:xfrm>
          <a:prstGeom prst="rect">
            <a:avLst/>
          </a:prstGeom>
        </p:spPr>
      </p:pic>
      <p:grpSp>
        <p:nvGrpSpPr>
          <p:cNvPr id="7" name="Group 6">
            <a:extLst>
              <a:ext uri="{FF2B5EF4-FFF2-40B4-BE49-F238E27FC236}">
                <a16:creationId xmlns:a16="http://schemas.microsoft.com/office/drawing/2014/main" id="{5EF94245-63C7-4DDB-8113-F3B3B98521C1}"/>
              </a:ext>
            </a:extLst>
          </p:cNvPr>
          <p:cNvGrpSpPr/>
          <p:nvPr/>
        </p:nvGrpSpPr>
        <p:grpSpPr>
          <a:xfrm>
            <a:off x="6872342" y="861322"/>
            <a:ext cx="2911681" cy="1091881"/>
            <a:chOff x="6913637" y="2914577"/>
            <a:chExt cx="2911681" cy="1091881"/>
          </a:xfrm>
        </p:grpSpPr>
        <p:pic>
          <p:nvPicPr>
            <p:cNvPr id="5" name="Picture 4">
              <a:extLst>
                <a:ext uri="{FF2B5EF4-FFF2-40B4-BE49-F238E27FC236}">
                  <a16:creationId xmlns:a16="http://schemas.microsoft.com/office/drawing/2014/main" id="{2D85203B-8CB2-4564-B094-B78D12A6A8A3}"/>
                </a:ext>
              </a:extLst>
            </p:cNvPr>
            <p:cNvPicPr>
              <a:picLocks noChangeAspect="1"/>
            </p:cNvPicPr>
            <p:nvPr/>
          </p:nvPicPr>
          <p:blipFill>
            <a:blip r:embed="rId3"/>
            <a:stretch>
              <a:fillRect/>
            </a:stretch>
          </p:blipFill>
          <p:spPr>
            <a:xfrm>
              <a:off x="6913637" y="2914577"/>
              <a:ext cx="2911681" cy="1091881"/>
            </a:xfrm>
            <a:prstGeom prst="rect">
              <a:avLst/>
            </a:prstGeom>
          </p:spPr>
        </p:pic>
        <p:sp>
          <p:nvSpPr>
            <p:cNvPr id="6" name="Rectangle 5">
              <a:extLst>
                <a:ext uri="{FF2B5EF4-FFF2-40B4-BE49-F238E27FC236}">
                  <a16:creationId xmlns:a16="http://schemas.microsoft.com/office/drawing/2014/main" id="{847623F6-8400-4BE8-9FB2-529641E722F5}"/>
                </a:ext>
              </a:extLst>
            </p:cNvPr>
            <p:cNvSpPr/>
            <p:nvPr/>
          </p:nvSpPr>
          <p:spPr>
            <a:xfrm>
              <a:off x="7144871" y="3209365"/>
              <a:ext cx="2205317" cy="3944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8" name="Picture 7">
            <a:extLst>
              <a:ext uri="{FF2B5EF4-FFF2-40B4-BE49-F238E27FC236}">
                <a16:creationId xmlns:a16="http://schemas.microsoft.com/office/drawing/2014/main" id="{EE4C39DE-FD25-4785-A834-04AC33319D92}"/>
              </a:ext>
            </a:extLst>
          </p:cNvPr>
          <p:cNvPicPr>
            <a:picLocks noChangeAspect="1"/>
          </p:cNvPicPr>
          <p:nvPr/>
        </p:nvPicPr>
        <p:blipFill>
          <a:blip r:embed="rId4"/>
          <a:stretch>
            <a:fillRect/>
          </a:stretch>
        </p:blipFill>
        <p:spPr>
          <a:xfrm>
            <a:off x="6338942" y="3031294"/>
            <a:ext cx="4589034" cy="3261242"/>
          </a:xfrm>
          <a:prstGeom prst="rect">
            <a:avLst/>
          </a:prstGeom>
        </p:spPr>
      </p:pic>
      <p:sp>
        <p:nvSpPr>
          <p:cNvPr id="9" name="TextBox 8">
            <a:extLst>
              <a:ext uri="{FF2B5EF4-FFF2-40B4-BE49-F238E27FC236}">
                <a16:creationId xmlns:a16="http://schemas.microsoft.com/office/drawing/2014/main" id="{D639CC67-96AF-4D0A-8D17-9967F0626799}"/>
              </a:ext>
            </a:extLst>
          </p:cNvPr>
          <p:cNvSpPr txBox="1"/>
          <p:nvPr/>
        </p:nvSpPr>
        <p:spPr>
          <a:xfrm>
            <a:off x="1417377" y="1585150"/>
            <a:ext cx="3496470" cy="369332"/>
          </a:xfrm>
          <a:prstGeom prst="rect">
            <a:avLst/>
          </a:prstGeom>
          <a:noFill/>
        </p:spPr>
        <p:txBody>
          <a:bodyPr wrap="none" rtlCol="0">
            <a:spAutoFit/>
          </a:bodyPr>
          <a:lstStyle/>
          <a:p>
            <a:r>
              <a:rPr lang="en-AU" dirty="0"/>
              <a:t>Or Abstract class vs Interface</a:t>
            </a:r>
          </a:p>
        </p:txBody>
      </p:sp>
      <p:sp>
        <p:nvSpPr>
          <p:cNvPr id="10" name="Content Placeholder 2">
            <a:extLst>
              <a:ext uri="{FF2B5EF4-FFF2-40B4-BE49-F238E27FC236}">
                <a16:creationId xmlns:a16="http://schemas.microsoft.com/office/drawing/2014/main" id="{D5EA8D06-0809-4BD3-B4FB-669A3DB49730}"/>
              </a:ext>
            </a:extLst>
          </p:cNvPr>
          <p:cNvSpPr txBox="1">
            <a:spLocks/>
          </p:cNvSpPr>
          <p:nvPr/>
        </p:nvSpPr>
        <p:spPr>
          <a:xfrm>
            <a:off x="1188271" y="4671328"/>
            <a:ext cx="5029200" cy="7260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GB" b="1" dirty="0">
                <a:solidFill>
                  <a:srgbClr val="202124"/>
                </a:solidFill>
                <a:latin typeface="arial" panose="020B0604020202020204" pitchFamily="34" charset="0"/>
              </a:rPr>
              <a:t>A class can only inherit from one parent class, but can inherit from many interfaces.</a:t>
            </a:r>
            <a:endParaRPr lang="en-AU" b="1" i="1" dirty="0"/>
          </a:p>
        </p:txBody>
      </p:sp>
      <p:sp>
        <p:nvSpPr>
          <p:cNvPr id="11" name="Content Placeholder 2">
            <a:extLst>
              <a:ext uri="{FF2B5EF4-FFF2-40B4-BE49-F238E27FC236}">
                <a16:creationId xmlns:a16="http://schemas.microsoft.com/office/drawing/2014/main" id="{B7E40F13-5229-4294-8860-5AA25EF7549B}"/>
              </a:ext>
            </a:extLst>
          </p:cNvPr>
          <p:cNvSpPr txBox="1">
            <a:spLocks/>
          </p:cNvSpPr>
          <p:nvPr/>
        </p:nvSpPr>
        <p:spPr>
          <a:xfrm>
            <a:off x="1188271" y="5489323"/>
            <a:ext cx="5029200" cy="726083"/>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GB" b="1" dirty="0">
                <a:solidFill>
                  <a:srgbClr val="202124"/>
                </a:solidFill>
                <a:latin typeface="arial" panose="020B0604020202020204" pitchFamily="34" charset="0"/>
              </a:rPr>
              <a:t>An interface can inherit from other interfaces but not from classes.</a:t>
            </a:r>
            <a:endParaRPr lang="en-AU" b="1" i="1" dirty="0"/>
          </a:p>
        </p:txBody>
      </p:sp>
    </p:spTree>
    <p:extLst>
      <p:ext uri="{BB962C8B-B14F-4D97-AF65-F5344CB8AC3E}">
        <p14:creationId xmlns:p14="http://schemas.microsoft.com/office/powerpoint/2010/main" val="132943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9755-2550-492E-89FB-F0BF84AF5751}"/>
              </a:ext>
            </a:extLst>
          </p:cNvPr>
          <p:cNvSpPr>
            <a:spLocks noGrp="1"/>
          </p:cNvSpPr>
          <p:nvPr>
            <p:ph type="title"/>
          </p:nvPr>
        </p:nvSpPr>
        <p:spPr/>
        <p:txBody>
          <a:bodyPr/>
          <a:lstStyle/>
          <a:p>
            <a:r>
              <a:rPr lang="en-AU" dirty="0"/>
              <a:t>Naming an interface</a:t>
            </a:r>
          </a:p>
        </p:txBody>
      </p:sp>
      <p:sp>
        <p:nvSpPr>
          <p:cNvPr id="3" name="Content Placeholder 2">
            <a:extLst>
              <a:ext uri="{FF2B5EF4-FFF2-40B4-BE49-F238E27FC236}">
                <a16:creationId xmlns:a16="http://schemas.microsoft.com/office/drawing/2014/main" id="{B834217A-1E1B-46E2-95E3-8844D381E7F3}"/>
              </a:ext>
            </a:extLst>
          </p:cNvPr>
          <p:cNvSpPr>
            <a:spLocks noGrp="1"/>
          </p:cNvSpPr>
          <p:nvPr>
            <p:ph idx="1"/>
          </p:nvPr>
        </p:nvSpPr>
        <p:spPr>
          <a:xfrm>
            <a:off x="1066800" y="2103120"/>
            <a:ext cx="6237642" cy="3849624"/>
          </a:xfrm>
        </p:spPr>
        <p:txBody>
          <a:bodyPr/>
          <a:lstStyle/>
          <a:p>
            <a:r>
              <a:rPr lang="en-AU" dirty="0"/>
              <a:t>Could be a Noun just like a class</a:t>
            </a:r>
          </a:p>
          <a:p>
            <a:r>
              <a:rPr lang="en-AU" dirty="0"/>
              <a:t>Or an Adjective, like: Serializable, Cloneable, </a:t>
            </a:r>
            <a:r>
              <a:rPr lang="en-AU" dirty="0" err="1"/>
              <a:t>Iterable</a:t>
            </a:r>
            <a:endParaRPr lang="en-AU" dirty="0"/>
          </a:p>
          <a:p>
            <a:r>
              <a:rPr lang="en-AU" dirty="0"/>
              <a:t>In an interface with adjective name it often ends with ..able and the method is the prefix.</a:t>
            </a:r>
          </a:p>
          <a:p>
            <a:endParaRPr lang="en-AU" dirty="0"/>
          </a:p>
          <a:p>
            <a:endParaRPr lang="en-AU" dirty="0"/>
          </a:p>
        </p:txBody>
      </p:sp>
      <p:pic>
        <p:nvPicPr>
          <p:cNvPr id="4" name="Picture 3">
            <a:extLst>
              <a:ext uri="{FF2B5EF4-FFF2-40B4-BE49-F238E27FC236}">
                <a16:creationId xmlns:a16="http://schemas.microsoft.com/office/drawing/2014/main" id="{C7BE4F15-818A-4945-96A9-41C7F2213D87}"/>
              </a:ext>
            </a:extLst>
          </p:cNvPr>
          <p:cNvPicPr>
            <a:picLocks noChangeAspect="1"/>
          </p:cNvPicPr>
          <p:nvPr/>
        </p:nvPicPr>
        <p:blipFill>
          <a:blip r:embed="rId2"/>
          <a:stretch>
            <a:fillRect/>
          </a:stretch>
        </p:blipFill>
        <p:spPr>
          <a:xfrm>
            <a:off x="7849346" y="2271231"/>
            <a:ext cx="2133898" cy="3362794"/>
          </a:xfrm>
          <a:prstGeom prst="rect">
            <a:avLst/>
          </a:prstGeom>
        </p:spPr>
      </p:pic>
    </p:spTree>
    <p:extLst>
      <p:ext uri="{BB962C8B-B14F-4D97-AF65-F5344CB8AC3E}">
        <p14:creationId xmlns:p14="http://schemas.microsoft.com/office/powerpoint/2010/main" val="309496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2498-0E5D-4510-99F0-C2AF9A6219D3}"/>
              </a:ext>
            </a:extLst>
          </p:cNvPr>
          <p:cNvSpPr>
            <a:spLocks noGrp="1"/>
          </p:cNvSpPr>
          <p:nvPr>
            <p:ph type="title"/>
          </p:nvPr>
        </p:nvSpPr>
        <p:spPr/>
        <p:txBody>
          <a:bodyPr/>
          <a:lstStyle/>
          <a:p>
            <a:r>
              <a:rPr lang="en-AU" dirty="0"/>
              <a:t>Examples</a:t>
            </a:r>
          </a:p>
        </p:txBody>
      </p:sp>
      <p:sp>
        <p:nvSpPr>
          <p:cNvPr id="3" name="Content Placeholder 2">
            <a:extLst>
              <a:ext uri="{FF2B5EF4-FFF2-40B4-BE49-F238E27FC236}">
                <a16:creationId xmlns:a16="http://schemas.microsoft.com/office/drawing/2014/main" id="{E03C4DC8-20AB-4552-A7B4-09DAB54D7AE6}"/>
              </a:ext>
            </a:extLst>
          </p:cNvPr>
          <p:cNvSpPr>
            <a:spLocks noGrp="1"/>
          </p:cNvSpPr>
          <p:nvPr>
            <p:ph idx="1"/>
          </p:nvPr>
        </p:nvSpPr>
        <p:spPr/>
        <p:txBody>
          <a:bodyPr/>
          <a:lstStyle/>
          <a:p>
            <a:r>
              <a:rPr lang="en-AU" dirty="0"/>
              <a:t>Periodic trigger</a:t>
            </a:r>
          </a:p>
          <a:p>
            <a:r>
              <a:rPr lang="en-AU" dirty="0" err="1"/>
              <a:t>HelpDesk</a:t>
            </a:r>
            <a:endParaRPr lang="en-AU" dirty="0"/>
          </a:p>
        </p:txBody>
      </p:sp>
    </p:spTree>
    <p:extLst>
      <p:ext uri="{BB962C8B-B14F-4D97-AF65-F5344CB8AC3E}">
        <p14:creationId xmlns:p14="http://schemas.microsoft.com/office/powerpoint/2010/main" val="139534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34CD-ED69-436A-962A-0D9FBA9404FD}"/>
              </a:ext>
            </a:extLst>
          </p:cNvPr>
          <p:cNvSpPr>
            <a:spLocks noGrp="1"/>
          </p:cNvSpPr>
          <p:nvPr>
            <p:ph type="title"/>
          </p:nvPr>
        </p:nvSpPr>
        <p:spPr/>
        <p:txBody>
          <a:bodyPr/>
          <a:lstStyle/>
          <a:p>
            <a:r>
              <a:rPr lang="en-AU" dirty="0"/>
              <a:t>D in Solid</a:t>
            </a:r>
          </a:p>
        </p:txBody>
      </p:sp>
      <p:sp>
        <p:nvSpPr>
          <p:cNvPr id="3" name="Content Placeholder 2">
            <a:extLst>
              <a:ext uri="{FF2B5EF4-FFF2-40B4-BE49-F238E27FC236}">
                <a16:creationId xmlns:a16="http://schemas.microsoft.com/office/drawing/2014/main" id="{2A3A2817-8650-485C-8B9B-14E0B43680A5}"/>
              </a:ext>
            </a:extLst>
          </p:cNvPr>
          <p:cNvSpPr>
            <a:spLocks noGrp="1"/>
          </p:cNvSpPr>
          <p:nvPr>
            <p:ph idx="1"/>
          </p:nvPr>
        </p:nvSpPr>
        <p:spPr>
          <a:xfrm>
            <a:off x="1066800" y="1640541"/>
            <a:ext cx="10058400" cy="1088315"/>
          </a:xfrm>
        </p:spPr>
        <p:txBody>
          <a:bodyPr/>
          <a:lstStyle/>
          <a:p>
            <a:r>
              <a:rPr lang="en-AU" dirty="0"/>
              <a:t>Dependency Inversion Principle</a:t>
            </a:r>
          </a:p>
          <a:p>
            <a:pPr lvl="1"/>
            <a:r>
              <a:rPr lang="en-AU" dirty="0"/>
              <a:t>High-level modules should not depend on low-level modules. Both should depend on abstractions.</a:t>
            </a:r>
          </a:p>
          <a:p>
            <a:pPr lvl="1"/>
            <a:r>
              <a:rPr lang="en-AU" dirty="0"/>
              <a:t>Abstractions should not depend on details. Details should depend on abstractions.</a:t>
            </a:r>
          </a:p>
          <a:p>
            <a:endParaRPr lang="en-AU" dirty="0"/>
          </a:p>
        </p:txBody>
      </p:sp>
      <p:pic>
        <p:nvPicPr>
          <p:cNvPr id="4" name="Picture 3">
            <a:extLst>
              <a:ext uri="{FF2B5EF4-FFF2-40B4-BE49-F238E27FC236}">
                <a16:creationId xmlns:a16="http://schemas.microsoft.com/office/drawing/2014/main" id="{BB7B9F61-8969-4F77-A93B-EA54F160133B}"/>
              </a:ext>
            </a:extLst>
          </p:cNvPr>
          <p:cNvPicPr>
            <a:picLocks noChangeAspect="1"/>
          </p:cNvPicPr>
          <p:nvPr/>
        </p:nvPicPr>
        <p:blipFill>
          <a:blip r:embed="rId2"/>
          <a:stretch>
            <a:fillRect/>
          </a:stretch>
        </p:blipFill>
        <p:spPr>
          <a:xfrm>
            <a:off x="4647304" y="2635161"/>
            <a:ext cx="4930274" cy="3417021"/>
          </a:xfrm>
          <a:prstGeom prst="rect">
            <a:avLst/>
          </a:prstGeom>
        </p:spPr>
      </p:pic>
    </p:spTree>
    <p:extLst>
      <p:ext uri="{BB962C8B-B14F-4D97-AF65-F5344CB8AC3E}">
        <p14:creationId xmlns:p14="http://schemas.microsoft.com/office/powerpoint/2010/main" val="2170051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{0242754C-BE7A-4EBE-88F1-897C5DDA6184}tf78438558_win32</Template>
  <TotalTime>0</TotalTime>
  <Words>317</Words>
  <Application>Microsoft Office PowerPoint</Application>
  <PresentationFormat>Widescreen</PresentationFormat>
  <Paragraphs>30</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charter</vt:lpstr>
      <vt:lpstr>Garamond</vt:lpstr>
      <vt:lpstr>sohne</vt:lpstr>
      <vt:lpstr>SavonVTI</vt:lpstr>
      <vt:lpstr>Interfaces</vt:lpstr>
      <vt:lpstr>The Four Principles of Object-Oriented-Programming</vt:lpstr>
      <vt:lpstr>Class vs Interface</vt:lpstr>
      <vt:lpstr>Naming an interface</vt:lpstr>
      <vt:lpstr>Examples</vt:lpstr>
      <vt:lpstr>D in Solid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2021-06-24T02:27:42Z</dcterms:created>
  <dcterms:modified xsi:type="dcterms:W3CDTF">2021-06-29T08:21:30Z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