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 id="2147483674" r:id="rId3"/>
  </p:sldMasterIdLst>
  <p:notesMasterIdLst>
    <p:notesMasterId r:id="rId31"/>
  </p:notesMasterIdLst>
  <p:sldIdLst>
    <p:sldId id="256" r:id="rId4"/>
    <p:sldId id="258" r:id="rId5"/>
    <p:sldId id="257" r:id="rId6"/>
    <p:sldId id="264" r:id="rId7"/>
    <p:sldId id="266" r:id="rId8"/>
    <p:sldId id="271" r:id="rId9"/>
    <p:sldId id="272" r:id="rId10"/>
    <p:sldId id="277" r:id="rId11"/>
    <p:sldId id="278" r:id="rId12"/>
    <p:sldId id="288" r:id="rId13"/>
    <p:sldId id="274" r:id="rId14"/>
    <p:sldId id="268" r:id="rId15"/>
    <p:sldId id="269" r:id="rId16"/>
    <p:sldId id="270" r:id="rId17"/>
    <p:sldId id="289" r:id="rId18"/>
    <p:sldId id="279" r:id="rId19"/>
    <p:sldId id="267" r:id="rId20"/>
    <p:sldId id="282" r:id="rId21"/>
    <p:sldId id="259" r:id="rId22"/>
    <p:sldId id="280" r:id="rId23"/>
    <p:sldId id="281" r:id="rId24"/>
    <p:sldId id="261" r:id="rId25"/>
    <p:sldId id="286" r:id="rId26"/>
    <p:sldId id="263" r:id="rId27"/>
    <p:sldId id="283" r:id="rId28"/>
    <p:sldId id="284" r:id="rId29"/>
    <p:sldId id="275" r:id="rId30"/>
  </p:sldIdLst>
  <p:sldSz cx="12192000" cy="6858000"/>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rt Snover" initials="BS" lastIdx="4" clrIdx="0">
    <p:extLst>
      <p:ext uri="{19B8F6BF-5375-455C-9EA6-DF929625EA0E}">
        <p15:presenceInfo xmlns:p15="http://schemas.microsoft.com/office/powerpoint/2012/main" userId="S-1-5-21-4170831575-233351449-3708798867-239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674" autoAdjust="0"/>
    <p:restoredTop sz="94660"/>
  </p:normalViewPr>
  <p:slideViewPr>
    <p:cSldViewPr snapToGrid="0">
      <p:cViewPr varScale="1">
        <p:scale>
          <a:sx n="71" d="100"/>
          <a:sy n="71" d="100"/>
        </p:scale>
        <p:origin x="78"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2B9DD-DB9B-4D34-8F42-6872D5B3F8C0}" type="datetimeFigureOut">
              <a:rPr lang="en-US" smtClean="0"/>
              <a:t>6/21/2016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CE8365-5F3F-44C6-BAC0-A0134DE71B7D}" type="slidenum">
              <a:rPr lang="en-US" smtClean="0"/>
              <a:t>‹#›</a:t>
            </a:fld>
            <a:endParaRPr lang="en-US"/>
          </a:p>
        </p:txBody>
      </p:sp>
    </p:spTree>
    <p:extLst>
      <p:ext uri="{BB962C8B-B14F-4D97-AF65-F5344CB8AC3E}">
        <p14:creationId xmlns:p14="http://schemas.microsoft.com/office/powerpoint/2010/main" val="1188876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Tag Bus Data Framework or TBDF is an open-source LabVIEW framework for creating configurable, latest value, data engines that can acquire data from multiple input sources, process that data, and then route it back to outputs or to data services.
It provides a scalable and extensible plugin architecture.
It supports users in the development of new plugins with a variety of templates…
…and the framework was designed to allow plugins to be reused easily across projects.
Reuse is easy because each plugin can define configuration parameters which can be specified using a configuration editor.  This also allows plugin behavior to change across multiple deployments of the same application.
While applicable to a wide variety of use-cases, the framework was primarily built for applications using a lot of single point I/O:  things like control data or industrial communication protocols.
The plugin architecture helps facilitate </a:t>
            </a:r>
            <a:r>
              <a:rPr lang="en-US" baseline="0" dirty="0" err="1" smtClean="0"/>
              <a:t>multideveloper</a:t>
            </a:r>
            <a:r>
              <a:rPr lang="en-US" baseline="0" dirty="0" smtClean="0"/>
              <a:t> teams, 
and the framework handles the intricacies of execution timing and error handling for its users.
Finally, while the framework can run on RT, Windows, and Interact with FPGAs, it was built primarily for applications executing on a real-time OS.</a:t>
            </a:r>
          </a:p>
        </p:txBody>
      </p:sp>
      <p:sp>
        <p:nvSpPr>
          <p:cNvPr id="4" name="Slide Number Placeholder 3"/>
          <p:cNvSpPr>
            <a:spLocks noGrp="1"/>
          </p:cNvSpPr>
          <p:nvPr>
            <p:ph type="sldNum" sz="quarter" idx="10"/>
          </p:nvPr>
        </p:nvSpPr>
        <p:spPr/>
        <p:txBody>
          <a:bodyPr/>
          <a:lstStyle/>
          <a:p>
            <a:fld id="{29B424A6-7593-2C46-9CCA-8596FB18DBBE}"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849257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a:t>
            </a:r>
            <a:r>
              <a:rPr lang="en-US" baseline="0" dirty="0" smtClean="0"/>
              <a:t> first piece that is tied to the Tag Bus Framework framework</a:t>
            </a:r>
            <a:endParaRPr lang="en-US" dirty="0"/>
          </a:p>
        </p:txBody>
      </p:sp>
      <p:sp>
        <p:nvSpPr>
          <p:cNvPr id="4" name="Slide Number Placeholder 3"/>
          <p:cNvSpPr>
            <a:spLocks noGrp="1"/>
          </p:cNvSpPr>
          <p:nvPr>
            <p:ph type="sldNum" sz="quarter" idx="10"/>
          </p:nvPr>
        </p:nvSpPr>
        <p:spPr/>
        <p:txBody>
          <a:bodyPr/>
          <a:lstStyle/>
          <a:p>
            <a:fld id="{3E1821DF-9150-44D1-AB64-81D9B47B2E05}" type="slidenum">
              <a:rPr lang="en-US" smtClean="0"/>
              <a:pPr/>
              <a:t>17</a:t>
            </a:fld>
            <a:endParaRPr lang="en-US"/>
          </a:p>
        </p:txBody>
      </p:sp>
    </p:spTree>
    <p:extLst>
      <p:ext uri="{BB962C8B-B14F-4D97-AF65-F5344CB8AC3E}">
        <p14:creationId xmlns:p14="http://schemas.microsoft.com/office/powerpoint/2010/main" val="36387563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467319" y="6330951"/>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Tree>
    <p:extLst>
      <p:ext uri="{BB962C8B-B14F-4D97-AF65-F5344CB8AC3E}">
        <p14:creationId xmlns:p14="http://schemas.microsoft.com/office/powerpoint/2010/main" val="123585829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External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913" y="142829"/>
            <a:ext cx="10965304"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623881" y="1118153"/>
            <a:ext cx="53848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6197600" y="1118153"/>
            <a:ext cx="53848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83166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2676212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xternal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626261" y="448734"/>
            <a:ext cx="10970956"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1156392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Intr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p:cNvSpPr txBox="1"/>
          <p:nvPr userDrawn="1"/>
        </p:nvSpPr>
        <p:spPr>
          <a:xfrm>
            <a:off x="467319" y="6330951"/>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
        <p:nvSpPr>
          <p:cNvPr id="5" name="TextBox 4"/>
          <p:cNvSpPr txBox="1"/>
          <p:nvPr userDrawn="1"/>
        </p:nvSpPr>
        <p:spPr>
          <a:xfrm>
            <a:off x="467319" y="6330951"/>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Tree>
    <p:extLst>
      <p:ext uri="{BB962C8B-B14F-4D97-AF65-F5344CB8AC3E}">
        <p14:creationId xmlns:p14="http://schemas.microsoft.com/office/powerpoint/2010/main" val="3479625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Cust Conf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787401" y="921221"/>
            <a:ext cx="10737849"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787400" y="3634650"/>
            <a:ext cx="10737851"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Tree>
    <p:extLst>
      <p:ext uri="{BB962C8B-B14F-4D97-AF65-F5344CB8AC3E}">
        <p14:creationId xmlns:p14="http://schemas.microsoft.com/office/powerpoint/2010/main" val="1251720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Cust Conf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Customer confidential 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616662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Cust Conf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913" y="142829"/>
            <a:ext cx="10965304"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623881" y="1118153"/>
            <a:ext cx="53848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6197600" y="1118153"/>
            <a:ext cx="53848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95208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Customer confidential master title style</a:t>
            </a:r>
            <a:endParaRPr lang="en-US" dirty="0"/>
          </a:p>
        </p:txBody>
      </p:sp>
    </p:spTree>
    <p:extLst>
      <p:ext uri="{BB962C8B-B14F-4D97-AF65-F5344CB8AC3E}">
        <p14:creationId xmlns:p14="http://schemas.microsoft.com/office/powerpoint/2010/main" val="80830428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 Conf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626261" y="448734"/>
            <a:ext cx="10970956"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1428712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NI Conf 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787401" y="921221"/>
            <a:ext cx="10737849"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787400" y="3634650"/>
            <a:ext cx="10737851"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Tree>
    <p:extLst>
      <p:ext uri="{BB962C8B-B14F-4D97-AF65-F5344CB8AC3E}">
        <p14:creationId xmlns:p14="http://schemas.microsoft.com/office/powerpoint/2010/main" val="22032538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I Conf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42078020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NI Conf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913" y="142829"/>
            <a:ext cx="10965304"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623881" y="1118153"/>
            <a:ext cx="53848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6197600" y="1118153"/>
            <a:ext cx="53848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036297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NI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1617758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I Conf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626261" y="448734"/>
            <a:ext cx="10970956"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3554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ntro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userDrawn="1"/>
        </p:nvSpPr>
        <p:spPr>
          <a:xfrm>
            <a:off x="467319" y="6330951"/>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val="398235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External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787401" y="921221"/>
            <a:ext cx="10737849"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787400" y="3634650"/>
            <a:ext cx="10737851"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5" name="TextBox 4"/>
          <p:cNvSpPr txBox="1"/>
          <p:nvPr userDrawn="1"/>
        </p:nvSpPr>
        <p:spPr>
          <a:xfrm>
            <a:off x="467319" y="6330951"/>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val="17764970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164015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31914" y="142829"/>
            <a:ext cx="10893337" cy="964092"/>
          </a:xfrm>
          <a:prstGeom prst="rect">
            <a:avLst/>
          </a:prstGeom>
        </p:spPr>
        <p:txBody>
          <a:bodyPr vert="horz" lIns="91435" tIns="45717" rIns="91435" bIns="45717" rtlCol="0" anchor="ctr">
            <a:normAutofit/>
          </a:bodyPr>
          <a:lstStyle/>
          <a:p>
            <a:r>
              <a:rPr lang="en-US" dirty="0" smtClean="0"/>
              <a:t>NI confidential master title style</a:t>
            </a:r>
            <a:endParaRPr lang="en-US" dirty="0"/>
          </a:p>
        </p:txBody>
      </p:sp>
      <p:sp>
        <p:nvSpPr>
          <p:cNvPr id="3" name="Text Placeholder 2"/>
          <p:cNvSpPr>
            <a:spLocks noGrp="1"/>
          </p:cNvSpPr>
          <p:nvPr>
            <p:ph type="body" idx="1"/>
          </p:nvPr>
        </p:nvSpPr>
        <p:spPr>
          <a:xfrm>
            <a:off x="626262" y="1121384"/>
            <a:ext cx="10898989"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11971841" y="5106120"/>
            <a:ext cx="129848" cy="341890"/>
          </a:xfrm>
          <a:prstGeom prst="rect">
            <a:avLst/>
          </a:prstGeom>
          <a:noFill/>
        </p:spPr>
        <p:txBody>
          <a:bodyPr wrap="none" lIns="64264" tIns="32132" rIns="64264" bIns="32132" rtlCol="0">
            <a:spAutoFit/>
          </a:bodyPr>
          <a:lstStyle/>
          <a:p>
            <a:endParaRPr lang="en-US" sz="1800" dirty="0"/>
          </a:p>
        </p:txBody>
      </p:sp>
      <p:sp>
        <p:nvSpPr>
          <p:cNvPr id="8" name="TextBox 7"/>
          <p:cNvSpPr txBox="1"/>
          <p:nvPr/>
        </p:nvSpPr>
        <p:spPr>
          <a:xfrm>
            <a:off x="12626365" y="7159279"/>
            <a:ext cx="129848" cy="341890"/>
          </a:xfrm>
          <a:prstGeom prst="rect">
            <a:avLst/>
          </a:prstGeom>
          <a:noFill/>
        </p:spPr>
        <p:txBody>
          <a:bodyPr wrap="none" lIns="64264" tIns="32132" rIns="64264" bIns="32132" rtlCol="0">
            <a:spAutoFit/>
          </a:bodyPr>
          <a:lstStyle/>
          <a:p>
            <a:endParaRPr lang="en-US" sz="1800" dirty="0"/>
          </a:p>
        </p:txBody>
      </p:sp>
      <p:sp>
        <p:nvSpPr>
          <p:cNvPr id="11" name="TextBox 10"/>
          <p:cNvSpPr txBox="1"/>
          <p:nvPr/>
        </p:nvSpPr>
        <p:spPr>
          <a:xfrm>
            <a:off x="12995280" y="2035307"/>
            <a:ext cx="129848" cy="341890"/>
          </a:xfrm>
          <a:prstGeom prst="rect">
            <a:avLst/>
          </a:prstGeom>
          <a:noFill/>
        </p:spPr>
        <p:txBody>
          <a:bodyPr wrap="none" lIns="64264" tIns="32132" rIns="64264" bIns="32132" rtlCol="0">
            <a:spAutoFit/>
          </a:bodyPr>
          <a:lstStyle/>
          <a:p>
            <a:endParaRPr lang="en-US" sz="1800" dirty="0"/>
          </a:p>
        </p:txBody>
      </p:sp>
      <p:sp>
        <p:nvSpPr>
          <p:cNvPr id="13" name="TextBox 12"/>
          <p:cNvSpPr txBox="1"/>
          <p:nvPr/>
        </p:nvSpPr>
        <p:spPr>
          <a:xfrm>
            <a:off x="-214208" y="4070613"/>
            <a:ext cx="129848" cy="341890"/>
          </a:xfrm>
          <a:prstGeom prst="rect">
            <a:avLst/>
          </a:prstGeom>
          <a:noFill/>
        </p:spPr>
        <p:txBody>
          <a:bodyPr wrap="none" lIns="64264" tIns="32132" rIns="64264" bIns="32132" rtlCol="0">
            <a:spAutoFit/>
          </a:bodyPr>
          <a:lstStyle/>
          <a:p>
            <a:endParaRPr lang="en-US" sz="1800" dirty="0"/>
          </a:p>
        </p:txBody>
      </p:sp>
      <p:sp>
        <p:nvSpPr>
          <p:cNvPr id="4" name="TextBox 3"/>
          <p:cNvSpPr txBox="1"/>
          <p:nvPr/>
        </p:nvSpPr>
        <p:spPr>
          <a:xfrm>
            <a:off x="5858543" y="6344219"/>
            <a:ext cx="474916"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pPr lvl="0"/>
            <a:fld id="{C53BE2A3-E884-4DA2-864E-54215D46267C}" type="slidenum">
              <a:rPr lang="en-US" sz="1100" smtClean="0"/>
              <a:pPr lvl="0"/>
              <a:t>‹#›</a:t>
            </a:fld>
            <a:endParaRPr lang="en-US" sz="1100" dirty="0"/>
          </a:p>
        </p:txBody>
      </p:sp>
    </p:spTree>
    <p:extLst>
      <p:ext uri="{BB962C8B-B14F-4D97-AF65-F5344CB8AC3E}">
        <p14:creationId xmlns:p14="http://schemas.microsoft.com/office/powerpoint/2010/main" val="1821384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iming>
    <p:tnLst>
      <p:par>
        <p:cTn id="1" dur="indefinite" restart="never" nodeType="tmRoot"/>
      </p:par>
    </p:tnLst>
  </p:timing>
  <p:txStyles>
    <p:titleStyle>
      <a:lvl1pPr algn="l" defTabSz="457174" rtl="0" eaLnBrk="1" latinLnBrk="0" hangingPunct="1">
        <a:spcBef>
          <a:spcPct val="0"/>
        </a:spcBef>
        <a:buNone/>
        <a:defRPr sz="3200" b="0" i="0" u="none"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31914" y="142829"/>
            <a:ext cx="10893337" cy="964092"/>
          </a:xfrm>
          <a:prstGeom prst="rect">
            <a:avLst/>
          </a:prstGeom>
        </p:spPr>
        <p:txBody>
          <a:bodyPr vert="horz" lIns="91435" tIns="45717" rIns="91435" bIns="45717" rtlCol="0" anchor="ctr">
            <a:normAutofit/>
          </a:bodyPr>
          <a:lstStyle/>
          <a:p>
            <a:r>
              <a:rPr lang="en-US" dirty="0" smtClean="0"/>
              <a:t>Master title style</a:t>
            </a:r>
            <a:endParaRPr lang="en-US" dirty="0"/>
          </a:p>
        </p:txBody>
      </p:sp>
      <p:sp>
        <p:nvSpPr>
          <p:cNvPr id="3" name="Text Placeholder 2"/>
          <p:cNvSpPr>
            <a:spLocks noGrp="1"/>
          </p:cNvSpPr>
          <p:nvPr>
            <p:ph type="body" idx="1"/>
          </p:nvPr>
        </p:nvSpPr>
        <p:spPr>
          <a:xfrm>
            <a:off x="626262" y="1121384"/>
            <a:ext cx="10898989"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11971841" y="5106120"/>
            <a:ext cx="129848" cy="341890"/>
          </a:xfrm>
          <a:prstGeom prst="rect">
            <a:avLst/>
          </a:prstGeom>
          <a:noFill/>
        </p:spPr>
        <p:txBody>
          <a:bodyPr wrap="none" lIns="64264" tIns="32132" rIns="64264" bIns="32132" rtlCol="0">
            <a:spAutoFit/>
          </a:bodyPr>
          <a:lstStyle/>
          <a:p>
            <a:endParaRPr lang="en-US" sz="1800" dirty="0">
              <a:solidFill>
                <a:prstClr val="black"/>
              </a:solidFill>
            </a:endParaRPr>
          </a:p>
        </p:txBody>
      </p:sp>
      <p:sp>
        <p:nvSpPr>
          <p:cNvPr id="8" name="TextBox 7"/>
          <p:cNvSpPr txBox="1"/>
          <p:nvPr/>
        </p:nvSpPr>
        <p:spPr>
          <a:xfrm>
            <a:off x="12626365" y="7159279"/>
            <a:ext cx="129848" cy="341890"/>
          </a:xfrm>
          <a:prstGeom prst="rect">
            <a:avLst/>
          </a:prstGeom>
          <a:noFill/>
        </p:spPr>
        <p:txBody>
          <a:bodyPr wrap="none" lIns="64264" tIns="32132" rIns="64264" bIns="32132" rtlCol="0">
            <a:spAutoFit/>
          </a:bodyPr>
          <a:lstStyle/>
          <a:p>
            <a:endParaRPr lang="en-US" sz="1800" dirty="0">
              <a:solidFill>
                <a:prstClr val="black"/>
              </a:solidFill>
            </a:endParaRPr>
          </a:p>
        </p:txBody>
      </p:sp>
      <p:sp>
        <p:nvSpPr>
          <p:cNvPr id="11" name="TextBox 10"/>
          <p:cNvSpPr txBox="1"/>
          <p:nvPr/>
        </p:nvSpPr>
        <p:spPr>
          <a:xfrm>
            <a:off x="12995280" y="2035307"/>
            <a:ext cx="129848" cy="341890"/>
          </a:xfrm>
          <a:prstGeom prst="rect">
            <a:avLst/>
          </a:prstGeom>
          <a:noFill/>
        </p:spPr>
        <p:txBody>
          <a:bodyPr wrap="none" lIns="64264" tIns="32132" rIns="64264" bIns="32132" rtlCol="0">
            <a:spAutoFit/>
          </a:bodyPr>
          <a:lstStyle/>
          <a:p>
            <a:endParaRPr lang="en-US" sz="1800" dirty="0">
              <a:solidFill>
                <a:prstClr val="black"/>
              </a:solidFill>
            </a:endParaRPr>
          </a:p>
        </p:txBody>
      </p:sp>
      <p:sp>
        <p:nvSpPr>
          <p:cNvPr id="13" name="TextBox 12"/>
          <p:cNvSpPr txBox="1"/>
          <p:nvPr/>
        </p:nvSpPr>
        <p:spPr>
          <a:xfrm>
            <a:off x="-214208" y="4070613"/>
            <a:ext cx="129848" cy="341890"/>
          </a:xfrm>
          <a:prstGeom prst="rect">
            <a:avLst/>
          </a:prstGeom>
          <a:noFill/>
        </p:spPr>
        <p:txBody>
          <a:bodyPr wrap="none" lIns="64264" tIns="32132" rIns="64264" bIns="32132" rtlCol="0">
            <a:spAutoFit/>
          </a:bodyPr>
          <a:lstStyle/>
          <a:p>
            <a:endParaRPr lang="en-US" sz="1800" dirty="0">
              <a:solidFill>
                <a:prstClr val="black"/>
              </a:solidFill>
            </a:endParaRPr>
          </a:p>
        </p:txBody>
      </p:sp>
      <p:sp>
        <p:nvSpPr>
          <p:cNvPr id="4" name="TextBox 3"/>
          <p:cNvSpPr txBox="1"/>
          <p:nvPr/>
        </p:nvSpPr>
        <p:spPr>
          <a:xfrm>
            <a:off x="5858543" y="6344219"/>
            <a:ext cx="474916"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fld id="{C53BE2A3-E884-4DA2-864E-54215D46267C}" type="slidenum">
              <a:rPr lang="en-US" sz="1100" smtClean="0">
                <a:solidFill>
                  <a:prstClr val="black">
                    <a:tint val="75000"/>
                  </a:prstClr>
                </a:solidFill>
              </a:rPr>
              <a:pPr/>
              <a:t>‹#›</a:t>
            </a:fld>
            <a:endParaRPr lang="en-US" sz="1100" dirty="0">
              <a:solidFill>
                <a:prstClr val="black">
                  <a:tint val="75000"/>
                </a:prstClr>
              </a:solidFill>
            </a:endParaRPr>
          </a:p>
        </p:txBody>
      </p:sp>
      <p:sp>
        <p:nvSpPr>
          <p:cNvPr id="10" name="TextBox 9"/>
          <p:cNvSpPr txBox="1"/>
          <p:nvPr/>
        </p:nvSpPr>
        <p:spPr>
          <a:xfrm>
            <a:off x="467319" y="6330951"/>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val="252144738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Lst>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31914" y="142829"/>
            <a:ext cx="10893337" cy="964092"/>
          </a:xfrm>
          <a:prstGeom prst="rect">
            <a:avLst/>
          </a:prstGeom>
        </p:spPr>
        <p:txBody>
          <a:bodyPr vert="horz" lIns="91435" tIns="45717" rIns="91435" bIns="45717" rtlCol="0" anchor="ctr">
            <a:normAutofit/>
          </a:bodyPr>
          <a:lstStyle/>
          <a:p>
            <a:r>
              <a:rPr lang="en-US" dirty="0" smtClean="0"/>
              <a:t>Customer confidential master title style</a:t>
            </a:r>
            <a:endParaRPr lang="en-US" dirty="0"/>
          </a:p>
        </p:txBody>
      </p:sp>
      <p:sp>
        <p:nvSpPr>
          <p:cNvPr id="3" name="Text Placeholder 2"/>
          <p:cNvSpPr>
            <a:spLocks noGrp="1"/>
          </p:cNvSpPr>
          <p:nvPr>
            <p:ph type="body" idx="1"/>
          </p:nvPr>
        </p:nvSpPr>
        <p:spPr>
          <a:xfrm>
            <a:off x="626262" y="1121384"/>
            <a:ext cx="10898989"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11971841" y="5106120"/>
            <a:ext cx="129848" cy="341890"/>
          </a:xfrm>
          <a:prstGeom prst="rect">
            <a:avLst/>
          </a:prstGeom>
          <a:noFill/>
        </p:spPr>
        <p:txBody>
          <a:bodyPr wrap="none" lIns="64264" tIns="32132" rIns="64264" bIns="32132" rtlCol="0">
            <a:spAutoFit/>
          </a:bodyPr>
          <a:lstStyle/>
          <a:p>
            <a:endParaRPr lang="en-US" sz="1800" dirty="0"/>
          </a:p>
        </p:txBody>
      </p:sp>
      <p:sp>
        <p:nvSpPr>
          <p:cNvPr id="8" name="TextBox 7"/>
          <p:cNvSpPr txBox="1"/>
          <p:nvPr/>
        </p:nvSpPr>
        <p:spPr>
          <a:xfrm>
            <a:off x="12626365" y="7159279"/>
            <a:ext cx="129848" cy="341890"/>
          </a:xfrm>
          <a:prstGeom prst="rect">
            <a:avLst/>
          </a:prstGeom>
          <a:noFill/>
        </p:spPr>
        <p:txBody>
          <a:bodyPr wrap="none" lIns="64264" tIns="32132" rIns="64264" bIns="32132" rtlCol="0">
            <a:spAutoFit/>
          </a:bodyPr>
          <a:lstStyle/>
          <a:p>
            <a:endParaRPr lang="en-US" sz="1800" dirty="0"/>
          </a:p>
        </p:txBody>
      </p:sp>
      <p:sp>
        <p:nvSpPr>
          <p:cNvPr id="11" name="TextBox 10"/>
          <p:cNvSpPr txBox="1"/>
          <p:nvPr/>
        </p:nvSpPr>
        <p:spPr>
          <a:xfrm>
            <a:off x="12995280" y="2035307"/>
            <a:ext cx="129848" cy="341890"/>
          </a:xfrm>
          <a:prstGeom prst="rect">
            <a:avLst/>
          </a:prstGeom>
          <a:noFill/>
        </p:spPr>
        <p:txBody>
          <a:bodyPr wrap="none" lIns="64264" tIns="32132" rIns="64264" bIns="32132" rtlCol="0">
            <a:spAutoFit/>
          </a:bodyPr>
          <a:lstStyle/>
          <a:p>
            <a:endParaRPr lang="en-US" sz="1800" dirty="0"/>
          </a:p>
        </p:txBody>
      </p:sp>
      <p:sp>
        <p:nvSpPr>
          <p:cNvPr id="13" name="TextBox 12"/>
          <p:cNvSpPr txBox="1"/>
          <p:nvPr/>
        </p:nvSpPr>
        <p:spPr>
          <a:xfrm>
            <a:off x="-214208" y="4070613"/>
            <a:ext cx="129848" cy="341890"/>
          </a:xfrm>
          <a:prstGeom prst="rect">
            <a:avLst/>
          </a:prstGeom>
          <a:noFill/>
        </p:spPr>
        <p:txBody>
          <a:bodyPr wrap="none" lIns="64264" tIns="32132" rIns="64264" bIns="32132" rtlCol="0">
            <a:spAutoFit/>
          </a:bodyPr>
          <a:lstStyle/>
          <a:p>
            <a:endParaRPr lang="en-US" sz="1800" dirty="0"/>
          </a:p>
        </p:txBody>
      </p:sp>
      <p:sp>
        <p:nvSpPr>
          <p:cNvPr id="4" name="TextBox 3"/>
          <p:cNvSpPr txBox="1"/>
          <p:nvPr/>
        </p:nvSpPr>
        <p:spPr>
          <a:xfrm>
            <a:off x="5858543" y="6344219"/>
            <a:ext cx="474916"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pPr lvl="0"/>
            <a:fld id="{C53BE2A3-E884-4DA2-864E-54215D46267C}" type="slidenum">
              <a:rPr lang="en-US" sz="1100" smtClean="0"/>
              <a:pPr lvl="0"/>
              <a:t>‹#›</a:t>
            </a:fld>
            <a:endParaRPr lang="en-US" sz="1100" dirty="0"/>
          </a:p>
        </p:txBody>
      </p:sp>
    </p:spTree>
    <p:extLst>
      <p:ext uri="{BB962C8B-B14F-4D97-AF65-F5344CB8AC3E}">
        <p14:creationId xmlns:p14="http://schemas.microsoft.com/office/powerpoint/2010/main" val="89284397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Lst>
  <p:timing>
    <p:tnLst>
      <p:par>
        <p:cTn id="1" dur="indefinite" restart="never" nodeType="tmRoot"/>
      </p:par>
    </p:tnLst>
  </p:timing>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1.xml"/><Relationship Id="rId13" Type="http://schemas.openxmlformats.org/officeDocument/2006/relationships/image" Target="../media/image8.png"/><Relationship Id="rId3" Type="http://schemas.openxmlformats.org/officeDocument/2006/relationships/tags" Target="../tags/tag4.xml"/><Relationship Id="rId7" Type="http://schemas.openxmlformats.org/officeDocument/2006/relationships/slideLayout" Target="../slideLayouts/slideLayout3.xml"/><Relationship Id="rId12" Type="http://schemas.openxmlformats.org/officeDocument/2006/relationships/image" Target="../media/image7.jpeg"/><Relationship Id="rId2" Type="http://schemas.openxmlformats.org/officeDocument/2006/relationships/tags" Target="../tags/tag3.xml"/><Relationship Id="rId16" Type="http://schemas.openxmlformats.org/officeDocument/2006/relationships/image" Target="../media/image11.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6.jpeg"/><Relationship Id="rId5" Type="http://schemas.openxmlformats.org/officeDocument/2006/relationships/tags" Target="../tags/tag6.xml"/><Relationship Id="rId15" Type="http://schemas.openxmlformats.org/officeDocument/2006/relationships/image" Target="../media/image10.png"/><Relationship Id="rId10" Type="http://schemas.openxmlformats.org/officeDocument/2006/relationships/image" Target="../media/image5.jpeg"/><Relationship Id="rId4" Type="http://schemas.openxmlformats.org/officeDocument/2006/relationships/tags" Target="../tags/tag5.xml"/><Relationship Id="rId9" Type="http://schemas.openxmlformats.org/officeDocument/2006/relationships/image" Target="../media/image4.jpeg"/><Relationship Id="rId1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Introduction to DCAF</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t>Benjamin Celis</a:t>
            </a:r>
            <a:endParaRPr lang="en-US" dirty="0"/>
          </a:p>
        </p:txBody>
      </p:sp>
    </p:spTree>
    <p:extLst>
      <p:ext uri="{BB962C8B-B14F-4D97-AF65-F5344CB8AC3E}">
        <p14:creationId xmlns:p14="http://schemas.microsoft.com/office/powerpoint/2010/main" val="2528945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Control Module</a:t>
            </a:r>
            <a:endParaRPr lang="en-US" dirty="0"/>
          </a:p>
        </p:txBody>
      </p:sp>
      <p:sp>
        <p:nvSpPr>
          <p:cNvPr id="3" name="Content Placeholder 2"/>
          <p:cNvSpPr>
            <a:spLocks noGrp="1"/>
          </p:cNvSpPr>
          <p:nvPr>
            <p:ph idx="1"/>
          </p:nvPr>
        </p:nvSpPr>
        <p:spPr/>
        <p:txBody>
          <a:bodyPr/>
          <a:lstStyle/>
          <a:p>
            <a:r>
              <a:rPr lang="en-US" dirty="0" smtClean="0"/>
              <a:t>Project template and scripting code to simplify the development process</a:t>
            </a:r>
          </a:p>
          <a:p>
            <a:r>
              <a:rPr lang="en-US" dirty="0" smtClean="0"/>
              <a:t>User only needs to modify runtime class</a:t>
            </a:r>
          </a:p>
          <a:p>
            <a:r>
              <a:rPr lang="en-US" dirty="0" smtClean="0"/>
              <a:t>Control logic inserted into simple </a:t>
            </a:r>
            <a:r>
              <a:rPr lang="en-US" dirty="0" err="1" smtClean="0"/>
              <a:t>subVI</a:t>
            </a:r>
            <a:r>
              <a:rPr lang="en-US" dirty="0" smtClean="0"/>
              <a:t> with cluster in and out</a:t>
            </a:r>
          </a:p>
          <a:p>
            <a:endParaRPr lang="en-US" dirty="0" smtClean="0"/>
          </a:p>
        </p:txBody>
      </p:sp>
      <p:pic>
        <p:nvPicPr>
          <p:cNvPr id="4" name="Picture 3"/>
          <p:cNvPicPr/>
          <p:nvPr/>
        </p:nvPicPr>
        <p:blipFill>
          <a:blip r:embed="rId2" cstate="print"/>
          <a:srcRect/>
          <a:stretch>
            <a:fillRect/>
          </a:stretch>
        </p:blipFill>
        <p:spPr bwMode="auto">
          <a:xfrm>
            <a:off x="835742" y="3156155"/>
            <a:ext cx="10196052" cy="2914237"/>
          </a:xfrm>
          <a:prstGeom prst="rect">
            <a:avLst/>
          </a:prstGeom>
          <a:noFill/>
          <a:ln w="9525">
            <a:noFill/>
            <a:miter lim="800000"/>
            <a:headEnd/>
            <a:tailEnd/>
          </a:ln>
        </p:spPr>
      </p:pic>
    </p:spTree>
    <p:extLst>
      <p:ext uri="{BB962C8B-B14F-4D97-AF65-F5344CB8AC3E}">
        <p14:creationId xmlns:p14="http://schemas.microsoft.com/office/powerpoint/2010/main" val="2021932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Example: Temperature Controller</a:t>
            </a:r>
            <a:endParaRPr lang="en-US" dirty="0"/>
          </a:p>
        </p:txBody>
      </p:sp>
      <p:sp>
        <p:nvSpPr>
          <p:cNvPr id="5" name="Rounded Rectangle 4"/>
          <p:cNvSpPr/>
          <p:nvPr/>
        </p:nvSpPr>
        <p:spPr>
          <a:xfrm>
            <a:off x="2248250" y="1106921"/>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HMI</a:t>
            </a:r>
            <a:endParaRPr lang="en-US" dirty="0">
              <a:solidFill>
                <a:schemeClr val="tx1"/>
              </a:solidFill>
            </a:endParaRPr>
          </a:p>
        </p:txBody>
      </p:sp>
      <p:sp>
        <p:nvSpPr>
          <p:cNvPr id="6" name="Rounded Rectangle 5"/>
          <p:cNvSpPr/>
          <p:nvPr/>
        </p:nvSpPr>
        <p:spPr>
          <a:xfrm>
            <a:off x="2248250" y="2172323"/>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I/O Module</a:t>
            </a:r>
            <a:endParaRPr lang="en-US" dirty="0">
              <a:solidFill>
                <a:schemeClr val="tx1"/>
              </a:solidFill>
            </a:endParaRPr>
          </a:p>
        </p:txBody>
      </p:sp>
      <p:sp>
        <p:nvSpPr>
          <p:cNvPr id="7" name="Rounded Rectangle 6"/>
          <p:cNvSpPr/>
          <p:nvPr/>
        </p:nvSpPr>
        <p:spPr>
          <a:xfrm>
            <a:off x="2248250" y="3237725"/>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Modbus</a:t>
            </a:r>
            <a:endParaRPr lang="en-US" dirty="0">
              <a:solidFill>
                <a:schemeClr val="tx1"/>
              </a:solidFill>
            </a:endParaRPr>
          </a:p>
        </p:txBody>
      </p:sp>
      <p:sp>
        <p:nvSpPr>
          <p:cNvPr id="8" name="Rounded Rectangle 7"/>
          <p:cNvSpPr/>
          <p:nvPr/>
        </p:nvSpPr>
        <p:spPr>
          <a:xfrm>
            <a:off x="5016617" y="2172323"/>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PID</a:t>
            </a:r>
            <a:endParaRPr lang="en-US" dirty="0">
              <a:solidFill>
                <a:schemeClr val="tx1"/>
              </a:solidFill>
            </a:endParaRPr>
          </a:p>
        </p:txBody>
      </p:sp>
      <p:sp>
        <p:nvSpPr>
          <p:cNvPr id="9" name="Rounded Rectangle 8"/>
          <p:cNvSpPr/>
          <p:nvPr/>
        </p:nvSpPr>
        <p:spPr>
          <a:xfrm>
            <a:off x="7524926" y="1194793"/>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HMI</a:t>
            </a:r>
            <a:endParaRPr lang="en-US" dirty="0">
              <a:solidFill>
                <a:schemeClr val="tx1"/>
              </a:solidFill>
            </a:endParaRPr>
          </a:p>
        </p:txBody>
      </p:sp>
      <p:sp>
        <p:nvSpPr>
          <p:cNvPr id="10" name="Rounded Rectangle 9"/>
          <p:cNvSpPr/>
          <p:nvPr/>
        </p:nvSpPr>
        <p:spPr>
          <a:xfrm>
            <a:off x="7524926" y="2174314"/>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I/O Module</a:t>
            </a:r>
            <a:endParaRPr lang="en-US" dirty="0">
              <a:solidFill>
                <a:schemeClr val="tx1"/>
              </a:solidFill>
            </a:endParaRPr>
          </a:p>
        </p:txBody>
      </p:sp>
      <p:sp>
        <p:nvSpPr>
          <p:cNvPr id="11" name="Rounded Rectangle 10"/>
          <p:cNvSpPr/>
          <p:nvPr/>
        </p:nvSpPr>
        <p:spPr>
          <a:xfrm>
            <a:off x="7524926" y="3237724"/>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Modbus</a:t>
            </a:r>
            <a:endParaRPr lang="en-US" dirty="0">
              <a:solidFill>
                <a:schemeClr val="tx1"/>
              </a:solidFill>
            </a:endParaRPr>
          </a:p>
        </p:txBody>
      </p:sp>
      <p:sp>
        <p:nvSpPr>
          <p:cNvPr id="12" name="Rounded Rectangle 11"/>
          <p:cNvSpPr/>
          <p:nvPr/>
        </p:nvSpPr>
        <p:spPr>
          <a:xfrm>
            <a:off x="7524926" y="4244402"/>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TDMS Log</a:t>
            </a:r>
            <a:endParaRPr lang="en-US" dirty="0">
              <a:solidFill>
                <a:schemeClr val="tx1"/>
              </a:solidFill>
            </a:endParaRPr>
          </a:p>
        </p:txBody>
      </p:sp>
      <p:cxnSp>
        <p:nvCxnSpPr>
          <p:cNvPr id="14" name="Straight Arrow Connector 13"/>
          <p:cNvCxnSpPr>
            <a:stCxn id="5" idx="3"/>
          </p:cNvCxnSpPr>
          <p:nvPr/>
        </p:nvCxnSpPr>
        <p:spPr>
          <a:xfrm>
            <a:off x="4077050" y="1492815"/>
            <a:ext cx="939567" cy="8724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7" idx="3"/>
          </p:cNvCxnSpPr>
          <p:nvPr/>
        </p:nvCxnSpPr>
        <p:spPr>
          <a:xfrm flipV="1">
            <a:off x="4077050" y="2751164"/>
            <a:ext cx="939567" cy="8724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6" idx="3"/>
            <a:endCxn id="8" idx="1"/>
          </p:cNvCxnSpPr>
          <p:nvPr/>
        </p:nvCxnSpPr>
        <p:spPr>
          <a:xfrm>
            <a:off x="4077050" y="2558217"/>
            <a:ext cx="9395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p:cNvCxnSpPr>
            <a:stCxn id="8" idx="3"/>
            <a:endCxn id="9" idx="1"/>
          </p:cNvCxnSpPr>
          <p:nvPr/>
        </p:nvCxnSpPr>
        <p:spPr>
          <a:xfrm flipV="1">
            <a:off x="6845417" y="1580687"/>
            <a:ext cx="679509" cy="9775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8" idx="3"/>
            <a:endCxn id="10" idx="1"/>
          </p:cNvCxnSpPr>
          <p:nvPr/>
        </p:nvCxnSpPr>
        <p:spPr>
          <a:xfrm>
            <a:off x="6845417" y="2558217"/>
            <a:ext cx="679509" cy="19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8" idx="3"/>
            <a:endCxn id="11" idx="1"/>
          </p:cNvCxnSpPr>
          <p:nvPr/>
        </p:nvCxnSpPr>
        <p:spPr>
          <a:xfrm>
            <a:off x="6845417" y="2558217"/>
            <a:ext cx="679509" cy="1065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p:cNvCxnSpPr>
            <a:stCxn id="8" idx="3"/>
            <a:endCxn id="12" idx="1"/>
          </p:cNvCxnSpPr>
          <p:nvPr/>
        </p:nvCxnSpPr>
        <p:spPr>
          <a:xfrm>
            <a:off x="6845417" y="2558217"/>
            <a:ext cx="679509" cy="20720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903777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Example: Temperature Controller</a:t>
            </a:r>
          </a:p>
        </p:txBody>
      </p:sp>
      <p:sp>
        <p:nvSpPr>
          <p:cNvPr id="5" name="Rounded Rectangle 4"/>
          <p:cNvSpPr/>
          <p:nvPr/>
        </p:nvSpPr>
        <p:spPr>
          <a:xfrm>
            <a:off x="2248250" y="1106921"/>
            <a:ext cx="1828800"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HMI</a:t>
            </a:r>
            <a:endParaRPr lang="en-US" dirty="0"/>
          </a:p>
        </p:txBody>
      </p:sp>
      <p:sp>
        <p:nvSpPr>
          <p:cNvPr id="6" name="Rounded Rectangle 5"/>
          <p:cNvSpPr/>
          <p:nvPr/>
        </p:nvSpPr>
        <p:spPr>
          <a:xfrm>
            <a:off x="2248250" y="2172323"/>
            <a:ext cx="1828800"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I/O Module</a:t>
            </a:r>
            <a:endParaRPr lang="en-US" dirty="0"/>
          </a:p>
        </p:txBody>
      </p:sp>
      <p:sp>
        <p:nvSpPr>
          <p:cNvPr id="7" name="Rounded Rectangle 6"/>
          <p:cNvSpPr/>
          <p:nvPr/>
        </p:nvSpPr>
        <p:spPr>
          <a:xfrm>
            <a:off x="2248250" y="3237725"/>
            <a:ext cx="1828800"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Modbus</a:t>
            </a:r>
            <a:endParaRPr lang="en-US" dirty="0"/>
          </a:p>
        </p:txBody>
      </p:sp>
      <p:sp>
        <p:nvSpPr>
          <p:cNvPr id="8" name="Rounded Rectangle 7"/>
          <p:cNvSpPr/>
          <p:nvPr/>
        </p:nvSpPr>
        <p:spPr>
          <a:xfrm>
            <a:off x="5016617" y="2172323"/>
            <a:ext cx="1828800"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PID</a:t>
            </a:r>
            <a:endParaRPr lang="en-US" dirty="0"/>
          </a:p>
        </p:txBody>
      </p:sp>
      <p:sp>
        <p:nvSpPr>
          <p:cNvPr id="9" name="Rounded Rectangle 8"/>
          <p:cNvSpPr/>
          <p:nvPr/>
        </p:nvSpPr>
        <p:spPr>
          <a:xfrm>
            <a:off x="7524926" y="1194793"/>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HMI</a:t>
            </a:r>
            <a:endParaRPr lang="en-US" dirty="0"/>
          </a:p>
        </p:txBody>
      </p:sp>
      <p:sp>
        <p:nvSpPr>
          <p:cNvPr id="10" name="Rounded Rectangle 9"/>
          <p:cNvSpPr/>
          <p:nvPr/>
        </p:nvSpPr>
        <p:spPr>
          <a:xfrm>
            <a:off x="7524926" y="2174314"/>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I/O Module</a:t>
            </a:r>
            <a:endParaRPr lang="en-US" dirty="0"/>
          </a:p>
        </p:txBody>
      </p:sp>
      <p:sp>
        <p:nvSpPr>
          <p:cNvPr id="11" name="Rounded Rectangle 10"/>
          <p:cNvSpPr/>
          <p:nvPr/>
        </p:nvSpPr>
        <p:spPr>
          <a:xfrm>
            <a:off x="7524926" y="3237724"/>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Modbus</a:t>
            </a:r>
            <a:endParaRPr lang="en-US" dirty="0"/>
          </a:p>
        </p:txBody>
      </p:sp>
      <p:sp>
        <p:nvSpPr>
          <p:cNvPr id="12" name="Rounded Rectangle 11"/>
          <p:cNvSpPr/>
          <p:nvPr/>
        </p:nvSpPr>
        <p:spPr>
          <a:xfrm>
            <a:off x="7524926" y="4244402"/>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TDMS Log</a:t>
            </a:r>
            <a:endParaRPr lang="en-US" dirty="0"/>
          </a:p>
        </p:txBody>
      </p:sp>
      <p:cxnSp>
        <p:nvCxnSpPr>
          <p:cNvPr id="14" name="Straight Arrow Connector 13"/>
          <p:cNvCxnSpPr>
            <a:stCxn id="5" idx="3"/>
          </p:cNvCxnSpPr>
          <p:nvPr/>
        </p:nvCxnSpPr>
        <p:spPr>
          <a:xfrm>
            <a:off x="4077050" y="1492815"/>
            <a:ext cx="939567" cy="8724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7" idx="3"/>
          </p:cNvCxnSpPr>
          <p:nvPr/>
        </p:nvCxnSpPr>
        <p:spPr>
          <a:xfrm flipV="1">
            <a:off x="4077050" y="2751164"/>
            <a:ext cx="939567" cy="8724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6" idx="3"/>
            <a:endCxn id="8" idx="1"/>
          </p:cNvCxnSpPr>
          <p:nvPr/>
        </p:nvCxnSpPr>
        <p:spPr>
          <a:xfrm>
            <a:off x="4077050" y="2558217"/>
            <a:ext cx="9395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p:cNvCxnSpPr>
            <a:stCxn id="8" idx="3"/>
            <a:endCxn id="9" idx="1"/>
          </p:cNvCxnSpPr>
          <p:nvPr/>
        </p:nvCxnSpPr>
        <p:spPr>
          <a:xfrm flipV="1">
            <a:off x="6845417" y="1580687"/>
            <a:ext cx="679509" cy="9775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8" idx="3"/>
            <a:endCxn id="10" idx="1"/>
          </p:cNvCxnSpPr>
          <p:nvPr/>
        </p:nvCxnSpPr>
        <p:spPr>
          <a:xfrm>
            <a:off x="6845417" y="2558217"/>
            <a:ext cx="679509" cy="19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8" idx="3"/>
            <a:endCxn id="11" idx="1"/>
          </p:cNvCxnSpPr>
          <p:nvPr/>
        </p:nvCxnSpPr>
        <p:spPr>
          <a:xfrm>
            <a:off x="6845417" y="2558217"/>
            <a:ext cx="679509" cy="1065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p:cNvCxnSpPr>
            <a:stCxn id="8" idx="3"/>
            <a:endCxn id="12" idx="1"/>
          </p:cNvCxnSpPr>
          <p:nvPr/>
        </p:nvCxnSpPr>
        <p:spPr>
          <a:xfrm>
            <a:off x="6845417" y="2558217"/>
            <a:ext cx="679509" cy="20720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3" name="Rounded Rectangle 42"/>
          <p:cNvSpPr/>
          <p:nvPr/>
        </p:nvSpPr>
        <p:spPr>
          <a:xfrm>
            <a:off x="2248250" y="5523508"/>
            <a:ext cx="1828800"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Inputs</a:t>
            </a:r>
            <a:endParaRPr lang="en-US" dirty="0"/>
          </a:p>
        </p:txBody>
      </p:sp>
      <p:sp>
        <p:nvSpPr>
          <p:cNvPr id="49" name="Rounded Rectangle 48"/>
          <p:cNvSpPr/>
          <p:nvPr/>
        </p:nvSpPr>
        <p:spPr>
          <a:xfrm>
            <a:off x="4286774" y="5523508"/>
            <a:ext cx="1828800"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Process</a:t>
            </a:r>
            <a:endParaRPr lang="en-US" dirty="0"/>
          </a:p>
        </p:txBody>
      </p:sp>
      <p:sp>
        <p:nvSpPr>
          <p:cNvPr id="50" name="Rounded Rectangle 49"/>
          <p:cNvSpPr/>
          <p:nvPr/>
        </p:nvSpPr>
        <p:spPr>
          <a:xfrm>
            <a:off x="6325298" y="5523508"/>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Outputs</a:t>
            </a:r>
          </a:p>
        </p:txBody>
      </p:sp>
    </p:spTree>
    <p:extLst>
      <p:ext uri="{BB962C8B-B14F-4D97-AF65-F5344CB8AC3E}">
        <p14:creationId xmlns:p14="http://schemas.microsoft.com/office/powerpoint/2010/main" val="1717142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Example: Temperature Controller</a:t>
            </a:r>
          </a:p>
        </p:txBody>
      </p:sp>
      <p:sp>
        <p:nvSpPr>
          <p:cNvPr id="5" name="Rounded Rectangle 4"/>
          <p:cNvSpPr/>
          <p:nvPr/>
        </p:nvSpPr>
        <p:spPr>
          <a:xfrm>
            <a:off x="2248250" y="1106921"/>
            <a:ext cx="1828800"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HMI</a:t>
            </a:r>
            <a:endParaRPr lang="en-US" dirty="0"/>
          </a:p>
        </p:txBody>
      </p:sp>
      <p:sp>
        <p:nvSpPr>
          <p:cNvPr id="6" name="Rounded Rectangle 5"/>
          <p:cNvSpPr/>
          <p:nvPr/>
        </p:nvSpPr>
        <p:spPr>
          <a:xfrm>
            <a:off x="2248250" y="2183474"/>
            <a:ext cx="1828800"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I/O Module</a:t>
            </a:r>
            <a:endParaRPr lang="en-US" dirty="0"/>
          </a:p>
        </p:txBody>
      </p:sp>
      <p:sp>
        <p:nvSpPr>
          <p:cNvPr id="7" name="Rounded Rectangle 6"/>
          <p:cNvSpPr/>
          <p:nvPr/>
        </p:nvSpPr>
        <p:spPr>
          <a:xfrm>
            <a:off x="2248250" y="3237725"/>
            <a:ext cx="1828800"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Modbus</a:t>
            </a:r>
            <a:endParaRPr lang="en-US" dirty="0"/>
          </a:p>
        </p:txBody>
      </p:sp>
      <p:sp>
        <p:nvSpPr>
          <p:cNvPr id="8" name="Rounded Rectangle 7"/>
          <p:cNvSpPr/>
          <p:nvPr/>
        </p:nvSpPr>
        <p:spPr>
          <a:xfrm>
            <a:off x="5016617" y="2172323"/>
            <a:ext cx="1828800"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PID</a:t>
            </a:r>
            <a:endParaRPr lang="en-US" dirty="0"/>
          </a:p>
        </p:txBody>
      </p:sp>
      <p:sp>
        <p:nvSpPr>
          <p:cNvPr id="9" name="Rounded Rectangle 8"/>
          <p:cNvSpPr/>
          <p:nvPr/>
        </p:nvSpPr>
        <p:spPr>
          <a:xfrm>
            <a:off x="7524926" y="1194793"/>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HMI</a:t>
            </a:r>
            <a:endParaRPr lang="en-US" dirty="0"/>
          </a:p>
        </p:txBody>
      </p:sp>
      <p:sp>
        <p:nvSpPr>
          <p:cNvPr id="10" name="Rounded Rectangle 9"/>
          <p:cNvSpPr/>
          <p:nvPr/>
        </p:nvSpPr>
        <p:spPr>
          <a:xfrm>
            <a:off x="7524926" y="2174314"/>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I/O Module</a:t>
            </a:r>
            <a:endParaRPr lang="en-US" dirty="0"/>
          </a:p>
        </p:txBody>
      </p:sp>
      <p:sp>
        <p:nvSpPr>
          <p:cNvPr id="11" name="Rounded Rectangle 10"/>
          <p:cNvSpPr/>
          <p:nvPr/>
        </p:nvSpPr>
        <p:spPr>
          <a:xfrm>
            <a:off x="7524926" y="3237724"/>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Modbus</a:t>
            </a:r>
            <a:endParaRPr lang="en-US" dirty="0"/>
          </a:p>
        </p:txBody>
      </p:sp>
      <p:sp>
        <p:nvSpPr>
          <p:cNvPr id="12" name="Rounded Rectangle 11"/>
          <p:cNvSpPr/>
          <p:nvPr/>
        </p:nvSpPr>
        <p:spPr>
          <a:xfrm>
            <a:off x="7524926" y="4244402"/>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TDMS Log</a:t>
            </a:r>
            <a:endParaRPr lang="en-US" dirty="0"/>
          </a:p>
        </p:txBody>
      </p:sp>
      <p:cxnSp>
        <p:nvCxnSpPr>
          <p:cNvPr id="14" name="Straight Arrow Connector 13"/>
          <p:cNvCxnSpPr>
            <a:stCxn id="5" idx="3"/>
          </p:cNvCxnSpPr>
          <p:nvPr/>
        </p:nvCxnSpPr>
        <p:spPr>
          <a:xfrm>
            <a:off x="4077050" y="1492815"/>
            <a:ext cx="939567" cy="8724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7" idx="3"/>
          </p:cNvCxnSpPr>
          <p:nvPr/>
        </p:nvCxnSpPr>
        <p:spPr>
          <a:xfrm flipV="1">
            <a:off x="4077050" y="2751164"/>
            <a:ext cx="939567" cy="8724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6" idx="3"/>
            <a:endCxn id="8" idx="1"/>
          </p:cNvCxnSpPr>
          <p:nvPr/>
        </p:nvCxnSpPr>
        <p:spPr>
          <a:xfrm flipV="1">
            <a:off x="4077050" y="2558217"/>
            <a:ext cx="939567" cy="111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p:cNvCxnSpPr>
            <a:stCxn id="8" idx="3"/>
            <a:endCxn id="9" idx="1"/>
          </p:cNvCxnSpPr>
          <p:nvPr/>
        </p:nvCxnSpPr>
        <p:spPr>
          <a:xfrm flipV="1">
            <a:off x="6845417" y="1580687"/>
            <a:ext cx="679509" cy="9775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8" idx="3"/>
            <a:endCxn id="10" idx="1"/>
          </p:cNvCxnSpPr>
          <p:nvPr/>
        </p:nvCxnSpPr>
        <p:spPr>
          <a:xfrm>
            <a:off x="6845417" y="2558217"/>
            <a:ext cx="679509" cy="19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8" idx="3"/>
            <a:endCxn id="11" idx="1"/>
          </p:cNvCxnSpPr>
          <p:nvPr/>
        </p:nvCxnSpPr>
        <p:spPr>
          <a:xfrm>
            <a:off x="6845417" y="2558217"/>
            <a:ext cx="679509" cy="1065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p:cNvCxnSpPr>
            <a:stCxn id="8" idx="3"/>
          </p:cNvCxnSpPr>
          <p:nvPr/>
        </p:nvCxnSpPr>
        <p:spPr>
          <a:xfrm>
            <a:off x="6845417" y="2558217"/>
            <a:ext cx="679509" cy="180562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3" name="Rounded Rectangle 42"/>
          <p:cNvSpPr/>
          <p:nvPr/>
        </p:nvSpPr>
        <p:spPr>
          <a:xfrm>
            <a:off x="2248250" y="5523508"/>
            <a:ext cx="1828800"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Input Module</a:t>
            </a:r>
            <a:endParaRPr lang="en-US" dirty="0"/>
          </a:p>
        </p:txBody>
      </p:sp>
      <p:sp>
        <p:nvSpPr>
          <p:cNvPr id="49" name="Rounded Rectangle 48"/>
          <p:cNvSpPr/>
          <p:nvPr/>
        </p:nvSpPr>
        <p:spPr>
          <a:xfrm>
            <a:off x="4286774" y="5523508"/>
            <a:ext cx="1828800"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Process Module</a:t>
            </a:r>
            <a:endParaRPr lang="en-US" dirty="0"/>
          </a:p>
        </p:txBody>
      </p:sp>
      <p:sp>
        <p:nvSpPr>
          <p:cNvPr id="50" name="Rounded Rectangle 49"/>
          <p:cNvSpPr/>
          <p:nvPr/>
        </p:nvSpPr>
        <p:spPr>
          <a:xfrm>
            <a:off x="6325298" y="5523508"/>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Output Module</a:t>
            </a:r>
          </a:p>
        </p:txBody>
      </p:sp>
      <p:sp>
        <p:nvSpPr>
          <p:cNvPr id="34" name="Rounded Rectangle 33"/>
          <p:cNvSpPr/>
          <p:nvPr/>
        </p:nvSpPr>
        <p:spPr>
          <a:xfrm>
            <a:off x="5092118" y="3235734"/>
            <a:ext cx="1828800"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Alarms</a:t>
            </a:r>
            <a:endParaRPr lang="en-US" dirty="0"/>
          </a:p>
        </p:txBody>
      </p:sp>
      <p:cxnSp>
        <p:nvCxnSpPr>
          <p:cNvPr id="19" name="Straight Arrow Connector 18"/>
          <p:cNvCxnSpPr>
            <a:stCxn id="34" idx="3"/>
            <a:endCxn id="9" idx="1"/>
          </p:cNvCxnSpPr>
          <p:nvPr/>
        </p:nvCxnSpPr>
        <p:spPr>
          <a:xfrm flipV="1">
            <a:off x="6920918" y="1580687"/>
            <a:ext cx="604008" cy="204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34" idx="3"/>
            <a:endCxn id="10" idx="1"/>
          </p:cNvCxnSpPr>
          <p:nvPr/>
        </p:nvCxnSpPr>
        <p:spPr>
          <a:xfrm flipV="1">
            <a:off x="6920918" y="2560208"/>
            <a:ext cx="604008" cy="10614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34" idx="3"/>
            <a:endCxn id="11" idx="1"/>
          </p:cNvCxnSpPr>
          <p:nvPr/>
        </p:nvCxnSpPr>
        <p:spPr>
          <a:xfrm>
            <a:off x="6920918" y="3621628"/>
            <a:ext cx="604008" cy="19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34" idx="3"/>
            <a:endCxn id="12" idx="1"/>
          </p:cNvCxnSpPr>
          <p:nvPr/>
        </p:nvCxnSpPr>
        <p:spPr>
          <a:xfrm>
            <a:off x="6920918" y="3621628"/>
            <a:ext cx="604008" cy="10086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6" idx="3"/>
          </p:cNvCxnSpPr>
          <p:nvPr/>
        </p:nvCxnSpPr>
        <p:spPr>
          <a:xfrm>
            <a:off x="4077050" y="2569368"/>
            <a:ext cx="1015068" cy="9775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7" idx="3"/>
            <a:endCxn id="34" idx="1"/>
          </p:cNvCxnSpPr>
          <p:nvPr/>
        </p:nvCxnSpPr>
        <p:spPr>
          <a:xfrm flipV="1">
            <a:off x="4077050" y="3621628"/>
            <a:ext cx="1015068" cy="19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Elbow Connector 51"/>
          <p:cNvCxnSpPr>
            <a:stCxn id="6" idx="3"/>
          </p:cNvCxnSpPr>
          <p:nvPr/>
        </p:nvCxnSpPr>
        <p:spPr>
          <a:xfrm>
            <a:off x="4077050" y="2569368"/>
            <a:ext cx="3447876" cy="2257064"/>
          </a:xfrm>
          <a:prstGeom prst="bentConnector3">
            <a:avLst>
              <a:gd name="adj1" fmla="val 16910"/>
            </a:avLst>
          </a:prstGeom>
          <a:ln>
            <a:solidFill>
              <a:schemeClr val="accent4">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5" name="Elbow Connector 54"/>
          <p:cNvCxnSpPr/>
          <p:nvPr/>
        </p:nvCxnSpPr>
        <p:spPr>
          <a:xfrm>
            <a:off x="4039300" y="3629165"/>
            <a:ext cx="3485626" cy="1273559"/>
          </a:xfrm>
          <a:prstGeom prst="bentConnector3">
            <a:avLst>
              <a:gd name="adj1" fmla="val 10048"/>
            </a:avLst>
          </a:prstGeom>
          <a:ln>
            <a:solidFill>
              <a:schemeClr val="accent4">
                <a:lumMod val="5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6039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Engine</a:t>
            </a:r>
            <a:endParaRPr lang="en-US" dirty="0"/>
          </a:p>
        </p:txBody>
      </p:sp>
      <p:sp>
        <p:nvSpPr>
          <p:cNvPr id="4" name="Rounded Rectangle 3"/>
          <p:cNvSpPr/>
          <p:nvPr/>
        </p:nvSpPr>
        <p:spPr>
          <a:xfrm>
            <a:off x="2516699" y="3543553"/>
            <a:ext cx="1828800"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Input</a:t>
            </a:r>
            <a:endParaRPr lang="en-US" dirty="0"/>
          </a:p>
        </p:txBody>
      </p:sp>
      <p:sp>
        <p:nvSpPr>
          <p:cNvPr id="5" name="Rounded Rectangle 4"/>
          <p:cNvSpPr/>
          <p:nvPr/>
        </p:nvSpPr>
        <p:spPr>
          <a:xfrm>
            <a:off x="4626528" y="3543552"/>
            <a:ext cx="1828800"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Process</a:t>
            </a:r>
            <a:endParaRPr lang="en-US" dirty="0"/>
          </a:p>
        </p:txBody>
      </p:sp>
      <p:sp>
        <p:nvSpPr>
          <p:cNvPr id="6" name="Rounded Rectangle 5"/>
          <p:cNvSpPr/>
          <p:nvPr/>
        </p:nvSpPr>
        <p:spPr>
          <a:xfrm>
            <a:off x="6761525" y="3543552"/>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Output</a:t>
            </a:r>
          </a:p>
        </p:txBody>
      </p:sp>
      <p:sp>
        <p:nvSpPr>
          <p:cNvPr id="7" name="Rounded Rectangle 6"/>
          <p:cNvSpPr/>
          <p:nvPr/>
        </p:nvSpPr>
        <p:spPr>
          <a:xfrm>
            <a:off x="2457975" y="2069187"/>
            <a:ext cx="6165907" cy="771787"/>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Engine</a:t>
            </a:r>
            <a:endParaRPr lang="en-US" dirty="0"/>
          </a:p>
        </p:txBody>
      </p:sp>
      <p:sp>
        <p:nvSpPr>
          <p:cNvPr id="12" name="Up Arrow 11"/>
          <p:cNvSpPr/>
          <p:nvPr/>
        </p:nvSpPr>
        <p:spPr>
          <a:xfrm>
            <a:off x="3243977" y="2862667"/>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Up Arrow 12"/>
          <p:cNvSpPr/>
          <p:nvPr/>
        </p:nvSpPr>
        <p:spPr>
          <a:xfrm rot="10800000">
            <a:off x="7523033" y="2855437"/>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Up Arrow 9"/>
          <p:cNvSpPr/>
          <p:nvPr/>
        </p:nvSpPr>
        <p:spPr>
          <a:xfrm rot="10800000">
            <a:off x="4876915" y="2862667"/>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Up Arrow 10"/>
          <p:cNvSpPr/>
          <p:nvPr/>
        </p:nvSpPr>
        <p:spPr>
          <a:xfrm>
            <a:off x="5764259" y="2840974"/>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0450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1828800" y="3037115"/>
            <a:ext cx="7162800" cy="3287486"/>
          </a:xfrm>
          <a:prstGeom prst="roundRect">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Engine</a:t>
            </a:r>
            <a:endParaRPr lang="en-US" dirty="0"/>
          </a:p>
        </p:txBody>
      </p:sp>
      <p:sp>
        <p:nvSpPr>
          <p:cNvPr id="4" name="Rounded Rectangle 3"/>
          <p:cNvSpPr/>
          <p:nvPr/>
        </p:nvSpPr>
        <p:spPr>
          <a:xfrm>
            <a:off x="2516699" y="3543553"/>
            <a:ext cx="1353312"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Input</a:t>
            </a:r>
            <a:endParaRPr lang="en-US" dirty="0"/>
          </a:p>
        </p:txBody>
      </p:sp>
      <p:sp>
        <p:nvSpPr>
          <p:cNvPr id="5" name="Rounded Rectangle 4"/>
          <p:cNvSpPr/>
          <p:nvPr/>
        </p:nvSpPr>
        <p:spPr>
          <a:xfrm>
            <a:off x="4626528" y="3543552"/>
            <a:ext cx="1353312" cy="771787"/>
          </a:xfrm>
          <a:prstGeom prst="roundRect">
            <a:avLst/>
          </a:prstGeom>
          <a:solidFill>
            <a:schemeClr val="tx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Process</a:t>
            </a:r>
            <a:endParaRPr lang="en-US" dirty="0"/>
          </a:p>
        </p:txBody>
      </p:sp>
      <p:sp>
        <p:nvSpPr>
          <p:cNvPr id="6" name="Rounded Rectangle 5"/>
          <p:cNvSpPr/>
          <p:nvPr/>
        </p:nvSpPr>
        <p:spPr>
          <a:xfrm>
            <a:off x="7077210" y="3543552"/>
            <a:ext cx="1353312" cy="771787"/>
          </a:xfrm>
          <a:prstGeom prst="roundRect">
            <a:avLst/>
          </a:prstGeom>
          <a:solidFill>
            <a:schemeClr val="tx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Output</a:t>
            </a:r>
          </a:p>
        </p:txBody>
      </p:sp>
      <p:sp>
        <p:nvSpPr>
          <p:cNvPr id="7" name="Rounded Rectangle 6"/>
          <p:cNvSpPr/>
          <p:nvPr/>
        </p:nvSpPr>
        <p:spPr>
          <a:xfrm>
            <a:off x="1828800" y="2296886"/>
            <a:ext cx="7162799" cy="544088"/>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Tag BUs</a:t>
            </a:r>
            <a:endParaRPr lang="en-US" dirty="0"/>
          </a:p>
        </p:txBody>
      </p:sp>
      <p:sp>
        <p:nvSpPr>
          <p:cNvPr id="13" name="Rounded Rectangle 12"/>
          <p:cNvSpPr/>
          <p:nvPr/>
        </p:nvSpPr>
        <p:spPr>
          <a:xfrm>
            <a:off x="217954" y="3543552"/>
            <a:ext cx="1353312"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Init</a:t>
            </a:r>
            <a:endParaRPr lang="en-US" dirty="0"/>
          </a:p>
        </p:txBody>
      </p:sp>
      <p:sp>
        <p:nvSpPr>
          <p:cNvPr id="14" name="Rounded Rectangle 13"/>
          <p:cNvSpPr/>
          <p:nvPr/>
        </p:nvSpPr>
        <p:spPr>
          <a:xfrm>
            <a:off x="9281807" y="3536322"/>
            <a:ext cx="1353312"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Close</a:t>
            </a:r>
            <a:endParaRPr lang="en-US" dirty="0"/>
          </a:p>
        </p:txBody>
      </p:sp>
      <p:sp>
        <p:nvSpPr>
          <p:cNvPr id="15" name="Rounded Rectangle 14"/>
          <p:cNvSpPr/>
          <p:nvPr/>
        </p:nvSpPr>
        <p:spPr>
          <a:xfrm>
            <a:off x="2516699" y="4708325"/>
            <a:ext cx="1353312"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Input</a:t>
            </a:r>
            <a:endParaRPr lang="en-US" dirty="0"/>
          </a:p>
        </p:txBody>
      </p:sp>
      <p:sp>
        <p:nvSpPr>
          <p:cNvPr id="16" name="Rounded Rectangle 15"/>
          <p:cNvSpPr/>
          <p:nvPr/>
        </p:nvSpPr>
        <p:spPr>
          <a:xfrm>
            <a:off x="4626528" y="4708324"/>
            <a:ext cx="1353312"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Process</a:t>
            </a:r>
            <a:endParaRPr lang="en-US" dirty="0"/>
          </a:p>
        </p:txBody>
      </p:sp>
      <p:sp>
        <p:nvSpPr>
          <p:cNvPr id="17" name="Rounded Rectangle 16"/>
          <p:cNvSpPr/>
          <p:nvPr/>
        </p:nvSpPr>
        <p:spPr>
          <a:xfrm>
            <a:off x="7044554" y="4708324"/>
            <a:ext cx="1353312"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Output</a:t>
            </a:r>
          </a:p>
        </p:txBody>
      </p:sp>
      <p:sp>
        <p:nvSpPr>
          <p:cNvPr id="18" name="Rounded Rectangle 17"/>
          <p:cNvSpPr/>
          <p:nvPr/>
        </p:nvSpPr>
        <p:spPr>
          <a:xfrm>
            <a:off x="217954" y="4708324"/>
            <a:ext cx="1353312"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Init</a:t>
            </a:r>
            <a:endParaRPr lang="en-US" dirty="0"/>
          </a:p>
        </p:txBody>
      </p:sp>
      <p:sp>
        <p:nvSpPr>
          <p:cNvPr id="19" name="Rounded Rectangle 18"/>
          <p:cNvSpPr/>
          <p:nvPr/>
        </p:nvSpPr>
        <p:spPr>
          <a:xfrm>
            <a:off x="9281807" y="4701094"/>
            <a:ext cx="1353312"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Close</a:t>
            </a:r>
            <a:endParaRPr lang="en-US" dirty="0"/>
          </a:p>
        </p:txBody>
      </p:sp>
      <p:cxnSp>
        <p:nvCxnSpPr>
          <p:cNvPr id="21" name="Elbow Connector 20"/>
          <p:cNvCxnSpPr>
            <a:stCxn id="4" idx="3"/>
          </p:cNvCxnSpPr>
          <p:nvPr/>
        </p:nvCxnSpPr>
        <p:spPr>
          <a:xfrm flipV="1">
            <a:off x="3870011" y="2840974"/>
            <a:ext cx="114160" cy="1088473"/>
          </a:xfrm>
          <a:prstGeom prst="bentConnector2">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28" name="Elbow Connector 27"/>
          <p:cNvCxnSpPr>
            <a:stCxn id="15" idx="3"/>
          </p:cNvCxnSpPr>
          <p:nvPr/>
        </p:nvCxnSpPr>
        <p:spPr>
          <a:xfrm flipV="1">
            <a:off x="3870011" y="2840974"/>
            <a:ext cx="353646" cy="2253245"/>
          </a:xfrm>
          <a:prstGeom prst="bentConnector2">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30" name="Elbow Connector 29"/>
          <p:cNvCxnSpPr>
            <a:endCxn id="5" idx="1"/>
          </p:cNvCxnSpPr>
          <p:nvPr/>
        </p:nvCxnSpPr>
        <p:spPr>
          <a:xfrm rot="16200000" flipH="1">
            <a:off x="3973385" y="3276303"/>
            <a:ext cx="1088472" cy="217814"/>
          </a:xfrm>
          <a:prstGeom prst="bentConnector2">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34" name="Elbow Connector 33"/>
          <p:cNvCxnSpPr>
            <a:stCxn id="16" idx="3"/>
          </p:cNvCxnSpPr>
          <p:nvPr/>
        </p:nvCxnSpPr>
        <p:spPr>
          <a:xfrm flipV="1">
            <a:off x="5979840" y="2840974"/>
            <a:ext cx="540703" cy="2253244"/>
          </a:xfrm>
          <a:prstGeom prst="bentConnector2">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36" name="Elbow Connector 35"/>
          <p:cNvCxnSpPr>
            <a:stCxn id="5" idx="3"/>
          </p:cNvCxnSpPr>
          <p:nvPr/>
        </p:nvCxnSpPr>
        <p:spPr>
          <a:xfrm>
            <a:off x="5979840" y="3929446"/>
            <a:ext cx="257534" cy="555468"/>
          </a:xfrm>
          <a:prstGeom prst="bentConnector2">
            <a:avLst/>
          </a:prstGeom>
          <a:ln w="57150"/>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a:off x="4484914" y="4484914"/>
            <a:ext cx="1752460" cy="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42" name="Elbow Connector 41"/>
          <p:cNvCxnSpPr>
            <a:endCxn id="16" idx="1"/>
          </p:cNvCxnSpPr>
          <p:nvPr/>
        </p:nvCxnSpPr>
        <p:spPr>
          <a:xfrm rot="16200000" flipH="1">
            <a:off x="4256512" y="4724202"/>
            <a:ext cx="609304" cy="130728"/>
          </a:xfrm>
          <a:prstGeom prst="bentConnector2">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44" name="Elbow Connector 43"/>
          <p:cNvCxnSpPr>
            <a:endCxn id="6" idx="1"/>
          </p:cNvCxnSpPr>
          <p:nvPr/>
        </p:nvCxnSpPr>
        <p:spPr>
          <a:xfrm rot="16200000" flipH="1">
            <a:off x="6325398" y="3177634"/>
            <a:ext cx="1077586" cy="426038"/>
          </a:xfrm>
          <a:prstGeom prst="bentConnector2">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46" name="Elbow Connector 45"/>
          <p:cNvCxnSpPr>
            <a:endCxn id="17" idx="1"/>
          </p:cNvCxnSpPr>
          <p:nvPr/>
        </p:nvCxnSpPr>
        <p:spPr>
          <a:xfrm rot="16200000" flipH="1">
            <a:off x="5721240" y="3770904"/>
            <a:ext cx="2253244" cy="393383"/>
          </a:xfrm>
          <a:prstGeom prst="bentConnector2">
            <a:avLst/>
          </a:prstGeom>
          <a:ln w="571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696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1"/>
          </p:nvPr>
        </p:nvSpPr>
        <p:spPr>
          <a:xfrm>
            <a:off x="623880" y="334537"/>
            <a:ext cx="5667155" cy="5732624"/>
          </a:xfrm>
        </p:spPr>
        <p:txBody>
          <a:bodyPr>
            <a:normAutofit/>
          </a:bodyPr>
          <a:lstStyle/>
          <a:p>
            <a:pPr marL="0" indent="0">
              <a:buNone/>
            </a:pPr>
            <a:r>
              <a:rPr lang="en-US" sz="3200" spc="-100" dirty="0" smtClean="0">
                <a:solidFill>
                  <a:schemeClr val="accent1"/>
                </a:solidFill>
                <a:ea typeface="+mj-ea"/>
              </a:rPr>
              <a:t>Tags</a:t>
            </a:r>
            <a:endParaRPr lang="en-US" sz="3200" spc="-100" dirty="0">
              <a:solidFill>
                <a:schemeClr val="accent1"/>
              </a:solidFill>
              <a:ea typeface="+mj-ea"/>
            </a:endParaRPr>
          </a:p>
          <a:p>
            <a:r>
              <a:rPr lang="en-US" dirty="0" smtClean="0"/>
              <a:t>Engine Scope</a:t>
            </a:r>
          </a:p>
          <a:p>
            <a:r>
              <a:rPr lang="en-US" dirty="0" smtClean="0"/>
              <a:t>Have Data Type</a:t>
            </a:r>
          </a:p>
          <a:p>
            <a:r>
              <a:rPr lang="en-US" dirty="0" smtClean="0"/>
              <a:t>Unique Name</a:t>
            </a:r>
          </a:p>
          <a:p>
            <a:r>
              <a:rPr lang="en-US" dirty="0" smtClean="0"/>
              <a:t>Only one writer </a:t>
            </a:r>
          </a:p>
          <a:p>
            <a:r>
              <a:rPr lang="en-US" dirty="0" smtClean="0"/>
              <a:t>Multiple readers</a:t>
            </a:r>
          </a:p>
          <a:p>
            <a:endParaRPr lang="en-US" dirty="0"/>
          </a:p>
          <a:p>
            <a:pPr marL="0" indent="0">
              <a:buNone/>
            </a:pPr>
            <a:r>
              <a:rPr lang="en-US" sz="3200" spc="-100" dirty="0">
                <a:solidFill>
                  <a:schemeClr val="accent1"/>
                </a:solidFill>
              </a:rPr>
              <a:t>Channels</a:t>
            </a:r>
          </a:p>
          <a:p>
            <a:r>
              <a:rPr lang="en-US" dirty="0"/>
              <a:t>Module </a:t>
            </a:r>
            <a:r>
              <a:rPr lang="en-US" dirty="0" smtClean="0"/>
              <a:t>Scope</a:t>
            </a:r>
          </a:p>
          <a:p>
            <a:r>
              <a:rPr lang="en-US" dirty="0"/>
              <a:t>Have Data Type</a:t>
            </a:r>
          </a:p>
          <a:p>
            <a:r>
              <a:rPr lang="en-US" dirty="0"/>
              <a:t>Unique </a:t>
            </a:r>
            <a:r>
              <a:rPr lang="en-US" dirty="0" smtClean="0"/>
              <a:t>Name</a:t>
            </a:r>
          </a:p>
          <a:p>
            <a:r>
              <a:rPr lang="en-US" dirty="0" smtClean="0"/>
              <a:t>Have Flow Direction</a:t>
            </a:r>
            <a:endParaRPr lang="en-US" dirty="0"/>
          </a:p>
          <a:p>
            <a:pPr marL="0" indent="0">
              <a:buNone/>
            </a:pPr>
            <a:endParaRPr lang="en-US" dirty="0"/>
          </a:p>
          <a:p>
            <a:endParaRPr lang="en-US" dirty="0"/>
          </a:p>
        </p:txBody>
      </p:sp>
      <p:sp>
        <p:nvSpPr>
          <p:cNvPr id="5" name="Rounded Rectangle 4"/>
          <p:cNvSpPr/>
          <p:nvPr/>
        </p:nvSpPr>
        <p:spPr>
          <a:xfrm>
            <a:off x="6734025" y="3979539"/>
            <a:ext cx="4259075" cy="1705956"/>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bg1"/>
                </a:solidFill>
              </a:rPr>
              <a:t>Input Module</a:t>
            </a:r>
            <a:endParaRPr lang="en-US" sz="2000" dirty="0">
              <a:solidFill>
                <a:schemeClr val="bg1"/>
              </a:solidFill>
            </a:endParaRPr>
          </a:p>
        </p:txBody>
      </p:sp>
      <p:sp>
        <p:nvSpPr>
          <p:cNvPr id="6" name="Rounded Rectangle 5"/>
          <p:cNvSpPr/>
          <p:nvPr/>
        </p:nvSpPr>
        <p:spPr>
          <a:xfrm>
            <a:off x="6699432" y="1243967"/>
            <a:ext cx="4259075" cy="1821550"/>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bg1"/>
                </a:solidFill>
              </a:rPr>
              <a:t>Engine</a:t>
            </a:r>
            <a:endParaRPr lang="en-US" b="1" dirty="0">
              <a:solidFill>
                <a:schemeClr val="bg1"/>
              </a:solidFill>
            </a:endParaRPr>
          </a:p>
        </p:txBody>
      </p:sp>
      <p:sp>
        <p:nvSpPr>
          <p:cNvPr id="7" name="Rounded Rectangle 6"/>
          <p:cNvSpPr/>
          <p:nvPr/>
        </p:nvSpPr>
        <p:spPr>
          <a:xfrm>
            <a:off x="7917137" y="4053442"/>
            <a:ext cx="1657814" cy="531360"/>
          </a:xfrm>
          <a:prstGeom prst="roundRect">
            <a:avLst/>
          </a:prstGeom>
          <a:solidFill>
            <a:schemeClr val="accent1">
              <a:lumMod val="40000"/>
              <a:lumOff val="6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Channel</a:t>
            </a:r>
            <a:endParaRPr lang="en-US" dirty="0">
              <a:solidFill>
                <a:schemeClr val="tx1"/>
              </a:solidFill>
            </a:endParaRPr>
          </a:p>
        </p:txBody>
      </p:sp>
      <p:sp>
        <p:nvSpPr>
          <p:cNvPr id="8" name="Rounded Rectangle 7"/>
          <p:cNvSpPr/>
          <p:nvPr/>
        </p:nvSpPr>
        <p:spPr>
          <a:xfrm>
            <a:off x="7917137" y="2346073"/>
            <a:ext cx="1657814" cy="531360"/>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Tag</a:t>
            </a:r>
            <a:endParaRPr lang="en-US" dirty="0">
              <a:solidFill>
                <a:schemeClr val="tx1"/>
              </a:solidFill>
            </a:endParaRPr>
          </a:p>
        </p:txBody>
      </p:sp>
      <p:sp>
        <p:nvSpPr>
          <p:cNvPr id="9" name="Right Arrow 8"/>
          <p:cNvSpPr/>
          <p:nvPr/>
        </p:nvSpPr>
        <p:spPr>
          <a:xfrm rot="5400000">
            <a:off x="8196861" y="3042286"/>
            <a:ext cx="1098366" cy="923946"/>
          </a:xfrm>
          <a:prstGeom prst="rightArrow">
            <a:avLst/>
          </a:prstGeom>
          <a:solidFill>
            <a:srgbClr val="FF0000"/>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1096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 Main Code</a:t>
            </a:r>
            <a:endParaRPr lang="en-US" dirty="0"/>
          </a:p>
        </p:txBody>
      </p:sp>
      <p:sp>
        <p:nvSpPr>
          <p:cNvPr id="3" name="Content Placeholder 2"/>
          <p:cNvSpPr>
            <a:spLocks noGrp="1"/>
          </p:cNvSpPr>
          <p:nvPr>
            <p:ph idx="1"/>
          </p:nvPr>
        </p:nvSpPr>
        <p:spPr>
          <a:xfrm>
            <a:off x="631914" y="1106921"/>
            <a:ext cx="10893337" cy="2931679"/>
          </a:xfrm>
        </p:spPr>
        <p:txBody>
          <a:bodyPr/>
          <a:lstStyle/>
          <a:p>
            <a:r>
              <a:rPr lang="en-US" dirty="0" smtClean="0"/>
              <a:t>This code is common for any Tag Bus applications</a:t>
            </a:r>
          </a:p>
          <a:p>
            <a:r>
              <a:rPr lang="en-US" dirty="0"/>
              <a:t>The Engine API allows us to interact with the </a:t>
            </a:r>
            <a:r>
              <a:rPr lang="en-US" dirty="0" smtClean="0"/>
              <a:t>Engine</a:t>
            </a:r>
          </a:p>
          <a:p>
            <a:r>
              <a:rPr lang="en-US" dirty="0" smtClean="0"/>
              <a:t>The configuration file defines how many engines are spawned and how which modules are in each engine, as well as what tags are mapped to each channel </a:t>
            </a:r>
          </a:p>
        </p:txBody>
      </p:sp>
      <p:pic>
        <p:nvPicPr>
          <p:cNvPr id="4" name="Picture 3"/>
          <p:cNvPicPr>
            <a:picLocks noChangeAspect="1"/>
          </p:cNvPicPr>
          <p:nvPr/>
        </p:nvPicPr>
        <p:blipFill>
          <a:blip r:embed="rId3"/>
          <a:stretch>
            <a:fillRect/>
          </a:stretch>
        </p:blipFill>
        <p:spPr>
          <a:xfrm>
            <a:off x="1771817" y="3654037"/>
            <a:ext cx="8613530" cy="2484825"/>
          </a:xfrm>
          <a:prstGeom prst="rect">
            <a:avLst/>
          </a:prstGeom>
        </p:spPr>
      </p:pic>
    </p:spTree>
    <p:extLst>
      <p:ext uri="{BB962C8B-B14F-4D97-AF65-F5344CB8AC3E}">
        <p14:creationId xmlns:p14="http://schemas.microsoft.com/office/powerpoint/2010/main" val="35708796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Editor</a:t>
            </a:r>
            <a:endParaRPr lang="en-US" dirty="0"/>
          </a:p>
        </p:txBody>
      </p:sp>
      <p:sp>
        <p:nvSpPr>
          <p:cNvPr id="3" name="Content Placeholder 2"/>
          <p:cNvSpPr>
            <a:spLocks noGrp="1"/>
          </p:cNvSpPr>
          <p:nvPr>
            <p:ph idx="1"/>
          </p:nvPr>
        </p:nvSpPr>
        <p:spPr>
          <a:xfrm>
            <a:off x="626263" y="1121384"/>
            <a:ext cx="5317338" cy="4949008"/>
          </a:xfrm>
        </p:spPr>
        <p:txBody>
          <a:bodyPr/>
          <a:lstStyle/>
          <a:p>
            <a:r>
              <a:rPr lang="en-US" dirty="0" smtClean="0"/>
              <a:t>Based on Configuration Editor Framework CEF</a:t>
            </a:r>
          </a:p>
          <a:p>
            <a:r>
              <a:rPr lang="en-US" dirty="0" smtClean="0"/>
              <a:t>Open source</a:t>
            </a:r>
          </a:p>
          <a:p>
            <a:r>
              <a:rPr lang="en-US" dirty="0" smtClean="0"/>
              <a:t>Tools and APIs to make it easier to use</a:t>
            </a:r>
          </a:p>
          <a:p>
            <a:r>
              <a:rPr lang="en-US" dirty="0" smtClean="0"/>
              <a:t>Current effort in making this easier to use</a:t>
            </a:r>
            <a:endParaRPr lang="en-US" dirty="0"/>
          </a:p>
        </p:txBody>
      </p:sp>
      <p:pic>
        <p:nvPicPr>
          <p:cNvPr id="4" name="Picture 3"/>
          <p:cNvPicPr>
            <a:picLocks noChangeAspect="1"/>
          </p:cNvPicPr>
          <p:nvPr/>
        </p:nvPicPr>
        <p:blipFill>
          <a:blip r:embed="rId2"/>
          <a:stretch>
            <a:fillRect/>
          </a:stretch>
        </p:blipFill>
        <p:spPr>
          <a:xfrm>
            <a:off x="6462436" y="1345406"/>
            <a:ext cx="5062815" cy="2689361"/>
          </a:xfrm>
          <a:prstGeom prst="rect">
            <a:avLst/>
          </a:prstGeom>
        </p:spPr>
      </p:pic>
    </p:spTree>
    <p:extLst>
      <p:ext uri="{BB962C8B-B14F-4D97-AF65-F5344CB8AC3E}">
        <p14:creationId xmlns:p14="http://schemas.microsoft.com/office/powerpoint/2010/main" val="20549723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Demo</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81021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r>
              <a:rPr lang="en-US" dirty="0"/>
              <a:t>Learn about a powerful open source tool that provides out of box functionality, a higher level of abstraction, and a correct-by-construction methodology to help users build more powerful, more flexible, embedded control applications in less time.</a:t>
            </a:r>
          </a:p>
        </p:txBody>
      </p:sp>
    </p:spTree>
    <p:extLst>
      <p:ext uri="{BB962C8B-B14F-4D97-AF65-F5344CB8AC3E}">
        <p14:creationId xmlns:p14="http://schemas.microsoft.com/office/powerpoint/2010/main" val="2805033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When to use tag bus framework</a:t>
            </a:r>
            <a:endParaRPr lang="en-US" dirty="0"/>
          </a:p>
        </p:txBody>
      </p:sp>
      <p:sp>
        <p:nvSpPr>
          <p:cNvPr id="5" name="Content Placeholder 4"/>
          <p:cNvSpPr>
            <a:spLocks noGrp="1"/>
          </p:cNvSpPr>
          <p:nvPr>
            <p:ph idx="1"/>
          </p:nvPr>
        </p:nvSpPr>
        <p:spPr/>
        <p:txBody>
          <a:bodyPr/>
          <a:lstStyle/>
          <a:p>
            <a:r>
              <a:rPr lang="en-US" dirty="0" smtClean="0"/>
              <a:t>Tag </a:t>
            </a:r>
            <a:r>
              <a:rPr lang="en-US" dirty="0"/>
              <a:t>b</a:t>
            </a:r>
            <a:r>
              <a:rPr lang="en-US" dirty="0" smtClean="0"/>
              <a:t>ased applications</a:t>
            </a:r>
          </a:p>
          <a:p>
            <a:r>
              <a:rPr lang="en-US" dirty="0" smtClean="0"/>
              <a:t>Want to reuse modules already created</a:t>
            </a:r>
          </a:p>
          <a:p>
            <a:r>
              <a:rPr lang="en-US" dirty="0" smtClean="0"/>
              <a:t>I/O </a:t>
            </a:r>
            <a:r>
              <a:rPr lang="en-US" dirty="0"/>
              <a:t>a</a:t>
            </a:r>
            <a:r>
              <a:rPr lang="en-US" dirty="0" smtClean="0"/>
              <a:t>bstraction layer</a:t>
            </a:r>
          </a:p>
          <a:p>
            <a:r>
              <a:rPr lang="en-US" dirty="0" smtClean="0"/>
              <a:t>Need configuration</a:t>
            </a:r>
          </a:p>
          <a:p>
            <a:r>
              <a:rPr lang="en-US" dirty="0" smtClean="0"/>
              <a:t>Machine control</a:t>
            </a:r>
          </a:p>
          <a:p>
            <a:r>
              <a:rPr lang="en-US" dirty="0"/>
              <a:t>S</a:t>
            </a:r>
            <a:r>
              <a:rPr lang="en-US" dirty="0" smtClean="0"/>
              <a:t>ystem automation</a:t>
            </a:r>
          </a:p>
          <a:p>
            <a:endParaRPr lang="en-US" dirty="0"/>
          </a:p>
        </p:txBody>
      </p:sp>
      <p:sp>
        <p:nvSpPr>
          <p:cNvPr id="6" name="Rounded Rectangle 5"/>
          <p:cNvSpPr/>
          <p:nvPr/>
        </p:nvSpPr>
        <p:spPr>
          <a:xfrm>
            <a:off x="8119769" y="1121384"/>
            <a:ext cx="1954428" cy="510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Acquisition Loop</a:t>
            </a:r>
            <a:endParaRPr lang="en-US" dirty="0"/>
          </a:p>
        </p:txBody>
      </p:sp>
      <p:sp>
        <p:nvSpPr>
          <p:cNvPr id="7" name="Rounded Rectangle 6"/>
          <p:cNvSpPr/>
          <p:nvPr/>
        </p:nvSpPr>
        <p:spPr>
          <a:xfrm>
            <a:off x="8119769" y="1910286"/>
            <a:ext cx="1954429" cy="510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Processing Loop</a:t>
            </a:r>
            <a:endParaRPr lang="en-US" dirty="0"/>
          </a:p>
        </p:txBody>
      </p:sp>
      <p:sp>
        <p:nvSpPr>
          <p:cNvPr id="8" name="Rounded Rectangle 7"/>
          <p:cNvSpPr/>
          <p:nvPr/>
        </p:nvSpPr>
        <p:spPr>
          <a:xfrm>
            <a:off x="8119768" y="2728041"/>
            <a:ext cx="1954429" cy="51074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Publishing loop Tag Values??</a:t>
            </a:r>
            <a:endParaRPr lang="en-US" dirty="0"/>
          </a:p>
        </p:txBody>
      </p:sp>
      <p:cxnSp>
        <p:nvCxnSpPr>
          <p:cNvPr id="9" name="Straight Arrow Connector 8"/>
          <p:cNvCxnSpPr>
            <a:stCxn id="6" idx="2"/>
            <a:endCxn id="7" idx="0"/>
          </p:cNvCxnSpPr>
          <p:nvPr/>
        </p:nvCxnSpPr>
        <p:spPr>
          <a:xfrm>
            <a:off x="9096983" y="1632130"/>
            <a:ext cx="1" cy="278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2"/>
          </p:cNvCxnSpPr>
          <p:nvPr/>
        </p:nvCxnSpPr>
        <p:spPr>
          <a:xfrm>
            <a:off x="9096984" y="2421032"/>
            <a:ext cx="1" cy="278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8096436" y="3752002"/>
            <a:ext cx="2199503" cy="551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Tag Bus Engine</a:t>
            </a:r>
            <a:endParaRPr lang="en-US" dirty="0"/>
          </a:p>
        </p:txBody>
      </p:sp>
      <p:sp>
        <p:nvSpPr>
          <p:cNvPr id="13" name="Rounded Rectangle 12"/>
          <p:cNvSpPr/>
          <p:nvPr/>
        </p:nvSpPr>
        <p:spPr>
          <a:xfrm>
            <a:off x="6617395" y="4759364"/>
            <a:ext cx="2479589" cy="551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Modbus Module</a:t>
            </a:r>
            <a:endParaRPr lang="en-US" dirty="0"/>
          </a:p>
        </p:txBody>
      </p:sp>
      <p:sp>
        <p:nvSpPr>
          <p:cNvPr id="14" name="Rounded Rectangle 13"/>
          <p:cNvSpPr/>
          <p:nvPr/>
        </p:nvSpPr>
        <p:spPr>
          <a:xfrm>
            <a:off x="9364715" y="4784078"/>
            <a:ext cx="2479589" cy="551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TDMs Module</a:t>
            </a:r>
            <a:endParaRPr lang="en-US" dirty="0"/>
          </a:p>
        </p:txBody>
      </p:sp>
      <p:cxnSp>
        <p:nvCxnSpPr>
          <p:cNvPr id="15" name="Straight Arrow Connector 14"/>
          <p:cNvCxnSpPr/>
          <p:nvPr/>
        </p:nvCxnSpPr>
        <p:spPr>
          <a:xfrm>
            <a:off x="9188606" y="3260030"/>
            <a:ext cx="7581" cy="491972"/>
          </a:xfrm>
          <a:prstGeom prst="straightConnector1">
            <a:avLst/>
          </a:prstGeom>
          <a:ln w="476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486078" y="4296540"/>
            <a:ext cx="17782" cy="462824"/>
          </a:xfrm>
          <a:prstGeom prst="straightConnector1">
            <a:avLst/>
          </a:prstGeom>
          <a:ln w="476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9972350" y="4291580"/>
            <a:ext cx="7239" cy="492498"/>
          </a:xfrm>
          <a:prstGeom prst="straightConnector1">
            <a:avLst/>
          </a:prstGeom>
          <a:ln w="476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5581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Templates</a:t>
            </a:r>
            <a:endParaRPr lang="en-US" dirty="0"/>
          </a:p>
        </p:txBody>
      </p:sp>
      <p:sp>
        <p:nvSpPr>
          <p:cNvPr id="3" name="Content Placeholder 2"/>
          <p:cNvSpPr>
            <a:spLocks noGrp="1"/>
          </p:cNvSpPr>
          <p:nvPr>
            <p:ph idx="1"/>
          </p:nvPr>
        </p:nvSpPr>
        <p:spPr/>
        <p:txBody>
          <a:bodyPr/>
          <a:lstStyle/>
          <a:p>
            <a:r>
              <a:rPr lang="en-US" dirty="0" smtClean="0"/>
              <a:t>We have project templates for:</a:t>
            </a:r>
          </a:p>
          <a:p>
            <a:r>
              <a:rPr lang="en-US" dirty="0" smtClean="0"/>
              <a:t>Modules</a:t>
            </a:r>
          </a:p>
          <a:p>
            <a:pPr lvl="1"/>
            <a:r>
              <a:rPr lang="en-US" dirty="0" smtClean="0"/>
              <a:t>I/O Modules</a:t>
            </a:r>
          </a:p>
          <a:p>
            <a:pPr lvl="1"/>
            <a:r>
              <a:rPr lang="en-US" dirty="0" smtClean="0"/>
              <a:t>User Control Modules</a:t>
            </a:r>
          </a:p>
          <a:p>
            <a:r>
              <a:rPr lang="en-US" dirty="0" smtClean="0"/>
              <a:t>Engines </a:t>
            </a:r>
          </a:p>
          <a:p>
            <a:pPr lvl="1"/>
            <a:r>
              <a:rPr lang="en-US" dirty="0" smtClean="0"/>
              <a:t>Basic Execution Template</a:t>
            </a:r>
          </a:p>
          <a:p>
            <a:pPr lvl="1"/>
            <a:r>
              <a:rPr lang="en-US" dirty="0" smtClean="0"/>
              <a:t>TBD Execution Service</a:t>
            </a:r>
          </a:p>
          <a:p>
            <a:r>
              <a:rPr lang="en-US" dirty="0" smtClean="0"/>
              <a:t>Editor</a:t>
            </a:r>
            <a:endParaRPr lang="en-US" dirty="0"/>
          </a:p>
        </p:txBody>
      </p:sp>
      <p:pic>
        <p:nvPicPr>
          <p:cNvPr id="4" name="Picture 3"/>
          <p:cNvPicPr>
            <a:picLocks noChangeAspect="1"/>
          </p:cNvPicPr>
          <p:nvPr/>
        </p:nvPicPr>
        <p:blipFill>
          <a:blip r:embed="rId2"/>
          <a:stretch>
            <a:fillRect/>
          </a:stretch>
        </p:blipFill>
        <p:spPr>
          <a:xfrm>
            <a:off x="5387308" y="1283009"/>
            <a:ext cx="6034559" cy="4801846"/>
          </a:xfrm>
          <a:prstGeom prst="rect">
            <a:avLst/>
          </a:prstGeom>
        </p:spPr>
      </p:pic>
    </p:spTree>
    <p:extLst>
      <p:ext uri="{BB962C8B-B14F-4D97-AF65-F5344CB8AC3E}">
        <p14:creationId xmlns:p14="http://schemas.microsoft.com/office/powerpoint/2010/main" val="16147885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Include VI</a:t>
            </a:r>
            <a:endParaRPr lang="en-US" dirty="0"/>
          </a:p>
        </p:txBody>
      </p:sp>
      <p:sp>
        <p:nvSpPr>
          <p:cNvPr id="3" name="Content Placeholder 2"/>
          <p:cNvSpPr>
            <a:spLocks noGrp="1"/>
          </p:cNvSpPr>
          <p:nvPr>
            <p:ph idx="1"/>
          </p:nvPr>
        </p:nvSpPr>
        <p:spPr/>
        <p:txBody>
          <a:bodyPr/>
          <a:lstStyle/>
          <a:p>
            <a:r>
              <a:rPr lang="en-US" dirty="0" smtClean="0"/>
              <a:t>Trick to make deployment easier to RT targets</a:t>
            </a:r>
          </a:p>
          <a:p>
            <a:r>
              <a:rPr lang="en-US" dirty="0" smtClean="0"/>
              <a:t>Scripting utility to create this VI</a:t>
            </a:r>
          </a:p>
          <a:p>
            <a:endParaRPr lang="en-US" dirty="0"/>
          </a:p>
        </p:txBody>
      </p:sp>
    </p:spTree>
    <p:extLst>
      <p:ext uri="{BB962C8B-B14F-4D97-AF65-F5344CB8AC3E}">
        <p14:creationId xmlns:p14="http://schemas.microsoft.com/office/powerpoint/2010/main" val="17194567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Scripting</a:t>
            </a:r>
            <a:endParaRPr lang="en-US" dirty="0"/>
          </a:p>
        </p:txBody>
      </p:sp>
      <p:pic>
        <p:nvPicPr>
          <p:cNvPr id="4" name="Content Placeholder 3"/>
          <p:cNvPicPr>
            <a:picLocks noGrp="1" noChangeAspect="1"/>
          </p:cNvPicPr>
          <p:nvPr>
            <p:ph idx="1"/>
          </p:nvPr>
        </p:nvPicPr>
        <p:blipFill>
          <a:blip r:embed="rId2"/>
          <a:stretch>
            <a:fillRect/>
          </a:stretch>
        </p:blipFill>
        <p:spPr>
          <a:xfrm>
            <a:off x="1192870" y="2454545"/>
            <a:ext cx="10144125" cy="3352800"/>
          </a:xfrm>
          <a:prstGeom prst="rect">
            <a:avLst/>
          </a:prstGeom>
        </p:spPr>
      </p:pic>
    </p:spTree>
    <p:extLst>
      <p:ext uri="{BB962C8B-B14F-4D97-AF65-F5344CB8AC3E}">
        <p14:creationId xmlns:p14="http://schemas.microsoft.com/office/powerpoint/2010/main" val="35585018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a:t>
            </a:r>
            <a:endParaRPr lang="en-US" dirty="0"/>
          </a:p>
        </p:txBody>
      </p:sp>
      <p:sp>
        <p:nvSpPr>
          <p:cNvPr id="3" name="Content Placeholder 2"/>
          <p:cNvSpPr>
            <a:spLocks noGrp="1"/>
          </p:cNvSpPr>
          <p:nvPr>
            <p:ph idx="1"/>
          </p:nvPr>
        </p:nvSpPr>
        <p:spPr/>
        <p:txBody>
          <a:bodyPr/>
          <a:lstStyle/>
          <a:p>
            <a:r>
              <a:rPr lang="en-US" dirty="0" smtClean="0"/>
              <a:t>Collaboration</a:t>
            </a:r>
          </a:p>
          <a:p>
            <a:r>
              <a:rPr lang="en-US" dirty="0" smtClean="0"/>
              <a:t>Issue tracking</a:t>
            </a:r>
          </a:p>
          <a:p>
            <a:r>
              <a:rPr lang="en-US" dirty="0" smtClean="0"/>
              <a:t>Open Source Code</a:t>
            </a:r>
          </a:p>
          <a:p>
            <a:endParaRPr lang="en-US" dirty="0" smtClean="0"/>
          </a:p>
          <a:p>
            <a:endParaRPr lang="en-US" dirty="0"/>
          </a:p>
        </p:txBody>
      </p:sp>
      <p:pic>
        <p:nvPicPr>
          <p:cNvPr id="5" name="Picture 4"/>
          <p:cNvPicPr>
            <a:picLocks noChangeAspect="1"/>
          </p:cNvPicPr>
          <p:nvPr/>
        </p:nvPicPr>
        <p:blipFill>
          <a:blip r:embed="rId2"/>
          <a:stretch>
            <a:fillRect/>
          </a:stretch>
        </p:blipFill>
        <p:spPr>
          <a:xfrm>
            <a:off x="3793910" y="1121384"/>
            <a:ext cx="7240316" cy="4113147"/>
          </a:xfrm>
          <a:prstGeom prst="rect">
            <a:avLst/>
          </a:prstGeom>
        </p:spPr>
      </p:pic>
    </p:spTree>
    <p:extLst>
      <p:ext uri="{BB962C8B-B14F-4D97-AF65-F5344CB8AC3E}">
        <p14:creationId xmlns:p14="http://schemas.microsoft.com/office/powerpoint/2010/main" val="30881272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should not use it if:</a:t>
            </a:r>
            <a:endParaRPr lang="en-US" dirty="0"/>
          </a:p>
        </p:txBody>
      </p:sp>
      <p:sp>
        <p:nvSpPr>
          <p:cNvPr id="3" name="Content Placeholder 2"/>
          <p:cNvSpPr>
            <a:spLocks noGrp="1"/>
          </p:cNvSpPr>
          <p:nvPr>
            <p:ph idx="1"/>
          </p:nvPr>
        </p:nvSpPr>
        <p:spPr/>
        <p:txBody>
          <a:bodyPr/>
          <a:lstStyle/>
          <a:p>
            <a:r>
              <a:rPr lang="en-US" dirty="0" smtClean="0"/>
              <a:t>You don’t want to reuse code</a:t>
            </a:r>
          </a:p>
          <a:p>
            <a:r>
              <a:rPr lang="en-US" dirty="0" smtClean="0"/>
              <a:t>You prefer to write custom architectures for each application</a:t>
            </a:r>
          </a:p>
          <a:p>
            <a:r>
              <a:rPr lang="en-US" dirty="0" smtClean="0"/>
              <a:t>Like race conditions</a:t>
            </a:r>
          </a:p>
          <a:p>
            <a:r>
              <a:rPr lang="en-US" dirty="0" smtClean="0"/>
              <a:t>Like configuration errors</a:t>
            </a:r>
          </a:p>
          <a:p>
            <a:r>
              <a:rPr lang="en-US" dirty="0" smtClean="0"/>
              <a:t>Need to work more hours in a project</a:t>
            </a:r>
          </a:p>
          <a:p>
            <a:endParaRPr lang="en-US" dirty="0" smtClean="0"/>
          </a:p>
          <a:p>
            <a:endParaRPr lang="en-US" dirty="0"/>
          </a:p>
        </p:txBody>
      </p:sp>
    </p:spTree>
    <p:extLst>
      <p:ext uri="{BB962C8B-B14F-4D97-AF65-F5344CB8AC3E}">
        <p14:creationId xmlns:p14="http://schemas.microsoft.com/office/powerpoint/2010/main" val="35553556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411446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Data Flow</a:t>
            </a:r>
            <a:endParaRPr lang="en-US" dirty="0"/>
          </a:p>
        </p:txBody>
      </p:sp>
      <p:sp>
        <p:nvSpPr>
          <p:cNvPr id="3" name="Content Placeholder 2"/>
          <p:cNvSpPr>
            <a:spLocks noGrp="1"/>
          </p:cNvSpPr>
          <p:nvPr>
            <p:ph idx="1"/>
          </p:nvPr>
        </p:nvSpPr>
        <p:spPr>
          <a:xfrm>
            <a:off x="1981201" y="990600"/>
            <a:ext cx="8369505" cy="1143000"/>
          </a:xfrm>
        </p:spPr>
        <p:txBody>
          <a:bodyPr>
            <a:normAutofit fontScale="85000" lnSpcReduction="20000"/>
          </a:bodyPr>
          <a:lstStyle/>
          <a:p>
            <a:pPr marL="457200" indent="-457200">
              <a:buFont typeface="+mj-lt"/>
              <a:buAutoNum type="arabicParenR"/>
            </a:pPr>
            <a:r>
              <a:rPr lang="en-US" dirty="0" smtClean="0"/>
              <a:t>The engine grabs the fixed data buffers from Module 1 and 2 and stores that data in the engine data buffer</a:t>
            </a:r>
          </a:p>
          <a:p>
            <a:pPr marL="457200" indent="-457200">
              <a:buFont typeface="+mj-lt"/>
              <a:buAutoNum type="arabicParenR"/>
            </a:pPr>
            <a:r>
              <a:rPr lang="en-US" dirty="0" smtClean="0"/>
              <a:t>The engine then routes data from its engine buffer into Module 3’s fixed input buffer</a:t>
            </a:r>
            <a:endParaRPr lang="en-US" dirty="0"/>
          </a:p>
        </p:txBody>
      </p:sp>
      <p:sp>
        <p:nvSpPr>
          <p:cNvPr id="1026" name="AutoShape 2" descr="http://nitalk.natinst.com/servlet/JiveServlet/showImage/102-175549-3-119485/o4.pn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nitalk.natinst.com/servlet/JiveServlet/showImage/102-175549-3-119485/o4.pn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http://nitalk.natinst.com/servlet/JiveServlet/showImage/102-175549-3-119485/o4.pn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2"/>
          <p:cNvPicPr>
            <a:picLocks noChangeAspect="1" noChangeArrowheads="1"/>
          </p:cNvPicPr>
          <p:nvPr/>
        </p:nvPicPr>
        <p:blipFill>
          <a:blip r:embed="rId2" cstate="print"/>
          <a:srcRect/>
          <a:stretch>
            <a:fillRect/>
          </a:stretch>
        </p:blipFill>
        <p:spPr bwMode="auto">
          <a:xfrm>
            <a:off x="2971800" y="2155048"/>
            <a:ext cx="6324600" cy="4093353"/>
          </a:xfrm>
          <a:prstGeom prst="rect">
            <a:avLst/>
          </a:prstGeom>
          <a:noFill/>
          <a:ln w="9525">
            <a:noFill/>
            <a:miter lim="800000"/>
            <a:headEnd/>
            <a:tailEnd/>
          </a:ln>
        </p:spPr>
      </p:pic>
    </p:spTree>
    <p:extLst>
      <p:ext uri="{BB962C8B-B14F-4D97-AF65-F5344CB8AC3E}">
        <p14:creationId xmlns:p14="http://schemas.microsoft.com/office/powerpoint/2010/main" val="1041617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a:t>
            </a:r>
          </a:p>
          <a:p>
            <a:pPr lvl="1"/>
            <a:r>
              <a:rPr lang="en-US" dirty="0" smtClean="0"/>
              <a:t>Modules</a:t>
            </a:r>
          </a:p>
          <a:p>
            <a:pPr lvl="1"/>
            <a:r>
              <a:rPr lang="en-US" dirty="0" smtClean="0"/>
              <a:t>Engine</a:t>
            </a:r>
          </a:p>
          <a:p>
            <a:pPr lvl="1"/>
            <a:r>
              <a:rPr lang="en-US" dirty="0" smtClean="0"/>
              <a:t>Configuration</a:t>
            </a:r>
            <a:endParaRPr lang="en-US" dirty="0"/>
          </a:p>
          <a:p>
            <a:r>
              <a:rPr lang="en-US" dirty="0" smtClean="0"/>
              <a:t>Demo</a:t>
            </a:r>
          </a:p>
          <a:p>
            <a:r>
              <a:rPr lang="en-US" dirty="0" smtClean="0"/>
              <a:t>Project Templates</a:t>
            </a:r>
          </a:p>
          <a:p>
            <a:r>
              <a:rPr lang="en-US" dirty="0" smtClean="0"/>
              <a:t>Scripting</a:t>
            </a:r>
            <a:endParaRPr lang="en-US" dirty="0"/>
          </a:p>
          <a:p>
            <a:r>
              <a:rPr lang="en-US" dirty="0" smtClean="0"/>
              <a:t>Include VI</a:t>
            </a:r>
          </a:p>
          <a:p>
            <a:r>
              <a:rPr lang="en-US" dirty="0" smtClean="0"/>
              <a:t>GitHub</a:t>
            </a:r>
          </a:p>
        </p:txBody>
      </p:sp>
    </p:spTree>
    <p:extLst>
      <p:ext uri="{BB962C8B-B14F-4D97-AF65-F5344CB8AC3E}">
        <p14:creationId xmlns:p14="http://schemas.microsoft.com/office/powerpoint/2010/main" val="6979520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p:cNvSpPr txBox="1">
            <a:spLocks/>
          </p:cNvSpPr>
          <p:nvPr>
            <p:custDataLst>
              <p:tags r:id="rId1"/>
            </p:custDataLst>
          </p:nvPr>
        </p:nvSpPr>
        <p:spPr>
          <a:xfrm>
            <a:off x="661449" y="2590800"/>
            <a:ext cx="4191000" cy="4495800"/>
          </a:xfrm>
          <a:prstGeom prst="rect">
            <a:avLst/>
          </a:prstGeom>
        </p:spPr>
        <p:txBody>
          <a:bodyPr vert="horz" lIns="91435" tIns="45717" rIns="91435" bIns="45717" rtlCol="0">
            <a:normAutofit lnSpcReduction="10000"/>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Scalable and extensible plugin                                              </a:t>
            </a:r>
          </a:p>
          <a:p>
            <a:r>
              <a:rPr lang="en-US" b="1" dirty="0">
                <a:solidFill>
                  <a:prstClr val="black"/>
                </a:solidFill>
              </a:rPr>
              <a:t>           architecture</a:t>
            </a:r>
          </a:p>
          <a:p>
            <a:endParaRPr lang="en-US" b="1" dirty="0">
              <a:solidFill>
                <a:prstClr val="black"/>
              </a:solidFill>
            </a:endParaRPr>
          </a:p>
          <a:p>
            <a:endParaRPr lang="en-US" b="1" dirty="0">
              <a:solidFill>
                <a:prstClr val="black"/>
              </a:solidFill>
            </a:endParaRPr>
          </a:p>
          <a:p>
            <a:r>
              <a:rPr lang="en-US" b="1" dirty="0">
                <a:solidFill>
                  <a:prstClr val="black"/>
                </a:solidFill>
              </a:rPr>
              <a:t>        Develop with plugin templates</a:t>
            </a:r>
          </a:p>
          <a:p>
            <a:endParaRPr lang="en-US" b="1" dirty="0">
              <a:solidFill>
                <a:prstClr val="black"/>
              </a:solidFill>
            </a:endParaRPr>
          </a:p>
          <a:p>
            <a:endParaRPr lang="en-US" b="1" dirty="0">
              <a:solidFill>
                <a:prstClr val="black"/>
              </a:solidFill>
            </a:endParaRPr>
          </a:p>
          <a:p>
            <a:r>
              <a:rPr lang="en-US" b="1" dirty="0">
                <a:solidFill>
                  <a:prstClr val="black"/>
                </a:solidFill>
              </a:rPr>
              <a:t>        Reuse existing plugins</a:t>
            </a:r>
          </a:p>
          <a:p>
            <a:endParaRPr lang="en-US" b="1" dirty="0">
              <a:solidFill>
                <a:prstClr val="black"/>
              </a:solidFill>
            </a:endParaRPr>
          </a:p>
          <a:p>
            <a:endParaRPr lang="en-US" b="1" dirty="0">
              <a:solidFill>
                <a:prstClr val="black"/>
              </a:solidFill>
            </a:endParaRPr>
          </a:p>
          <a:p>
            <a:r>
              <a:rPr lang="en-US" b="1" dirty="0">
                <a:solidFill>
                  <a:prstClr val="black"/>
                </a:solidFill>
              </a:rPr>
              <a:t>        Define and configure plugin </a:t>
            </a:r>
          </a:p>
          <a:p>
            <a:r>
              <a:rPr lang="en-US" b="1" dirty="0">
                <a:solidFill>
                  <a:prstClr val="black"/>
                </a:solidFill>
              </a:rPr>
              <a:t>            parameters</a:t>
            </a:r>
          </a:p>
          <a:p>
            <a:endParaRPr lang="en-US" b="1" dirty="0">
              <a:solidFill>
                <a:prstClr val="black"/>
              </a:solidFill>
            </a:endParaRPr>
          </a:p>
          <a:p>
            <a:endParaRPr lang="en-US" b="1" dirty="0">
              <a:solidFill>
                <a:prstClr val="black"/>
              </a:solidFill>
            </a:endParaRPr>
          </a:p>
          <a:p>
            <a:r>
              <a:rPr lang="en-US" b="1" dirty="0">
                <a:solidFill>
                  <a:prstClr val="black"/>
                </a:solidFill>
              </a:rPr>
              <a:t>        </a:t>
            </a: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30736" name="Picture 16" descr="http://www.luxorcrm.com/images/stories/icons/features/customization.jpg"/>
          <p:cNvPicPr>
            <a:picLocks noChangeAspect="1" noChangeArrowheads="1"/>
          </p:cNvPicPr>
          <p:nvPr/>
        </p:nvPicPr>
        <p:blipFill>
          <a:blip r:embed="rId9" cstate="print"/>
          <a:srcRect/>
          <a:stretch>
            <a:fillRect/>
          </a:stretch>
        </p:blipFill>
        <p:spPr bwMode="auto">
          <a:xfrm>
            <a:off x="432849" y="5486401"/>
            <a:ext cx="685800" cy="685801"/>
          </a:xfrm>
          <a:prstGeom prst="rect">
            <a:avLst/>
          </a:prstGeom>
          <a:noFill/>
        </p:spPr>
      </p:pic>
      <p:sp>
        <p:nvSpPr>
          <p:cNvPr id="2" name="Title 1"/>
          <p:cNvSpPr>
            <a:spLocks noGrp="1"/>
          </p:cNvSpPr>
          <p:nvPr>
            <p:ph type="title"/>
            <p:custDataLst>
              <p:tags r:id="rId2"/>
            </p:custDataLst>
          </p:nvPr>
        </p:nvSpPr>
        <p:spPr>
          <a:xfrm>
            <a:off x="131429" y="119192"/>
            <a:ext cx="11369272" cy="964092"/>
          </a:xfrm>
        </p:spPr>
        <p:txBody>
          <a:bodyPr>
            <a:normAutofit/>
          </a:bodyPr>
          <a:lstStyle/>
          <a:p>
            <a:r>
              <a:rPr lang="en-US" dirty="0"/>
              <a:t>Distributed Control and Automation Framework (DCAF) Overview</a:t>
            </a:r>
          </a:p>
        </p:txBody>
      </p:sp>
      <p:sp>
        <p:nvSpPr>
          <p:cNvPr id="3" name="Content Placeholder 2"/>
          <p:cNvSpPr>
            <a:spLocks noGrp="1"/>
          </p:cNvSpPr>
          <p:nvPr>
            <p:ph idx="1"/>
            <p:custDataLst>
              <p:tags r:id="rId3"/>
            </p:custDataLst>
          </p:nvPr>
        </p:nvSpPr>
        <p:spPr>
          <a:xfrm>
            <a:off x="118864" y="1099166"/>
            <a:ext cx="12073135" cy="1850416"/>
          </a:xfrm>
        </p:spPr>
        <p:txBody>
          <a:bodyPr>
            <a:normAutofit lnSpcReduction="10000"/>
          </a:bodyPr>
          <a:lstStyle/>
          <a:p>
            <a:pPr>
              <a:buNone/>
            </a:pPr>
            <a:r>
              <a:rPr lang="en-US" dirty="0" smtClean="0"/>
              <a:t>An </a:t>
            </a:r>
            <a:r>
              <a:rPr lang="en-US" dirty="0" smtClean="0">
                <a:solidFill>
                  <a:schemeClr val="accent5">
                    <a:lumMod val="75000"/>
                  </a:schemeClr>
                </a:solidFill>
              </a:rPr>
              <a:t>open-source</a:t>
            </a:r>
            <a:r>
              <a:rPr lang="en-US" dirty="0" smtClean="0"/>
              <a:t> </a:t>
            </a:r>
            <a:r>
              <a:rPr lang="en-US" dirty="0" smtClean="0">
                <a:solidFill>
                  <a:schemeClr val="accent5">
                    <a:lumMod val="75000"/>
                  </a:schemeClr>
                </a:solidFill>
              </a:rPr>
              <a:t>LabVIEW framework</a:t>
            </a:r>
            <a:r>
              <a:rPr lang="en-US" dirty="0" smtClean="0"/>
              <a:t> for creating </a:t>
            </a:r>
            <a:r>
              <a:rPr lang="en-US" dirty="0" smtClean="0">
                <a:solidFill>
                  <a:schemeClr val="accent5">
                    <a:lumMod val="75000"/>
                  </a:schemeClr>
                </a:solidFill>
              </a:rPr>
              <a:t>configurable, latest value, data engines </a:t>
            </a:r>
            <a:r>
              <a:rPr lang="en-US" dirty="0" smtClean="0"/>
              <a:t>that can </a:t>
            </a:r>
            <a:r>
              <a:rPr lang="en-US" dirty="0" smtClean="0">
                <a:solidFill>
                  <a:schemeClr val="accent5">
                    <a:lumMod val="75000"/>
                  </a:schemeClr>
                </a:solidFill>
              </a:rPr>
              <a:t>acquire</a:t>
            </a:r>
            <a:r>
              <a:rPr lang="en-US" dirty="0" smtClean="0"/>
              <a:t> data from multiple input sources, </a:t>
            </a:r>
            <a:r>
              <a:rPr lang="en-US" dirty="0" smtClean="0">
                <a:solidFill>
                  <a:schemeClr val="accent5">
                    <a:lumMod val="75000"/>
                  </a:schemeClr>
                </a:solidFill>
              </a:rPr>
              <a:t>process</a:t>
            </a:r>
            <a:r>
              <a:rPr lang="en-US" dirty="0" smtClean="0"/>
              <a:t> that data, and then </a:t>
            </a:r>
            <a:r>
              <a:rPr lang="en-US" dirty="0" smtClean="0">
                <a:solidFill>
                  <a:schemeClr val="accent5">
                    <a:lumMod val="75000"/>
                  </a:schemeClr>
                </a:solidFill>
              </a:rPr>
              <a:t>route</a:t>
            </a:r>
            <a:r>
              <a:rPr lang="en-US" dirty="0" smtClean="0"/>
              <a:t> it back to outputs or to data services. </a:t>
            </a:r>
            <a:br>
              <a:rPr lang="en-US" dirty="0" smtClean="0"/>
            </a:br>
            <a:endParaRPr lang="en-US" dirty="0" smtClean="0"/>
          </a:p>
          <a:p>
            <a:pPr>
              <a:buNone/>
            </a:pPr>
            <a:r>
              <a:rPr lang="en-US" dirty="0" smtClean="0"/>
              <a:t>Create higher quality control applications, in less time.</a:t>
            </a:r>
            <a:endParaRPr lang="en-US" dirty="0"/>
          </a:p>
        </p:txBody>
      </p:sp>
      <p:sp>
        <p:nvSpPr>
          <p:cNvPr id="30728" name="AutoShape 8"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4"/>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730" name="AutoShape 10"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5"/>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pic>
        <p:nvPicPr>
          <p:cNvPr id="30732" name="Picture 12" descr="http://analyticsnerd.net/wp-content/uploads/2014/02/WordPress-Plugin-List.jpg"/>
          <p:cNvPicPr>
            <a:picLocks noChangeAspect="1" noChangeArrowheads="1"/>
          </p:cNvPicPr>
          <p:nvPr/>
        </p:nvPicPr>
        <p:blipFill>
          <a:blip r:embed="rId10" cstate="print"/>
          <a:srcRect/>
          <a:stretch>
            <a:fillRect/>
          </a:stretch>
        </p:blipFill>
        <p:spPr bwMode="auto">
          <a:xfrm>
            <a:off x="421378" y="3048000"/>
            <a:ext cx="609600" cy="609600"/>
          </a:xfrm>
          <a:prstGeom prst="rect">
            <a:avLst/>
          </a:prstGeom>
          <a:noFill/>
        </p:spPr>
      </p:pic>
      <p:pic>
        <p:nvPicPr>
          <p:cNvPr id="30734" name="Picture 14" descr="http://s3.amazonaws.com/stage.assets.maker.good.is/attachments/project_photos/images/9957/display/reuse_symbol.jpg?1344620110"/>
          <p:cNvPicPr>
            <a:picLocks noChangeAspect="1" noChangeArrowheads="1"/>
          </p:cNvPicPr>
          <p:nvPr/>
        </p:nvPicPr>
        <p:blipFill>
          <a:blip r:embed="rId11" cstate="print"/>
          <a:srcRect/>
          <a:stretch>
            <a:fillRect/>
          </a:stretch>
        </p:blipFill>
        <p:spPr bwMode="auto">
          <a:xfrm>
            <a:off x="204250" y="4648200"/>
            <a:ext cx="1043859" cy="632920"/>
          </a:xfrm>
          <a:prstGeom prst="rect">
            <a:avLst/>
          </a:prstGeom>
          <a:noFill/>
        </p:spPr>
      </p:pic>
      <p:pic>
        <p:nvPicPr>
          <p:cNvPr id="30738" name="Picture 18" descr="http://arcale.net/uploads/thumbnails/uploads/assets/logos/LabVIEW_RT_200x300.jpg"/>
          <p:cNvPicPr>
            <a:picLocks noChangeAspect="1" noChangeArrowheads="1"/>
          </p:cNvPicPr>
          <p:nvPr/>
        </p:nvPicPr>
        <p:blipFill>
          <a:blip r:embed="rId12" cstate="print"/>
          <a:srcRect/>
          <a:stretch>
            <a:fillRect/>
          </a:stretch>
        </p:blipFill>
        <p:spPr bwMode="auto">
          <a:xfrm>
            <a:off x="5255443" y="5657655"/>
            <a:ext cx="885825" cy="698909"/>
          </a:xfrm>
          <a:prstGeom prst="rect">
            <a:avLst/>
          </a:prstGeom>
          <a:noFill/>
        </p:spPr>
      </p:pic>
      <p:sp>
        <p:nvSpPr>
          <p:cNvPr id="11" name="Content Placeholder 7"/>
          <p:cNvSpPr txBox="1">
            <a:spLocks/>
          </p:cNvSpPr>
          <p:nvPr>
            <p:custDataLst>
              <p:tags r:id="rId6"/>
            </p:custDataLst>
          </p:nvPr>
        </p:nvSpPr>
        <p:spPr>
          <a:xfrm>
            <a:off x="5788842" y="2505173"/>
            <a:ext cx="4191000" cy="3962400"/>
          </a:xfrm>
          <a:prstGeom prst="rect">
            <a:avLst/>
          </a:prstGeom>
        </p:spPr>
        <p:txBody>
          <a:bodyPr vert="horz" lIns="91435" tIns="45717" rIns="91435" bIns="45717" rtlCol="0">
            <a:normAutofit lnSpcReduction="10000"/>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Single point I/O, processing, and  </a:t>
            </a:r>
          </a:p>
          <a:p>
            <a:r>
              <a:rPr lang="en-US" b="1" dirty="0">
                <a:solidFill>
                  <a:prstClr val="black"/>
                </a:solidFill>
              </a:rPr>
              <a:t>          data services  </a:t>
            </a:r>
          </a:p>
          <a:p>
            <a:endParaRPr lang="en-US" b="1" dirty="0">
              <a:solidFill>
                <a:prstClr val="black"/>
              </a:solidFill>
            </a:endParaRPr>
          </a:p>
          <a:p>
            <a:endParaRPr lang="en-US" b="1" dirty="0">
              <a:solidFill>
                <a:prstClr val="black"/>
              </a:solidFill>
            </a:endParaRPr>
          </a:p>
          <a:p>
            <a:r>
              <a:rPr lang="en-US" b="1" dirty="0">
                <a:solidFill>
                  <a:prstClr val="black"/>
                </a:solidFill>
              </a:rPr>
              <a:t>     Rules for correct-by-construction  </a:t>
            </a:r>
          </a:p>
          <a:p>
            <a:r>
              <a:rPr lang="en-US" b="1" dirty="0">
                <a:solidFill>
                  <a:prstClr val="black"/>
                </a:solidFill>
              </a:rPr>
              <a:t>          software</a:t>
            </a:r>
          </a:p>
          <a:p>
            <a:endParaRPr lang="en-US" b="1" dirty="0">
              <a:solidFill>
                <a:prstClr val="black"/>
              </a:solidFill>
            </a:endParaRPr>
          </a:p>
          <a:p>
            <a:endParaRPr lang="en-US" sz="400" b="1" dirty="0">
              <a:solidFill>
                <a:prstClr val="black"/>
              </a:solidFill>
            </a:endParaRPr>
          </a:p>
          <a:p>
            <a:r>
              <a:rPr lang="en-US" b="1" dirty="0">
                <a:solidFill>
                  <a:prstClr val="black"/>
                </a:solidFill>
              </a:rPr>
              <a:t>     Configure timing and error handling</a:t>
            </a:r>
          </a:p>
          <a:p>
            <a:endParaRPr lang="en-US" b="1" dirty="0">
              <a:solidFill>
                <a:prstClr val="black"/>
              </a:solidFill>
            </a:endParaRPr>
          </a:p>
          <a:p>
            <a:endParaRPr lang="en-US" sz="1400" b="1" dirty="0">
              <a:solidFill>
                <a:prstClr val="black"/>
              </a:solidFill>
            </a:endParaRPr>
          </a:p>
          <a:p>
            <a:r>
              <a:rPr lang="en-US" b="1" dirty="0">
                <a:solidFill>
                  <a:prstClr val="black"/>
                </a:solidFill>
              </a:rPr>
              <a:t>      Optimized for real-time execution</a:t>
            </a: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1026" name="Picture 2"/>
          <p:cNvPicPr>
            <a:picLocks noChangeAspect="1" noChangeArrowheads="1"/>
          </p:cNvPicPr>
          <p:nvPr/>
        </p:nvPicPr>
        <p:blipFill>
          <a:blip r:embed="rId13" cstate="print"/>
          <a:srcRect/>
          <a:stretch>
            <a:fillRect/>
          </a:stretch>
        </p:blipFill>
        <p:spPr bwMode="auto">
          <a:xfrm>
            <a:off x="5380639" y="3066854"/>
            <a:ext cx="635433" cy="647700"/>
          </a:xfrm>
          <a:prstGeom prst="rect">
            <a:avLst/>
          </a:prstGeom>
          <a:noFill/>
          <a:ln w="9525">
            <a:noFill/>
            <a:miter lim="800000"/>
            <a:headEnd/>
            <a:tailEnd/>
          </a:ln>
        </p:spPr>
      </p:pic>
      <p:pic>
        <p:nvPicPr>
          <p:cNvPr id="1028" name="Picture 4" descr="http://www.artofpracticemanagement-store.com/image/cache/data/template-icon-prod-400x400.png"/>
          <p:cNvPicPr>
            <a:picLocks noChangeAspect="1" noChangeArrowheads="1"/>
          </p:cNvPicPr>
          <p:nvPr/>
        </p:nvPicPr>
        <p:blipFill>
          <a:blip r:embed="rId14" cstate="print"/>
          <a:srcRect/>
          <a:stretch>
            <a:fillRect/>
          </a:stretch>
        </p:blipFill>
        <p:spPr bwMode="auto">
          <a:xfrm>
            <a:off x="204249" y="3733800"/>
            <a:ext cx="990600" cy="990600"/>
          </a:xfrm>
          <a:prstGeom prst="rect">
            <a:avLst/>
          </a:prstGeom>
          <a:noFill/>
        </p:spPr>
      </p:pic>
      <p:pic>
        <p:nvPicPr>
          <p:cNvPr id="1029" name="Picture 5"/>
          <p:cNvPicPr>
            <a:picLocks noChangeAspect="1" noChangeArrowheads="1"/>
          </p:cNvPicPr>
          <p:nvPr/>
        </p:nvPicPr>
        <p:blipFill>
          <a:blip r:embed="rId15" cstate="print"/>
          <a:srcRect/>
          <a:stretch>
            <a:fillRect/>
          </a:stretch>
        </p:blipFill>
        <p:spPr bwMode="auto">
          <a:xfrm>
            <a:off x="5355454" y="4895654"/>
            <a:ext cx="685800" cy="685800"/>
          </a:xfrm>
          <a:prstGeom prst="rect">
            <a:avLst/>
          </a:prstGeom>
          <a:noFill/>
          <a:ln w="9525">
            <a:noFill/>
            <a:miter lim="800000"/>
            <a:headEnd/>
            <a:tailEnd/>
          </a:ln>
        </p:spPr>
      </p:pic>
      <p:pic>
        <p:nvPicPr>
          <p:cNvPr id="4" name="Picture 2" descr="http://theinterviewguys.com/wp-content/uploads/2015/02/check-mark-11-512.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292967" y="3962685"/>
            <a:ext cx="801166" cy="801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941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did we create the framework?</a:t>
            </a:r>
            <a:endParaRPr lang="en-US" dirty="0"/>
          </a:p>
        </p:txBody>
      </p:sp>
      <p:sp>
        <p:nvSpPr>
          <p:cNvPr id="3" name="Content Placeholder 2"/>
          <p:cNvSpPr>
            <a:spLocks noGrp="1"/>
          </p:cNvSpPr>
          <p:nvPr>
            <p:ph idx="1"/>
          </p:nvPr>
        </p:nvSpPr>
        <p:spPr/>
        <p:txBody>
          <a:bodyPr/>
          <a:lstStyle/>
          <a:p>
            <a:pPr marL="0" indent="0">
              <a:buNone/>
            </a:pPr>
            <a:r>
              <a:rPr lang="en-US" dirty="0" smtClean="0"/>
              <a:t>Writing good embedded applications is </a:t>
            </a:r>
            <a:r>
              <a:rPr lang="en-US" b="1" dirty="0" smtClean="0"/>
              <a:t>Hard</a:t>
            </a:r>
          </a:p>
          <a:p>
            <a:pPr marL="0" indent="0">
              <a:buNone/>
            </a:pPr>
            <a:r>
              <a:rPr lang="en-US" dirty="0" smtClean="0"/>
              <a:t>Many concepts and good practices are required to write good embedded code</a:t>
            </a:r>
          </a:p>
          <a:p>
            <a:pPr marL="0" indent="0">
              <a:buNone/>
            </a:pPr>
            <a:r>
              <a:rPr lang="en-US" dirty="0" smtClean="0"/>
              <a:t>Most embedded applications have the same components in common</a:t>
            </a:r>
          </a:p>
          <a:p>
            <a:pPr marL="0" indent="0">
              <a:buNone/>
            </a:pPr>
            <a:r>
              <a:rPr lang="en-US" dirty="0" smtClean="0"/>
              <a:t>Most embedded applications are dynamic and need configuration</a:t>
            </a:r>
          </a:p>
          <a:p>
            <a:pPr marL="0" indent="0">
              <a:buNone/>
            </a:pPr>
            <a:r>
              <a:rPr lang="en-US" dirty="0" smtClean="0"/>
              <a:t>All applications need error handling</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b="1" dirty="0" smtClean="0"/>
          </a:p>
          <a:p>
            <a:pPr marL="469602" lvl="1" indent="0">
              <a:buNone/>
            </a:pPr>
            <a:endParaRPr lang="en-US" dirty="0"/>
          </a:p>
        </p:txBody>
      </p:sp>
    </p:spTree>
    <p:extLst>
      <p:ext uri="{BB962C8B-B14F-4D97-AF65-F5344CB8AC3E}">
        <p14:creationId xmlns:p14="http://schemas.microsoft.com/office/powerpoint/2010/main" val="3952928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should use the framework?</a:t>
            </a:r>
            <a:endParaRPr lang="en-US" dirty="0"/>
          </a:p>
        </p:txBody>
      </p:sp>
      <p:sp>
        <p:nvSpPr>
          <p:cNvPr id="3" name="Content Placeholder 2"/>
          <p:cNvSpPr>
            <a:spLocks noGrp="1"/>
          </p:cNvSpPr>
          <p:nvPr>
            <p:ph idx="1"/>
          </p:nvPr>
        </p:nvSpPr>
        <p:spPr>
          <a:xfrm>
            <a:off x="626262" y="1121384"/>
            <a:ext cx="11128736" cy="4949008"/>
          </a:xfrm>
        </p:spPr>
        <p:txBody>
          <a:bodyPr/>
          <a:lstStyle/>
          <a:p>
            <a:r>
              <a:rPr lang="en-US" dirty="0" smtClean="0"/>
              <a:t>New developers in LabVIEW:</a:t>
            </a:r>
          </a:p>
          <a:p>
            <a:pPr lvl="1"/>
            <a:r>
              <a:rPr lang="en-US" dirty="0" smtClean="0"/>
              <a:t>Allows them to work on what the application has to do, rather than how they have to do it.</a:t>
            </a:r>
          </a:p>
          <a:p>
            <a:pPr lvl="1"/>
            <a:r>
              <a:rPr lang="en-US" dirty="0" smtClean="0"/>
              <a:t>Abstracts Real Time concepts for the user</a:t>
            </a:r>
          </a:p>
          <a:p>
            <a:pPr lvl="1"/>
            <a:r>
              <a:rPr lang="en-US" dirty="0" smtClean="0"/>
              <a:t>Provides a configurable I/O Abstraction layer</a:t>
            </a:r>
          </a:p>
          <a:p>
            <a:pPr lvl="1"/>
            <a:r>
              <a:rPr lang="en-US" dirty="0" smtClean="0"/>
              <a:t>Forces good programing practices</a:t>
            </a:r>
          </a:p>
          <a:p>
            <a:endParaRPr lang="en-US" dirty="0"/>
          </a:p>
          <a:p>
            <a:r>
              <a:rPr lang="en-US" dirty="0" smtClean="0"/>
              <a:t>Advanced </a:t>
            </a:r>
            <a:r>
              <a:rPr lang="en-US" dirty="0"/>
              <a:t>d</a:t>
            </a:r>
            <a:r>
              <a:rPr lang="en-US" dirty="0" smtClean="0"/>
              <a:t>evelopers:</a:t>
            </a:r>
          </a:p>
          <a:p>
            <a:pPr lvl="1"/>
            <a:r>
              <a:rPr lang="en-US" dirty="0" smtClean="0"/>
              <a:t>Efficient data mapping engine</a:t>
            </a:r>
          </a:p>
          <a:p>
            <a:pPr lvl="1"/>
            <a:r>
              <a:rPr lang="en-US" dirty="0" smtClean="0"/>
              <a:t>Extensible configuration interface</a:t>
            </a:r>
          </a:p>
          <a:p>
            <a:pPr lvl="1"/>
            <a:r>
              <a:rPr lang="en-US" dirty="0" smtClean="0"/>
              <a:t>Excellent code reuse between projects</a:t>
            </a:r>
          </a:p>
          <a:p>
            <a:pPr lvl="1"/>
            <a:r>
              <a:rPr lang="en-US" dirty="0" smtClean="0"/>
              <a:t>Know LabVIEW but doesn’t want to write too much architecture</a:t>
            </a:r>
          </a:p>
          <a:p>
            <a:pPr lvl="1"/>
            <a:r>
              <a:rPr lang="en-US" dirty="0" smtClean="0"/>
              <a:t>Open source and distributed in components that are useful individually</a:t>
            </a:r>
            <a:endParaRPr lang="en-US" dirty="0"/>
          </a:p>
        </p:txBody>
      </p:sp>
    </p:spTree>
    <p:extLst>
      <p:ext uri="{BB962C8B-B14F-4D97-AF65-F5344CB8AC3E}">
        <p14:creationId xmlns:p14="http://schemas.microsoft.com/office/powerpoint/2010/main" val="9449809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780019" y="1106921"/>
            <a:ext cx="4293785" cy="3866523"/>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smtClean="0">
                <a:solidFill>
                  <a:schemeClr val="tx1"/>
                </a:solidFill>
              </a:rPr>
              <a:t>Configuration</a:t>
            </a:r>
            <a:endParaRPr lang="en-US" b="1" dirty="0">
              <a:solidFill>
                <a:schemeClr val="tx1"/>
              </a:solidFill>
            </a:endParaRPr>
          </a:p>
        </p:txBody>
      </p:sp>
      <p:sp>
        <p:nvSpPr>
          <p:cNvPr id="8" name="Rounded Rectangle 7"/>
          <p:cNvSpPr/>
          <p:nvPr/>
        </p:nvSpPr>
        <p:spPr>
          <a:xfrm>
            <a:off x="5630779" y="999808"/>
            <a:ext cx="4324635" cy="4073998"/>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smtClean="0">
                <a:solidFill>
                  <a:schemeClr val="tx1"/>
                </a:solidFill>
              </a:rPr>
              <a:t>Runtime</a:t>
            </a:r>
            <a:endParaRPr lang="en-US" b="1" dirty="0">
              <a:solidFill>
                <a:schemeClr val="tx1"/>
              </a:solidFill>
            </a:endParaRPr>
          </a:p>
        </p:txBody>
      </p:sp>
      <p:sp>
        <p:nvSpPr>
          <p:cNvPr id="2" name="Title 1"/>
          <p:cNvSpPr>
            <a:spLocks noGrp="1"/>
          </p:cNvSpPr>
          <p:nvPr>
            <p:ph type="title"/>
          </p:nvPr>
        </p:nvSpPr>
        <p:spPr/>
        <p:txBody>
          <a:bodyPr/>
          <a:lstStyle/>
          <a:p>
            <a:r>
              <a:rPr lang="en-US" dirty="0" smtClean="0"/>
              <a:t>How?</a:t>
            </a:r>
            <a:endParaRPr lang="en-US" dirty="0"/>
          </a:p>
        </p:txBody>
      </p:sp>
      <p:sp>
        <p:nvSpPr>
          <p:cNvPr id="4" name="Rounded Rectangle 3"/>
          <p:cNvSpPr/>
          <p:nvPr/>
        </p:nvSpPr>
        <p:spPr>
          <a:xfrm>
            <a:off x="6271442" y="2072568"/>
            <a:ext cx="3146791" cy="745436"/>
          </a:xfrm>
          <a:prstGeom prst="roundRect">
            <a:avLst/>
          </a:prstGeom>
          <a:solidFill>
            <a:schemeClr val="accent3">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Engine</a:t>
            </a:r>
            <a:endParaRPr lang="en-US" dirty="0"/>
          </a:p>
        </p:txBody>
      </p:sp>
      <p:sp>
        <p:nvSpPr>
          <p:cNvPr id="6" name="Rounded Rectangle 5"/>
          <p:cNvSpPr/>
          <p:nvPr/>
        </p:nvSpPr>
        <p:spPr>
          <a:xfrm>
            <a:off x="1336994" y="2084598"/>
            <a:ext cx="3040298" cy="771787"/>
          </a:xfrm>
          <a:prstGeom prst="roundRect">
            <a:avLst/>
          </a:prstGeom>
          <a:solidFill>
            <a:schemeClr val="accent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Configuration Editor</a:t>
            </a:r>
            <a:endParaRPr lang="en-US" dirty="0"/>
          </a:p>
        </p:txBody>
      </p:sp>
      <p:sp>
        <p:nvSpPr>
          <p:cNvPr id="5" name="Rounded Rectangle 4"/>
          <p:cNvSpPr/>
          <p:nvPr/>
        </p:nvSpPr>
        <p:spPr>
          <a:xfrm>
            <a:off x="1336994" y="3328041"/>
            <a:ext cx="8081239" cy="771787"/>
          </a:xfrm>
          <a:prstGeom prst="roundRect">
            <a:avLst/>
          </a:prstGeom>
          <a:solidFill>
            <a:schemeClr val="accent2">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Modules</a:t>
            </a:r>
            <a:endParaRPr lang="en-US" dirty="0"/>
          </a:p>
        </p:txBody>
      </p:sp>
    </p:spTree>
    <p:extLst>
      <p:ext uri="{BB962C8B-B14F-4D97-AF65-F5344CB8AC3E}">
        <p14:creationId xmlns:p14="http://schemas.microsoft.com/office/powerpoint/2010/main" val="11894322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cstate="print"/>
          <a:srcRect/>
          <a:stretch>
            <a:fillRect/>
          </a:stretch>
        </p:blipFill>
        <p:spPr bwMode="auto">
          <a:xfrm>
            <a:off x="5212209" y="4214812"/>
            <a:ext cx="1504950" cy="147637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Tag Bus Module Classes</a:t>
            </a:r>
            <a:endParaRPr lang="en-US" dirty="0"/>
          </a:p>
        </p:txBody>
      </p:sp>
      <p:sp>
        <p:nvSpPr>
          <p:cNvPr id="3" name="Content Placeholder 2"/>
          <p:cNvSpPr>
            <a:spLocks noGrp="1"/>
          </p:cNvSpPr>
          <p:nvPr>
            <p:ph idx="1"/>
          </p:nvPr>
        </p:nvSpPr>
        <p:spPr>
          <a:xfrm>
            <a:off x="550606" y="1121384"/>
            <a:ext cx="4312981" cy="4949008"/>
          </a:xfrm>
        </p:spPr>
        <p:txBody>
          <a:bodyPr/>
          <a:lstStyle/>
          <a:p>
            <a:r>
              <a:rPr lang="en-US" dirty="0" smtClean="0"/>
              <a:t>Configuration object serves as API</a:t>
            </a:r>
          </a:p>
          <a:p>
            <a:endParaRPr lang="en-US" dirty="0" smtClean="0"/>
          </a:p>
          <a:p>
            <a:endParaRPr lang="en-US" dirty="0" smtClean="0"/>
          </a:p>
          <a:p>
            <a:r>
              <a:rPr lang="en-US" dirty="0" smtClean="0"/>
              <a:t>Editor is a view that creates a configuration</a:t>
            </a:r>
          </a:p>
          <a:p>
            <a:endParaRPr lang="en-US" dirty="0" smtClean="0"/>
          </a:p>
          <a:p>
            <a:endParaRPr lang="en-US" dirty="0" smtClean="0"/>
          </a:p>
          <a:p>
            <a:r>
              <a:rPr lang="en-US" dirty="0" smtClean="0"/>
              <a:t>Runtime consumes configuration and executes it</a:t>
            </a:r>
            <a:endParaRPr lang="en-US" dirty="0"/>
          </a:p>
        </p:txBody>
      </p:sp>
      <p:grpSp>
        <p:nvGrpSpPr>
          <p:cNvPr id="9" name="Group 8"/>
          <p:cNvGrpSpPr/>
          <p:nvPr/>
        </p:nvGrpSpPr>
        <p:grpSpPr>
          <a:xfrm>
            <a:off x="7467600" y="2057400"/>
            <a:ext cx="2926080" cy="3200400"/>
            <a:chOff x="5257800" y="2133600"/>
            <a:chExt cx="2926080" cy="3200400"/>
          </a:xfrm>
        </p:grpSpPr>
        <p:pic>
          <p:nvPicPr>
            <p:cNvPr id="4" name="Picture 5"/>
            <p:cNvPicPr>
              <a:picLocks noChangeAspect="1" noChangeArrowheads="1"/>
            </p:cNvPicPr>
            <p:nvPr/>
          </p:nvPicPr>
          <p:blipFill>
            <a:blip r:embed="rId3" cstate="print"/>
            <a:srcRect/>
            <a:stretch>
              <a:fillRect/>
            </a:stretch>
          </p:blipFill>
          <p:spPr bwMode="auto">
            <a:xfrm>
              <a:off x="5257800" y="2133600"/>
              <a:ext cx="2926080" cy="3200400"/>
            </a:xfrm>
            <a:prstGeom prst="rect">
              <a:avLst/>
            </a:prstGeom>
            <a:noFill/>
            <a:ln w="9525">
              <a:noFill/>
              <a:miter lim="800000"/>
              <a:headEnd/>
              <a:tailEnd/>
            </a:ln>
          </p:spPr>
        </p:pic>
        <p:pic>
          <p:nvPicPr>
            <p:cNvPr id="5" name="Picture 7" descr="http://upload.wikimedia.org/wikipedia/commons/thumb/0/03/Green_check.svg/600px-Green_check.svg.png"/>
            <p:cNvPicPr>
              <a:picLocks noChangeAspect="1" noChangeArrowheads="1"/>
            </p:cNvPicPr>
            <p:nvPr/>
          </p:nvPicPr>
          <p:blipFill>
            <a:blip r:embed="rId4" cstate="print"/>
            <a:srcRect/>
            <a:stretch>
              <a:fillRect/>
            </a:stretch>
          </p:blipFill>
          <p:spPr bwMode="auto">
            <a:xfrm>
              <a:off x="5440680" y="3124200"/>
              <a:ext cx="381000" cy="381000"/>
            </a:xfrm>
            <a:prstGeom prst="rect">
              <a:avLst/>
            </a:prstGeom>
            <a:noFill/>
          </p:spPr>
        </p:pic>
        <p:pic>
          <p:nvPicPr>
            <p:cNvPr id="6" name="Picture 7" descr="http://upload.wikimedia.org/wikipedia/commons/thumb/0/03/Green_check.svg/600px-Green_check.svg.png"/>
            <p:cNvPicPr>
              <a:picLocks noChangeAspect="1" noChangeArrowheads="1"/>
            </p:cNvPicPr>
            <p:nvPr/>
          </p:nvPicPr>
          <p:blipFill>
            <a:blip r:embed="rId4" cstate="print"/>
            <a:srcRect/>
            <a:stretch>
              <a:fillRect/>
            </a:stretch>
          </p:blipFill>
          <p:spPr bwMode="auto">
            <a:xfrm>
              <a:off x="5440680" y="4648200"/>
              <a:ext cx="381000" cy="381000"/>
            </a:xfrm>
            <a:prstGeom prst="rect">
              <a:avLst/>
            </a:prstGeom>
            <a:noFill/>
          </p:spPr>
        </p:pic>
        <p:sp>
          <p:nvSpPr>
            <p:cNvPr id="7" name="Rectangle 6"/>
            <p:cNvSpPr/>
            <p:nvPr/>
          </p:nvSpPr>
          <p:spPr>
            <a:xfrm>
              <a:off x="5440680" y="4572000"/>
              <a:ext cx="2667000" cy="533400"/>
            </a:xfrm>
            <a:prstGeom prst="rect">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ectangle 7"/>
            <p:cNvSpPr/>
            <p:nvPr/>
          </p:nvSpPr>
          <p:spPr>
            <a:xfrm>
              <a:off x="5440680" y="3048000"/>
              <a:ext cx="2667000" cy="533400"/>
            </a:xfrm>
            <a:prstGeom prst="rect">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pic>
        <p:nvPicPr>
          <p:cNvPr id="1027" name="Picture 3"/>
          <p:cNvPicPr>
            <a:picLocks noChangeAspect="1" noChangeArrowheads="1"/>
          </p:cNvPicPr>
          <p:nvPr/>
        </p:nvPicPr>
        <p:blipFill>
          <a:blip r:embed="rId5" cstate="print"/>
          <a:srcRect/>
          <a:stretch>
            <a:fillRect/>
          </a:stretch>
        </p:blipFill>
        <p:spPr bwMode="auto">
          <a:xfrm>
            <a:off x="5122606" y="2689201"/>
            <a:ext cx="2085975" cy="1266825"/>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5334000" y="1284702"/>
            <a:ext cx="1200150" cy="1104900"/>
          </a:xfrm>
          <a:prstGeom prst="rect">
            <a:avLst/>
          </a:prstGeom>
          <a:noFill/>
          <a:ln w="9525">
            <a:noFill/>
            <a:miter lim="800000"/>
            <a:headEnd/>
            <a:tailEnd/>
          </a:ln>
        </p:spPr>
      </p:pic>
    </p:spTree>
    <p:extLst>
      <p:ext uri="{BB962C8B-B14F-4D97-AF65-F5344CB8AC3E}">
        <p14:creationId xmlns:p14="http://schemas.microsoft.com/office/powerpoint/2010/main" val="22233195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123" y="142829"/>
            <a:ext cx="11198942" cy="964092"/>
          </a:xfrm>
        </p:spPr>
        <p:txBody>
          <a:bodyPr>
            <a:normAutofit/>
          </a:bodyPr>
          <a:lstStyle/>
          <a:p>
            <a:r>
              <a:rPr lang="en-US" dirty="0" smtClean="0"/>
              <a:t>Tag Bus Module Runtime</a:t>
            </a:r>
            <a:endParaRPr lang="en-US" dirty="0"/>
          </a:p>
        </p:txBody>
      </p:sp>
      <p:sp>
        <p:nvSpPr>
          <p:cNvPr id="3" name="Content Placeholder 2"/>
          <p:cNvSpPr>
            <a:spLocks noGrp="1"/>
          </p:cNvSpPr>
          <p:nvPr>
            <p:ph idx="1"/>
          </p:nvPr>
        </p:nvSpPr>
        <p:spPr>
          <a:xfrm>
            <a:off x="403123" y="1121384"/>
            <a:ext cx="11385753" cy="2917216"/>
          </a:xfrm>
        </p:spPr>
        <p:txBody>
          <a:bodyPr/>
          <a:lstStyle/>
          <a:p>
            <a:pPr>
              <a:buNone/>
            </a:pPr>
            <a:r>
              <a:rPr lang="en-US" dirty="0" smtClean="0"/>
              <a:t>The Module Runtime class is a simple abstraction layer</a:t>
            </a:r>
          </a:p>
          <a:p>
            <a:pPr lvl="1"/>
            <a:r>
              <a:rPr lang="en-US" dirty="0" smtClean="0"/>
              <a:t>Input, Process, and Output methods share data as a Tag Bus data table</a:t>
            </a:r>
          </a:p>
          <a:p>
            <a:pPr lvl="1"/>
            <a:r>
              <a:rPr lang="en-US" dirty="0" smtClean="0"/>
              <a:t>The interface provides a method for classifying the severity of an error, calling code is responsible for taking action</a:t>
            </a:r>
          </a:p>
          <a:p>
            <a:pPr lvl="1"/>
            <a:r>
              <a:rPr lang="en-US" dirty="0" smtClean="0"/>
              <a:t>The only input to the “Open” function is a configuration object</a:t>
            </a:r>
          </a:p>
          <a:p>
            <a:pPr lvl="1"/>
            <a:r>
              <a:rPr lang="en-US" dirty="0" smtClean="0"/>
              <a:t>These are the </a:t>
            </a:r>
            <a:r>
              <a:rPr lang="en-US" dirty="0" err="1" smtClean="0"/>
              <a:t>overridable</a:t>
            </a:r>
            <a:r>
              <a:rPr lang="en-US" dirty="0" smtClean="0"/>
              <a:t> methods</a:t>
            </a:r>
          </a:p>
        </p:txBody>
      </p:sp>
      <p:pic>
        <p:nvPicPr>
          <p:cNvPr id="41986" name="Picture 2"/>
          <p:cNvPicPr>
            <a:picLocks noChangeAspect="1" noChangeArrowheads="1"/>
          </p:cNvPicPr>
          <p:nvPr/>
        </p:nvPicPr>
        <p:blipFill>
          <a:blip r:embed="rId2" cstate="print"/>
          <a:srcRect/>
          <a:stretch>
            <a:fillRect/>
          </a:stretch>
        </p:blipFill>
        <p:spPr bwMode="auto">
          <a:xfrm>
            <a:off x="2232976" y="3925529"/>
            <a:ext cx="7726045" cy="1752600"/>
          </a:xfrm>
          <a:prstGeom prst="rect">
            <a:avLst/>
          </a:prstGeom>
          <a:noFill/>
          <a:ln w="9525">
            <a:noFill/>
            <a:miter lim="800000"/>
            <a:headEnd/>
            <a:tailEnd/>
          </a:ln>
        </p:spPr>
      </p:pic>
    </p:spTree>
    <p:extLst>
      <p:ext uri="{BB962C8B-B14F-4D97-AF65-F5344CB8AC3E}">
        <p14:creationId xmlns:p14="http://schemas.microsoft.com/office/powerpoint/2010/main" val="76155123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59&quot;&gt;&lt;object type=&quot;3&quot; unique_id=&quot;10060&quot;&gt;&lt;property id=&quot;20148&quot; value=&quot;5&quot;/&gt;&lt;property id=&quot;20300&quot; value=&quot;Slide 1 - &amp;quot;An Open Source Plugin Framework for Embedded Control Applications &amp;quot;&quot;/&gt;&lt;property id=&quot;20307&quot; value=&quot;256&quot;/&gt;&lt;/object&gt;&lt;object type=&quot;3&quot; unique_id=&quot;10061&quot;&gt;&lt;property id=&quot;20148&quot; value=&quot;5&quot;/&gt;&lt;property id=&quot;20300&quot; value=&quot;Slide 2 - &amp;quot;Abstract&amp;quot;&quot;/&gt;&lt;property id=&quot;20307&quot; value=&quot;258&quot;/&gt;&lt;/object&gt;&lt;object type=&quot;3&quot; unique_id=&quot;10062&quot;&gt;&lt;property id=&quot;20148&quot; value=&quot;5&quot;/&gt;&lt;property id=&quot;20300&quot; value=&quot;Slide 3 - &amp;quot;Agenda&amp;quot;&quot;/&gt;&lt;property id=&quot;20307&quot; value=&quot;257&quot;/&gt;&lt;/object&gt;&lt;object type=&quot;3&quot; unique_id=&quot;10063&quot;&gt;&lt;property id=&quot;20148&quot; value=&quot;5&quot;/&gt;&lt;property id=&quot;20300&quot; value=&quot;Slide 4 - &amp;quot;Tag Bus Data Framework (Platypus) Overview&amp;quot;&quot;/&gt;&lt;property id=&quot;20307&quot; value=&quot;264&quot;/&gt;&lt;/object&gt;&lt;object type=&quot;3&quot; unique_id=&quot;10064&quot;&gt;&lt;property id=&quot;20148&quot; value=&quot;5&quot;/&gt;&lt;property id=&quot;20300&quot; value=&quot;Slide 5 - &amp;quot;Why did we create the framework?&amp;quot;&quot;/&gt;&lt;property id=&quot;20307&quot; value=&quot;266&quot;/&gt;&lt;/object&gt;&lt;object type=&quot;3&quot; unique_id=&quot;10065&quot;&gt;&lt;property id=&quot;20148&quot; value=&quot;5&quot;/&gt;&lt;property id=&quot;20300&quot; value=&quot;Slide 6 - &amp;quot;Who should use the framework?&amp;quot;&quot;/&gt;&lt;property id=&quot;20307&quot; value=&quot;271&quot;/&gt;&lt;/object&gt;&lt;object type=&quot;3&quot; unique_id=&quot;10066&quot;&gt;&lt;property id=&quot;20148&quot; value=&quot;5&quot;/&gt;&lt;property id=&quot;20300&quot; value=&quot;Slide 7 - &amp;quot;How?&amp;quot;&quot;/&gt;&lt;property id=&quot;20307&quot; value=&quot;272&quot;/&gt;&lt;/object&gt;&lt;object type=&quot;3&quot; unique_id=&quot;10067&quot;&gt;&lt;property id=&quot;20148&quot; value=&quot;5&quot;/&gt;&lt;property id=&quot;20300&quot; value=&quot;Slide 8 - &amp;quot;Tag Bus Module Classes&amp;quot;&quot;/&gt;&lt;property id=&quot;20307&quot; value=&quot;277&quot;/&gt;&lt;/object&gt;&lt;object type=&quot;3&quot; unique_id=&quot;10068&quot;&gt;&lt;property id=&quot;20148&quot; value=&quot;5&quot;/&gt;&lt;property id=&quot;20300&quot; value=&quot;Slide 9 - &amp;quot;Tag Bus Module Runtime&amp;quot;&quot;/&gt;&lt;property id=&quot;20307&quot; value=&quot;278&quot;/&gt;&lt;/object&gt;&lt;object type=&quot;3&quot; unique_id=&quot;10069&quot;&gt;&lt;property id=&quot;20148&quot; value=&quot;5&quot;/&gt;&lt;property id=&quot;20300&quot; value=&quot;Slide 10 - &amp;quot;User Control Module&amp;quot;&quot;/&gt;&lt;property id=&quot;20307&quot; value=&quot;288&quot;/&gt;&lt;/object&gt;&lt;object type=&quot;3&quot; unique_id=&quot;10070&quot;&gt;&lt;property id=&quot;20148&quot; value=&quot;5&quot;/&gt;&lt;property id=&quot;20300&quot; value=&quot;Slide 11 - &amp;quot;Application Example: Temperature Controller&amp;quot;&quot;/&gt;&lt;property id=&quot;20307&quot; value=&quot;274&quot;/&gt;&lt;/object&gt;&lt;object type=&quot;3&quot; unique_id=&quot;10071&quot;&gt;&lt;property id=&quot;20148&quot; value=&quot;5&quot;/&gt;&lt;property id=&quot;20300&quot; value=&quot;Slide 12 - &amp;quot;Application Example: Temperature Controller&amp;quot;&quot;/&gt;&lt;property id=&quot;20307&quot; value=&quot;268&quot;/&gt;&lt;/object&gt;&lt;object type=&quot;3&quot; unique_id=&quot;10072&quot;&gt;&lt;property id=&quot;20148&quot; value=&quot;5&quot;/&gt;&lt;property id=&quot;20300&quot; value=&quot;Slide 13 - &amp;quot;Application Example: Temperature Controller&amp;quot;&quot;/&gt;&lt;property id=&quot;20307&quot; value=&quot;269&quot;/&gt;&lt;/object&gt;&lt;object type=&quot;3&quot; unique_id=&quot;10073&quot;&gt;&lt;property id=&quot;20148&quot; value=&quot;5&quot;/&gt;&lt;property id=&quot;20300&quot; value=&quot;Slide 14 - &amp;quot;Engine&amp;quot;&quot;/&gt;&lt;property id=&quot;20307&quot; value=&quot;270&quot;/&gt;&lt;/object&gt;&lt;object type=&quot;3&quot; unique_id=&quot;10074&quot;&gt;&lt;property id=&quot;20148&quot; value=&quot;5&quot;/&gt;&lt;property id=&quot;20300&quot; value=&quot;Slide 15&quot;/&gt;&lt;property id=&quot;20307&quot; value=&quot;279&quot;/&gt;&lt;/object&gt;&lt;object type=&quot;3&quot; unique_id=&quot;10075&quot;&gt;&lt;property id=&quot;20148&quot; value=&quot;5&quot;/&gt;&lt;property id=&quot;20300&quot; value=&quot;Slide 16 - &amp;quot;Engine Interface Runtime Code&amp;quot;&quot;/&gt;&lt;property id=&quot;20307&quot; value=&quot;267&quot;/&gt;&lt;/object&gt;&lt;object type=&quot;3&quot; unique_id=&quot;10076&quot;&gt;&lt;property id=&quot;20148&quot; value=&quot;5&quot;/&gt;&lt;property id=&quot;20300&quot; value=&quot;Slide 17 - &amp;quot;Editor&amp;quot;&quot;/&gt;&lt;property id=&quot;20307&quot; value=&quot;282&quot;/&gt;&lt;/object&gt;&lt;object type=&quot;3&quot; unique_id=&quot;10077&quot;&gt;&lt;property id=&quot;20148&quot; value=&quot;5&quot;/&gt;&lt;property id=&quot;20300&quot; value=&quot;Slide 18 - &amp;quot;Demo&amp;quot;&quot;/&gt;&lt;property id=&quot;20307&quot; value=&quot;259&quot;/&gt;&lt;/object&gt;&lt;object type=&quot;3&quot; unique_id=&quot;10078&quot;&gt;&lt;property id=&quot;20148&quot; value=&quot;5&quot;/&gt;&lt;property id=&quot;20300&quot; value=&quot;Slide 19 - &amp;quot;When to use tag bus framework&amp;quot;&quot;/&gt;&lt;property id=&quot;20307&quot; value=&quot;280&quot;/&gt;&lt;/object&gt;&lt;object type=&quot;3&quot; unique_id=&quot;10079&quot;&gt;&lt;property id=&quot;20148&quot; value=&quot;5&quot;/&gt;&lt;property id=&quot;20300&quot; value=&quot;Slide 20 - &amp;quot;Project Templates&amp;quot;&quot;/&gt;&lt;property id=&quot;20307&quot; value=&quot;281&quot;/&gt;&lt;/object&gt;&lt;object type=&quot;3&quot; unique_id=&quot;10080&quot;&gt;&lt;property id=&quot;20148&quot; value=&quot;5&quot;/&gt;&lt;property id=&quot;20300&quot; value=&quot;Slide 21 - &amp;quot;Include VI&amp;quot;&quot;/&gt;&lt;property id=&quot;20307&quot; value=&quot;261&quot;/&gt;&lt;/object&gt;&lt;object type=&quot;3&quot; unique_id=&quot;10081&quot;&gt;&lt;property id=&quot;20148&quot; value=&quot;5&quot;/&gt;&lt;property id=&quot;20300&quot; value=&quot;Slide 22 - &amp;quot;Module Scripting&amp;quot;&quot;/&gt;&lt;property id=&quot;20307&quot; value=&quot;286&quot;/&gt;&lt;/object&gt;&lt;object type=&quot;3&quot; unique_id=&quot;10082&quot;&gt;&lt;property id=&quot;20148&quot; value=&quot;5&quot;/&gt;&lt;property id=&quot;20300&quot; value=&quot;Slide 23 - &amp;quot;GitHub&amp;quot;&quot;/&gt;&lt;property id=&quot;20307&quot; value=&quot;263&quot;/&gt;&lt;/object&gt;&lt;object type=&quot;3&quot; unique_id=&quot;10083&quot;&gt;&lt;property id=&quot;20148&quot; value=&quot;5&quot;/&gt;&lt;property id=&quot;20300&quot; value=&quot;Slide 24 - &amp;quot;You should not use it if:&amp;quot;&quot;/&gt;&lt;property id=&quot;20307&quot; value=&quot;283&quot;/&gt;&lt;/object&gt;&lt;object type=&quot;3&quot; unique_id=&quot;10084&quot;&gt;&lt;property id=&quot;20148&quot; value=&quot;5&quot;/&gt;&lt;property id=&quot;20300&quot; value=&quot;Slide 25 - &amp;quot;New Name?&amp;quot;&quot;/&gt;&lt;property id=&quot;20307&quot; value=&quot;285&quot;/&gt;&lt;/object&gt;&lt;object type=&quot;3&quot; unique_id=&quot;10085&quot;&gt;&lt;property id=&quot;20148&quot; value=&quot;5&quot;/&gt;&lt;property id=&quot;20300&quot; value=&quot;Slide 26 - &amp;quot;Questions?&amp;quot;&quot;/&gt;&lt;property id=&quot;20307&quot; value=&quot;284&quot;/&gt;&lt;/object&gt;&lt;object type=&quot;3&quot; unique_id=&quot;10086&quot;&gt;&lt;property id=&quot;20148&quot; value=&quot;5&quot;/&gt;&lt;property id=&quot;20300&quot; value=&quot;Slide 27 - &amp;quot;Dynamic Data Flow&amp;quot;&quot;/&gt;&lt;property id=&quot;20307&quot; value=&quot;275&quot;/&gt;&lt;/object&gt;&lt;/object&gt;&lt;object type=&quot;8&quot; unique_id=&quot;10115&quo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047408B-A1E6-4BA1-A322-90B80A6A0118}_22.png&quot;/&gt;&lt;left val=&quot;35&quot;/&gt;&lt;top val=&quot;203&quot;/&gt;&lt;width val=&quot;330&quot;/&gt;&lt;height val=&quot;354&quot;/&gt;&lt;hasText val=&quot;1&quot;/&gt;&lt;/Image&gt;&lt;/ThreeDShapeInfo&gt;"/>
  <p:tag name="PRESENTER_SHAPETEXTINFO" val="&lt;ShapeTextInfo&gt;&lt;TableIndex row=&quot;-1&quot; col=&quot;-1&quot;&gt;&lt;linesCount val=&quot;19&quot;/&gt;&lt;lineCharCount val=&quot;1&quot;/&gt;&lt;lineCharCount val=&quot;1&quot;/&gt;&lt;lineCharCount val=&quot;85&quot;/&gt;&lt;lineCharCount val=&quot;24&quot;/&gt;&lt;lineCharCount val=&quot;1&quot;/&gt;&lt;lineCharCount val=&quot;1&quot;/&gt;&lt;lineCharCount val=&quot;38&quot;/&gt;&lt;lineCharCount val=&quot;1&quot;/&gt;&lt;lineCharCount val=&quot;1&quot;/&gt;&lt;lineCharCount val=&quot;31&quot;/&gt;&lt;lineCharCount val=&quot;1&quot;/&gt;&lt;lineCharCount val=&quot;1&quot;/&gt;&lt;lineCharCount val=&quot;37&quot;/&gt;&lt;lineCharCount val=&quot;23&quot;/&gt;&lt;lineCharCount val=&quot;1&quot;/&gt;&lt;lineCharCount val=&quot;1&quot;/&gt;&lt;lineCharCount val=&quot;9&quot;/&gt;&lt;lineCharCount val=&quot;1&quot;/&gt;&lt;lineCharCount val=&quot;1&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B0237CDD-D253-4067-B5FE-1B9DD844F342}_22.png&quot;/&gt;&lt;left val=&quot;24&quot;/&gt;&lt;top val=&quot;10&quot;/&gt;&lt;width val=&quot;656&quot;/&gt;&lt;height val=&quot;77&quot;/&gt;&lt;hasText val=&quot;1&quot;/&gt;&lt;/Image&gt;&lt;/ThreeDShapeInfo&gt;"/>
  <p:tag name="PRESENTER_SHAPETEXTINFO" val="&lt;ShapeTextInfo&gt;&lt;TableIndex row=&quot;-1&quot; col=&quot;-1&quot;&gt;&lt;linesCount val=&quot;1&quot;/&gt;&lt;lineCharCount val=&quot;42&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53C79B47-D0BB-44DE-B691-FF0D0EE2DE47}_22.png&quot;/&gt;&lt;left val=&quot;29&quot;/&gt;&lt;top val=&quot;84&quot;/&gt;&lt;width val=&quot;673&quot;/&gt;&lt;height val=&quot;150&quot;/&gt;&lt;hasText val=&quot;1&quot;/&gt;&lt;/Image&gt;&lt;/ThreeDShapeInfo&gt;"/>
  <p:tag name="PRESENTER_SHAPETEXTINFO" val="&lt;ShapeTextInfo&gt;&lt;TableIndex row=&quot;-1&quot; col=&quot;-1&quot;&gt;&lt;linesCount val=&quot;4&quot;/&gt;&lt;lineCharCount val=&quot;46&quot;/&gt;&lt;lineCharCount val=&quot;58&quot;/&gt;&lt;lineCharCount val=&quot;57&quot;/&gt;&lt;lineCharCount val=&quot;5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903123E7-4F02-453F-B095-C4FEF22C1B65}_22.png&quot;/&gt;&lt;left val=&quot;389&quot;/&gt;&lt;top val=&quot;197&quot;/&gt;&lt;width val=&quot;330&quot;/&gt;&lt;height val=&quot;312&quot;/&gt;&lt;hasText val=&quot;1&quot;/&gt;&lt;/Image&gt;&lt;/ThreeDShapeInfo&gt;"/>
  <p:tag name="PRESENTER_SHAPETEXTINFO" val="&lt;ShapeTextInfo&gt;&lt;TableIndex row=&quot;-1&quot; col=&quot;-1&quot;&gt;&lt;linesCount val=&quot;19&quot;/&gt;&lt;lineCharCount val=&quot;1&quot;/&gt;&lt;lineCharCount val=&quot;1&quot;/&gt;&lt;lineCharCount val=&quot;41&quot;/&gt;&lt;lineCharCount val=&quot;26&quot;/&gt;&lt;lineCharCount val=&quot;1&quot;/&gt;&lt;lineCharCount val=&quot;1&quot;/&gt;&lt;lineCharCount val=&quot;33&quot;/&gt;&lt;lineCharCount val=&quot;1&quot;/&gt;&lt;lineCharCount val=&quot;1&quot;/&gt;&lt;lineCharCount val=&quot;41&quot;/&gt;&lt;lineCharCount val=&quot;1&quot;/&gt;&lt;lineCharCount val=&quot;1&quot;/&gt;&lt;lineCharCount val=&quot;40&quot;/&gt;&lt;lineCharCount val=&quot;1&quot;/&gt;&lt;lineCharCount val=&quot;1&quot;/&gt;&lt;lineCharCount val=&quot;1&quot;/&gt;&lt;lineCharCount val=&quot;1&quot;/&gt;&lt;lineCharCount val=&quot;1&quot;/&gt;&lt;lineCharCount val=&quot;1&quot;/&gt;&lt;/TableIndex&gt;&lt;/ShapeTextInfo&gt;"/>
</p:tagLst>
</file>

<file path=ppt/theme/theme1.xml><?xml version="1.0" encoding="utf-8"?>
<a:theme xmlns:a="http://schemas.openxmlformats.org/drawingml/2006/main" name="NI Confidenti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Extern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er Confidenti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CEF</Template>
  <TotalTime>14004</TotalTime>
  <Words>826</Words>
  <Application>Microsoft Office PowerPoint</Application>
  <PresentationFormat>Widescreen</PresentationFormat>
  <Paragraphs>221</Paragraphs>
  <Slides>27</Slides>
  <Notes>2</Notes>
  <HiddenSlides>2</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27</vt:i4>
      </vt:variant>
    </vt:vector>
  </HeadingPairs>
  <TitlesOfParts>
    <vt:vector size="35" baseType="lpstr">
      <vt:lpstr>Arial</vt:lpstr>
      <vt:lpstr>Calibri</vt:lpstr>
      <vt:lpstr>Courier New</vt:lpstr>
      <vt:lpstr>Univers Com 45 Light</vt:lpstr>
      <vt:lpstr>Univers LT Std 45 Light</vt:lpstr>
      <vt:lpstr>NI Confidential</vt:lpstr>
      <vt:lpstr>External</vt:lpstr>
      <vt:lpstr>Customer Confidential</vt:lpstr>
      <vt:lpstr>Introduction to DCAF </vt:lpstr>
      <vt:lpstr>Abstract</vt:lpstr>
      <vt:lpstr>Agenda</vt:lpstr>
      <vt:lpstr>Distributed Control and Automation Framework (DCAF) Overview</vt:lpstr>
      <vt:lpstr>Why did we create the framework?</vt:lpstr>
      <vt:lpstr>Who should use the framework?</vt:lpstr>
      <vt:lpstr>How?</vt:lpstr>
      <vt:lpstr>Tag Bus Module Classes</vt:lpstr>
      <vt:lpstr>Tag Bus Module Runtime</vt:lpstr>
      <vt:lpstr>User Control Module</vt:lpstr>
      <vt:lpstr>Application Example: Temperature Controller</vt:lpstr>
      <vt:lpstr>Application Example: Temperature Controller</vt:lpstr>
      <vt:lpstr>Application Example: Temperature Controller</vt:lpstr>
      <vt:lpstr>Engine</vt:lpstr>
      <vt:lpstr>Engine</vt:lpstr>
      <vt:lpstr>PowerPoint Presentation</vt:lpstr>
      <vt:lpstr>RT Main Code</vt:lpstr>
      <vt:lpstr>Editor</vt:lpstr>
      <vt:lpstr>Demo</vt:lpstr>
      <vt:lpstr>When to use tag bus framework</vt:lpstr>
      <vt:lpstr>Project Templates</vt:lpstr>
      <vt:lpstr>Include VI</vt:lpstr>
      <vt:lpstr>Module Scripting</vt:lpstr>
      <vt:lpstr>GitHub</vt:lpstr>
      <vt:lpstr>You should not use it if:</vt:lpstr>
      <vt:lpstr>Questions?</vt:lpstr>
      <vt:lpstr>Dynamic Data Flow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Open Source Plugin Framework for Embedded Control Applications</dc:title>
  <dc:creator>Benjamin Celis</dc:creator>
  <cp:lastModifiedBy>Benjamin Celis</cp:lastModifiedBy>
  <cp:revision>48</cp:revision>
  <dcterms:created xsi:type="dcterms:W3CDTF">2016-03-04T01:42:23Z</dcterms:created>
  <dcterms:modified xsi:type="dcterms:W3CDTF">2016-06-22T19:50:20Z</dcterms:modified>
</cp:coreProperties>
</file>