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5.xml" ContentType="application/vnd.openxmlformats-officedocument.presentationml.notesSlide+xml"/>
  <Override PartName="/ppt/notesSlides/_rels/notesSlide28.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7.xml.rels" ContentType="application/vnd.openxmlformats-package.relationships+xml"/>
  <Override PartName="/ppt/notesSlides/_rels/notesSlide27.xml.rels" ContentType="application/vnd.openxmlformats-package.relationships+xml"/>
  <Override PartName="/ppt/notesSlides/_rels/notesSlide6.xml.rels" ContentType="application/vnd.openxmlformats-package.relationships+xml"/>
  <Override PartName="/ppt/notesSlides/_rels/notesSlide23.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2.wmf" ContentType="image/x-wmf"/>
  <Override PartName="/ppt/media/image30.png" ContentType="image/png"/>
  <Override PartName="/ppt/media/image29.wmf" ContentType="image/x-wmf"/>
  <Override PartName="/ppt/media/image28.png" ContentType="image/png"/>
  <Override PartName="/ppt/media/image26.wmf" ContentType="image/x-wmf"/>
  <Override PartName="/ppt/media/image24.wmf" ContentType="image/x-wmf"/>
  <Override PartName="/ppt/media/image25.wmf" ContentType="image/x-wmf"/>
  <Override PartName="/ppt/media/image23.wmf" ContentType="image/x-wmf"/>
  <Override PartName="/ppt/media/image21.wmf" ContentType="image/x-wmf"/>
  <Override PartName="/ppt/media/image18.wmf" ContentType="image/x-wmf"/>
  <Override PartName="/ppt/media/image22.wmf" ContentType="image/x-wmf"/>
  <Override PartName="/ppt/media/image19.wmf" ContentType="image/x-wmf"/>
  <Override PartName="/ppt/media/image17.wmf" ContentType="image/x-wmf"/>
  <Override PartName="/ppt/media/image13.wmf" ContentType="image/x-wmf"/>
  <Override PartName="/ppt/media/image10.png" ContentType="image/png"/>
  <Override PartName="/ppt/media/image14.wmf" ContentType="image/x-wmf"/>
  <Override PartName="/ppt/media/image15.wmf" ContentType="image/x-wmf"/>
  <Override PartName="/ppt/media/image27.wmf" ContentType="image/x-wmf"/>
  <Override PartName="/ppt/media/image9.png" ContentType="image/png"/>
  <Override PartName="/ppt/media/image8.png" ContentType="image/png"/>
  <Override PartName="/ppt/media/image6.png" ContentType="image/png"/>
  <Override PartName="/ppt/media/image11.wmf" ContentType="image/x-wmf"/>
  <Override PartName="/ppt/media/image16.wmf" ContentType="image/x-wmf"/>
  <Override PartName="/ppt/media/image5.png" ContentType="image/png"/>
  <Override PartName="/ppt/media/image12.jpeg" ContentType="image/jpeg"/>
  <Override PartName="/ppt/media/image20.wmf" ContentType="image/x-wmf"/>
  <Override PartName="/ppt/media/image4.png" ContentType="image/png"/>
  <Override PartName="/ppt/media/image7.png" ContentType="image/png"/>
  <Override PartName="/ppt/media/image3.png" ContentType="image/png"/>
  <Override PartName="/ppt/media/image2.png" ContentType="image/png"/>
  <Override PartName="/ppt/media/image31.wmf" ContentType="image/x-wmf"/>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77240" y="4777560"/>
            <a:ext cx="6217560" cy="4525920"/>
          </a:xfrm>
          <a:prstGeom prst="rect">
            <a:avLst/>
          </a:prstGeom>
        </p:spPr>
        <p:txBody>
          <a:bodyPr lIns="0" rIns="0" tIns="0" bIns="0"/>
          <a:p>
            <a:r>
              <a:rPr lang="es-MX" sz="2000">
                <a:latin typeface="Arial"/>
              </a:rPr>
              <a:t>Pulse para editar el formato de las notas</a:t>
            </a:r>
            <a:endParaRPr/>
          </a:p>
        </p:txBody>
      </p:sp>
      <p:sp>
        <p:nvSpPr>
          <p:cNvPr id="134" name="PlaceHolder 2"/>
          <p:cNvSpPr>
            <a:spLocks noGrp="1"/>
          </p:cNvSpPr>
          <p:nvPr>
            <p:ph type="hdr"/>
          </p:nvPr>
        </p:nvSpPr>
        <p:spPr>
          <a:xfrm>
            <a:off x="0" y="0"/>
            <a:ext cx="3372840" cy="502560"/>
          </a:xfrm>
          <a:prstGeom prst="rect">
            <a:avLst/>
          </a:prstGeom>
        </p:spPr>
        <p:txBody>
          <a:bodyPr lIns="0" rIns="0" tIns="0" bIns="0"/>
          <a:p>
            <a:r>
              <a:rPr lang="es-MX" sz="1400">
                <a:latin typeface="Times New Roman"/>
              </a:rPr>
              <a:t>&lt;encabezamiento&gt;</a:t>
            </a:r>
            <a:endParaRPr/>
          </a:p>
        </p:txBody>
      </p:sp>
      <p:sp>
        <p:nvSpPr>
          <p:cNvPr id="135" name="PlaceHolder 3"/>
          <p:cNvSpPr>
            <a:spLocks noGrp="1"/>
          </p:cNvSpPr>
          <p:nvPr>
            <p:ph type="dt"/>
          </p:nvPr>
        </p:nvSpPr>
        <p:spPr>
          <a:xfrm>
            <a:off x="4399200" y="0"/>
            <a:ext cx="3372840" cy="502560"/>
          </a:xfrm>
          <a:prstGeom prst="rect">
            <a:avLst/>
          </a:prstGeom>
        </p:spPr>
        <p:txBody>
          <a:bodyPr lIns="0" rIns="0" tIns="0" bIns="0"/>
          <a:p>
            <a:pPr algn="r"/>
            <a:r>
              <a:rPr lang="es-MX" sz="1400">
                <a:latin typeface="Times New Roman"/>
              </a:rPr>
              <a:t>&lt;fecha/hora&gt;</a:t>
            </a:r>
            <a:endParaRPr/>
          </a:p>
        </p:txBody>
      </p:sp>
      <p:sp>
        <p:nvSpPr>
          <p:cNvPr id="136" name="PlaceHolder 4"/>
          <p:cNvSpPr>
            <a:spLocks noGrp="1"/>
          </p:cNvSpPr>
          <p:nvPr>
            <p:ph type="ftr"/>
          </p:nvPr>
        </p:nvSpPr>
        <p:spPr>
          <a:xfrm>
            <a:off x="0" y="9555480"/>
            <a:ext cx="3372840" cy="502560"/>
          </a:xfrm>
          <a:prstGeom prst="rect">
            <a:avLst/>
          </a:prstGeom>
        </p:spPr>
        <p:txBody>
          <a:bodyPr lIns="0" rIns="0" tIns="0" bIns="0" anchor="b"/>
          <a:p>
            <a:r>
              <a:rPr lang="es-MX" sz="1400">
                <a:latin typeface="Times New Roman"/>
              </a:rPr>
              <a:t>&lt;pie de página&gt;</a:t>
            </a:r>
            <a:endParaRPr/>
          </a:p>
        </p:txBody>
      </p:sp>
      <p:sp>
        <p:nvSpPr>
          <p:cNvPr id="137" name="PlaceHolder 5"/>
          <p:cNvSpPr>
            <a:spLocks noGrp="1"/>
          </p:cNvSpPr>
          <p:nvPr>
            <p:ph type="sldNum"/>
          </p:nvPr>
        </p:nvSpPr>
        <p:spPr>
          <a:xfrm>
            <a:off x="4399200" y="9555480"/>
            <a:ext cx="3372840" cy="502560"/>
          </a:xfrm>
          <a:prstGeom prst="rect">
            <a:avLst/>
          </a:prstGeom>
        </p:spPr>
        <p:txBody>
          <a:bodyPr lIns="0" rIns="0" tIns="0" bIns="0" anchor="b"/>
          <a:p>
            <a:pPr algn="r"/>
            <a:fld id="{3E6CE29C-D2FD-42DB-8EA0-040579248D74}" type="slidenum">
              <a:rPr lang="es-MX" sz="1400">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16"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6977FB61-C24D-4FBB-8F97-D9F6D45DB4C7}" type="slidenum">
              <a:rPr lang="es-MX" sz="1200" strike="noStrike">
                <a:solidFill>
                  <a:srgbClr val="000000"/>
                </a:solidFill>
                <a:latin typeface="+mn-lt"/>
                <a:ea typeface="+mn-ea"/>
              </a:rPr>
              <a:t>&lt;número&gt;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343400"/>
            <a:ext cx="5486040" cy="4114440"/>
          </a:xfrm>
          <a:prstGeom prst="rect">
            <a:avLst/>
          </a:prstGeom>
        </p:spPr>
        <p:txBody>
          <a:bodyPr lIns="90000" rIns="90000" tIns="45000" bIns="45000"/>
          <a:p>
            <a:r>
              <a:rPr lang="es-MX" sz="2000" strike="noStrike">
                <a:latin typeface="Arial"/>
              </a:rPr>
              <a:t>Voiced/ Voiceless</a:t>
            </a:r>
            <a:endParaRPr/>
          </a:p>
          <a:p>
            <a:pPr>
              <a:lnSpc>
                <a:spcPct val="100000"/>
              </a:lnSpc>
            </a:pPr>
            <a:r>
              <a:rPr lang="es-MX" sz="2000" strike="noStrike">
                <a:latin typeface="Arial"/>
              </a:rPr>
              <a:t>Sonidos sonoros tienen típicamente más energía como se muestra en la Figura. Vemos aquí la forma de onda de la palabra “sees”, que consta de tres fonemas: una consonante sorda / s /, una vocal / iy / y, una consonante / z / voz.</a:t>
            </a:r>
            <a:endParaRPr/>
          </a:p>
          <a:p>
            <a:pPr>
              <a:lnSpc>
                <a:spcPct val="100000"/>
              </a:lnSpc>
            </a:pPr>
            <a:r>
              <a:rPr lang="es-MX" sz="1200" strike="noStrike">
                <a:solidFill>
                  <a:srgbClr val="000000"/>
                </a:solidFill>
                <a:latin typeface="+mn-lt"/>
                <a:ea typeface="+mn-ea"/>
              </a:rPr>
              <a:t>son la articulación mínima de un sonido vocálico y consonántico.</a:t>
            </a:r>
            <a:endParaRPr/>
          </a:p>
          <a:p>
            <a:pPr>
              <a:lnSpc>
                <a:spcPct val="100000"/>
              </a:lnSpc>
            </a:pPr>
            <a:r>
              <a:rPr lang="es-MX" sz="1200" strike="noStrike">
                <a:solidFill>
                  <a:srgbClr val="000000"/>
                </a:solidFill>
                <a:latin typeface="+mn-lt"/>
                <a:ea typeface="+mn-ea"/>
              </a:rPr>
              <a:t>En los sonidos consonánticos de acuerdo con el </a:t>
            </a:r>
            <a:r>
              <a:rPr lang="es-MX" sz="1200" strike="noStrike">
                <a:solidFill>
                  <a:srgbClr val="000000"/>
                </a:solidFill>
                <a:latin typeface="+mn-lt"/>
                <a:ea typeface="+mn-ea"/>
              </a:rPr>
              <a:t>punto de articulación</a:t>
            </a:r>
            <a:r>
              <a:rPr lang="es-MX" sz="1200" strike="noStrike">
                <a:solidFill>
                  <a:srgbClr val="000000"/>
                </a:solidFill>
                <a:latin typeface="+mn-lt"/>
                <a:ea typeface="+mn-ea"/>
              </a:rPr>
              <a:t> podemos encontrar: </a:t>
            </a:r>
            <a:r>
              <a:rPr lang="es-MX" sz="1200" strike="noStrike">
                <a:solidFill>
                  <a:srgbClr val="000000"/>
                </a:solidFill>
                <a:latin typeface="+mn-lt"/>
                <a:ea typeface="+mn-ea"/>
              </a:rPr>
              <a:t>labiales</a:t>
            </a:r>
            <a:r>
              <a:rPr lang="es-MX" sz="1200" strike="noStrike">
                <a:solidFill>
                  <a:srgbClr val="000000"/>
                </a:solidFill>
                <a:latin typeface="+mn-lt"/>
                <a:ea typeface="+mn-ea"/>
              </a:rPr>
              <a:t>, </a:t>
            </a:r>
            <a:r>
              <a:rPr lang="es-MX" sz="1200" strike="noStrike">
                <a:solidFill>
                  <a:srgbClr val="000000"/>
                </a:solidFill>
                <a:latin typeface="+mn-lt"/>
                <a:ea typeface="+mn-ea"/>
              </a:rPr>
              <a:t>labiodentales</a:t>
            </a:r>
            <a:r>
              <a:rPr lang="es-MX" sz="1200" strike="noStrike">
                <a:solidFill>
                  <a:srgbClr val="000000"/>
                </a:solidFill>
                <a:latin typeface="+mn-lt"/>
                <a:ea typeface="+mn-ea"/>
              </a:rPr>
              <a:t>, </a:t>
            </a:r>
            <a:r>
              <a:rPr lang="es-MX" sz="1200" strike="noStrike">
                <a:solidFill>
                  <a:srgbClr val="000000"/>
                </a:solidFill>
                <a:latin typeface="+mn-lt"/>
                <a:ea typeface="+mn-ea"/>
              </a:rPr>
              <a:t>coronales</a:t>
            </a:r>
            <a:r>
              <a:rPr lang="es-MX" sz="1200" strike="noStrike">
                <a:solidFill>
                  <a:srgbClr val="000000"/>
                </a:solidFill>
                <a:latin typeface="+mn-lt"/>
                <a:ea typeface="+mn-ea"/>
              </a:rPr>
              <a:t> </a:t>
            </a:r>
            <a:r>
              <a:rPr lang="es-MX" sz="1200" strike="noStrike">
                <a:solidFill>
                  <a:srgbClr val="000000"/>
                </a:solidFill>
                <a:latin typeface="+mn-lt"/>
                <a:ea typeface="+mn-ea"/>
              </a:rPr>
              <a:t>(interdentales</a:t>
            </a:r>
            <a:r>
              <a:rPr lang="es-MX" sz="1200" strike="noStrike">
                <a:solidFill>
                  <a:srgbClr val="000000"/>
                </a:solidFill>
                <a:latin typeface="+mn-lt"/>
                <a:ea typeface="+mn-ea"/>
              </a:rPr>
              <a:t>, </a:t>
            </a:r>
            <a:r>
              <a:rPr lang="es-MX" sz="1200" strike="noStrike">
                <a:solidFill>
                  <a:srgbClr val="000000"/>
                </a:solidFill>
                <a:latin typeface="+mn-lt"/>
                <a:ea typeface="+mn-ea"/>
              </a:rPr>
              <a:t>dentales</a:t>
            </a:r>
            <a:r>
              <a:rPr lang="es-MX" sz="1200" strike="noStrike">
                <a:solidFill>
                  <a:srgbClr val="000000"/>
                </a:solidFill>
                <a:latin typeface="+mn-lt"/>
                <a:ea typeface="+mn-ea"/>
              </a:rPr>
              <a:t>, </a:t>
            </a:r>
            <a:r>
              <a:rPr lang="es-MX" sz="1200" strike="noStrike">
                <a:solidFill>
                  <a:srgbClr val="000000"/>
                </a:solidFill>
                <a:latin typeface="+mn-lt"/>
                <a:ea typeface="+mn-ea"/>
              </a:rPr>
              <a:t>alveolares</a:t>
            </a:r>
            <a:r>
              <a:rPr lang="es-MX" sz="1200" strike="noStrike">
                <a:solidFill>
                  <a:srgbClr val="000000"/>
                </a:solidFill>
                <a:latin typeface="+mn-lt"/>
                <a:ea typeface="+mn-ea"/>
              </a:rPr>
              <a:t>, </a:t>
            </a:r>
            <a:r>
              <a:rPr lang="es-MX" sz="1200" strike="noStrike">
                <a:solidFill>
                  <a:srgbClr val="000000"/>
                </a:solidFill>
                <a:latin typeface="+mn-lt"/>
                <a:ea typeface="+mn-ea"/>
              </a:rPr>
              <a:t>postalveolares</a:t>
            </a:r>
            <a:r>
              <a:rPr lang="es-MX" sz="1200" strike="noStrike">
                <a:solidFill>
                  <a:srgbClr val="000000"/>
                </a:solidFill>
                <a:latin typeface="+mn-lt"/>
                <a:ea typeface="+mn-ea"/>
              </a:rPr>
              <a:t>, </a:t>
            </a:r>
            <a:r>
              <a:rPr lang="es-MX" sz="1200" strike="noStrike">
                <a:solidFill>
                  <a:srgbClr val="000000"/>
                </a:solidFill>
                <a:latin typeface="+mn-lt"/>
                <a:ea typeface="+mn-ea"/>
              </a:rPr>
              <a:t>retroflejas</a:t>
            </a:r>
            <a:r>
              <a:rPr lang="es-MX" sz="1200" strike="noStrike">
                <a:solidFill>
                  <a:srgbClr val="000000"/>
                </a:solidFill>
                <a:latin typeface="+mn-lt"/>
                <a:ea typeface="+mn-ea"/>
              </a:rPr>
              <a:t>), </a:t>
            </a:r>
            <a:r>
              <a:rPr lang="es-MX" sz="1200" strike="noStrike">
                <a:solidFill>
                  <a:srgbClr val="000000"/>
                </a:solidFill>
                <a:latin typeface="+mn-lt"/>
                <a:ea typeface="+mn-ea"/>
              </a:rPr>
              <a:t>palatales</a:t>
            </a:r>
            <a:r>
              <a:rPr lang="es-MX" sz="1200" strike="noStrike">
                <a:solidFill>
                  <a:srgbClr val="000000"/>
                </a:solidFill>
                <a:latin typeface="+mn-lt"/>
                <a:ea typeface="+mn-ea"/>
              </a:rPr>
              <a:t>, </a:t>
            </a:r>
            <a:r>
              <a:rPr lang="es-MX" sz="1200" strike="noStrike">
                <a:solidFill>
                  <a:srgbClr val="000000"/>
                </a:solidFill>
                <a:latin typeface="+mn-lt"/>
                <a:ea typeface="+mn-ea"/>
              </a:rPr>
              <a:t>velares</a:t>
            </a:r>
            <a:r>
              <a:rPr lang="es-MX" sz="1200" strike="noStrike">
                <a:solidFill>
                  <a:srgbClr val="000000"/>
                </a:solidFill>
                <a:latin typeface="+mn-lt"/>
                <a:ea typeface="+mn-ea"/>
              </a:rPr>
              <a:t>, </a:t>
            </a:r>
            <a:r>
              <a:rPr lang="es-MX" sz="1200" strike="noStrike">
                <a:solidFill>
                  <a:srgbClr val="000000"/>
                </a:solidFill>
                <a:latin typeface="+mn-lt"/>
                <a:ea typeface="+mn-ea"/>
              </a:rPr>
              <a:t>uvulares</a:t>
            </a:r>
            <a:r>
              <a:rPr lang="es-MX" sz="1200" strike="noStrike">
                <a:solidFill>
                  <a:srgbClr val="000000"/>
                </a:solidFill>
                <a:latin typeface="+mn-lt"/>
                <a:ea typeface="+mn-ea"/>
              </a:rPr>
              <a:t>, </a:t>
            </a:r>
            <a:r>
              <a:rPr lang="es-MX" sz="1200" strike="noStrike">
                <a:solidFill>
                  <a:srgbClr val="000000"/>
                </a:solidFill>
                <a:latin typeface="+mn-lt"/>
                <a:ea typeface="+mn-ea"/>
              </a:rPr>
              <a:t>faringales</a:t>
            </a:r>
            <a:r>
              <a:rPr lang="es-MX" sz="1200" strike="noStrike">
                <a:solidFill>
                  <a:srgbClr val="000000"/>
                </a:solidFill>
                <a:latin typeface="+mn-lt"/>
                <a:ea typeface="+mn-ea"/>
              </a:rPr>
              <a:t> y </a:t>
            </a:r>
            <a:r>
              <a:rPr lang="es-MX" sz="1200" strike="noStrike">
                <a:solidFill>
                  <a:srgbClr val="000000"/>
                </a:solidFill>
                <a:latin typeface="+mn-lt"/>
                <a:ea typeface="+mn-ea"/>
              </a:rPr>
              <a:t>glotales</a:t>
            </a:r>
            <a:r>
              <a:rPr lang="es-MX" sz="1200" strike="noStrike">
                <a:solidFill>
                  <a:srgbClr val="000000"/>
                </a:solidFill>
                <a:latin typeface="+mn-lt"/>
                <a:ea typeface="+mn-ea"/>
              </a:rPr>
              <a:t>. Sin embargo, es difícil encontrar lenguas que usen simultáneamente todos estos puntos de articulación. Respecto al </a:t>
            </a:r>
            <a:r>
              <a:rPr lang="es-MX" sz="1200" strike="noStrike">
                <a:solidFill>
                  <a:srgbClr val="000000"/>
                </a:solidFill>
                <a:latin typeface="+mn-lt"/>
                <a:ea typeface="+mn-ea"/>
              </a:rPr>
              <a:t>modo de articulación</a:t>
            </a:r>
            <a:r>
              <a:rPr lang="es-MX" sz="1200" strike="noStrike">
                <a:solidFill>
                  <a:srgbClr val="000000"/>
                </a:solidFill>
                <a:latin typeface="+mn-lt"/>
                <a:ea typeface="+mn-ea"/>
              </a:rPr>
              <a:t> se tienen </a:t>
            </a:r>
            <a:r>
              <a:rPr lang="es-MX" sz="1200" strike="noStrike">
                <a:solidFill>
                  <a:srgbClr val="000000"/>
                </a:solidFill>
                <a:latin typeface="+mn-lt"/>
                <a:ea typeface="+mn-ea"/>
              </a:rPr>
              <a:t>oclusivas</a:t>
            </a:r>
            <a:r>
              <a:rPr lang="es-MX" sz="1200" strike="noStrike">
                <a:solidFill>
                  <a:srgbClr val="000000"/>
                </a:solidFill>
                <a:latin typeface="+mn-lt"/>
                <a:ea typeface="+mn-ea"/>
              </a:rPr>
              <a:t>, </a:t>
            </a:r>
            <a:r>
              <a:rPr lang="es-MX" sz="1200" strike="noStrike">
                <a:solidFill>
                  <a:srgbClr val="000000"/>
                </a:solidFill>
                <a:latin typeface="+mn-lt"/>
                <a:ea typeface="+mn-ea"/>
              </a:rPr>
              <a:t>fricativas</a:t>
            </a:r>
            <a:r>
              <a:rPr lang="es-MX" sz="1200" strike="noStrike">
                <a:solidFill>
                  <a:srgbClr val="000000"/>
                </a:solidFill>
                <a:latin typeface="+mn-lt"/>
                <a:ea typeface="+mn-ea"/>
              </a:rPr>
              <a:t>, </a:t>
            </a:r>
            <a:r>
              <a:rPr lang="es-MX" sz="1200" strike="noStrike">
                <a:solidFill>
                  <a:srgbClr val="000000"/>
                </a:solidFill>
                <a:latin typeface="+mn-lt"/>
                <a:ea typeface="+mn-ea"/>
              </a:rPr>
              <a:t>africadas</a:t>
            </a:r>
            <a:r>
              <a:rPr lang="es-MX" sz="1200" strike="noStrike">
                <a:solidFill>
                  <a:srgbClr val="000000"/>
                </a:solidFill>
                <a:latin typeface="+mn-lt"/>
                <a:ea typeface="+mn-ea"/>
              </a:rPr>
              <a:t> y </a:t>
            </a:r>
            <a:r>
              <a:rPr lang="es-MX" sz="1200" strike="noStrike">
                <a:solidFill>
                  <a:srgbClr val="000000"/>
                </a:solidFill>
                <a:latin typeface="+mn-lt"/>
                <a:ea typeface="+mn-ea"/>
              </a:rPr>
              <a:t>aproximantes</a:t>
            </a:r>
            <a:r>
              <a:rPr lang="es-MX" sz="1200" strike="noStrike">
                <a:solidFill>
                  <a:srgbClr val="000000"/>
                </a:solidFill>
                <a:latin typeface="+mn-lt"/>
                <a:ea typeface="+mn-ea"/>
              </a:rPr>
              <a:t>.</a:t>
            </a:r>
            <a:endParaRPr/>
          </a:p>
          <a:p>
            <a:pPr>
              <a:lnSpc>
                <a:spcPct val="100000"/>
              </a:lnSpc>
            </a:pPr>
            <a:endParaRPr/>
          </a:p>
        </p:txBody>
      </p:sp>
      <p:sp>
        <p:nvSpPr>
          <p:cNvPr id="234"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85D88983-A3C8-4DFC-B79B-F0A3792E89F1}" type="slidenum">
              <a:rPr lang="es-MX" sz="1200" strike="noStrike">
                <a:solidFill>
                  <a:srgbClr val="000000"/>
                </a:solidFill>
                <a:latin typeface="+mn-lt"/>
                <a:ea typeface="+mn-ea"/>
              </a:rPr>
              <a:t>&lt;número&gt;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343400"/>
            <a:ext cx="5486040" cy="4114440"/>
          </a:xfrm>
          <a:prstGeom prst="rect">
            <a:avLst/>
          </a:prstGeom>
        </p:spPr>
        <p:txBody>
          <a:bodyPr lIns="90000" rIns="90000" tIns="45000" bIns="45000"/>
          <a:p>
            <a:r>
              <a:rPr lang="es-MX" sz="2000" strike="noStrike">
                <a:latin typeface="Arial"/>
              </a:rPr>
              <a:t>Se muestra un análisis de frecuencia a largo plazo, comparable a una serie completa de secciones transversales punto de tiempo individuales a distancia uno junto al otro en el tiempo y visto desde arriba.</a:t>
            </a:r>
            <a:endParaRPr/>
          </a:p>
        </p:txBody>
      </p:sp>
      <p:sp>
        <p:nvSpPr>
          <p:cNvPr id="236"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0AFBC161-6D21-428F-9BA0-31FD8F63650B}" type="slidenum">
              <a:rPr lang="es-MX" sz="1200" strike="noStrike">
                <a:solidFill>
                  <a:srgbClr val="000000"/>
                </a:solidFill>
                <a:latin typeface="+mn-lt"/>
                <a:ea typeface="+mn-ea"/>
              </a:rPr>
              <a:t>&lt;número&gt;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343400"/>
            <a:ext cx="5486040" cy="4114440"/>
          </a:xfrm>
          <a:prstGeom prst="rect">
            <a:avLst/>
          </a:prstGeom>
        </p:spPr>
        <p:txBody>
          <a:bodyPr lIns="90000" rIns="90000" tIns="45000" bIns="45000"/>
          <a:p>
            <a:r>
              <a:rPr lang="es-MX" sz="1200" strike="noStrike">
                <a:solidFill>
                  <a:srgbClr val="000000"/>
                </a:solidFill>
                <a:latin typeface="+mn-lt"/>
                <a:ea typeface="+mn-ea"/>
              </a:rPr>
              <a:t>The Short-Time Energy, computed on a segment of speech samples, can help</a:t>
            </a:r>
            <a:endParaRPr/>
          </a:p>
          <a:p>
            <a:r>
              <a:rPr lang="es-MX" sz="1200" strike="noStrike">
                <a:solidFill>
                  <a:srgbClr val="000000"/>
                </a:solidFill>
                <a:latin typeface="+mn-lt"/>
                <a:ea typeface="+mn-ea"/>
              </a:rPr>
              <a:t>differentiate between voiced and unvoiced speech on a per-frame basis. This is</a:t>
            </a:r>
            <a:endParaRPr/>
          </a:p>
          <a:p>
            <a:r>
              <a:rPr lang="es-MX" sz="1200" strike="noStrike">
                <a:solidFill>
                  <a:srgbClr val="000000"/>
                </a:solidFill>
                <a:latin typeface="+mn-lt"/>
                <a:ea typeface="+mn-ea"/>
              </a:rPr>
              <a:t>because the amplitude of unvoiced sounds is typically smaller than that of voiced</a:t>
            </a:r>
            <a:endParaRPr/>
          </a:p>
          <a:p>
            <a:r>
              <a:rPr lang="es-MX" sz="1200" strike="noStrike">
                <a:solidFill>
                  <a:srgbClr val="000000"/>
                </a:solidFill>
                <a:latin typeface="+mn-lt"/>
                <a:ea typeface="+mn-ea"/>
              </a:rPr>
              <a:t>Sounds.</a:t>
            </a:r>
            <a:endParaRPr/>
          </a:p>
        </p:txBody>
      </p:sp>
      <p:sp>
        <p:nvSpPr>
          <p:cNvPr id="238"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D72DF158-5163-491C-9B35-1D0E50843BA8}" type="slidenum">
              <a:rPr lang="es-MX" sz="1200" strike="noStrike">
                <a:solidFill>
                  <a:srgbClr val="000000"/>
                </a:solidFill>
                <a:latin typeface="+mn-lt"/>
                <a:ea typeface="+mn-ea"/>
              </a:rPr>
              <a:t>&lt;número&gt;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343400"/>
            <a:ext cx="5486040" cy="4114440"/>
          </a:xfrm>
          <a:prstGeom prst="rect">
            <a:avLst/>
          </a:prstGeom>
        </p:spPr>
        <p:txBody>
          <a:bodyPr lIns="90000" rIns="90000" tIns="45000" bIns="45000"/>
          <a:p>
            <a:r>
              <a:rPr lang="es-MX" sz="1200" strike="noStrike">
                <a:solidFill>
                  <a:srgbClr val="000000"/>
                </a:solidFill>
                <a:latin typeface="+mn-lt"/>
                <a:ea typeface="+mn-ea"/>
              </a:rPr>
              <a:t>The sensitivity to temporarily large signals that is a disadvantage of Short-Time</a:t>
            </a:r>
            <a:endParaRPr/>
          </a:p>
          <a:p>
            <a:r>
              <a:rPr lang="es-MX" sz="1200" strike="noStrike">
                <a:solidFill>
                  <a:srgbClr val="000000"/>
                </a:solidFill>
                <a:latin typeface="+mn-lt"/>
                <a:ea typeface="+mn-ea"/>
              </a:rPr>
              <a:t>Energy can be avoided by using the Average Magnitude metric instead</a:t>
            </a:r>
            <a:endParaRPr/>
          </a:p>
        </p:txBody>
      </p:sp>
      <p:sp>
        <p:nvSpPr>
          <p:cNvPr id="240"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A94A73A-8D0E-4043-93D1-DCF4674082D5}" type="slidenum">
              <a:rPr lang="es-MX" sz="1200" strike="noStrike">
                <a:solidFill>
                  <a:srgbClr val="000000"/>
                </a:solidFill>
                <a:latin typeface="+mn-lt"/>
                <a:ea typeface="+mn-ea"/>
              </a:rPr>
              <a:t>&lt;número&gt;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18"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75F847DD-F50E-4CDC-9444-2D7A2E3D81E6}" type="slidenum">
              <a:rPr lang="es-MX" sz="1200" strike="noStrike">
                <a:solidFill>
                  <a:srgbClr val="000000"/>
                </a:solidFill>
                <a:latin typeface="+mn-lt"/>
                <a:ea typeface="+mn-ea"/>
              </a:rPr>
              <a:t>&lt;número&gt;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343400"/>
            <a:ext cx="5486040" cy="4114440"/>
          </a:xfrm>
          <a:prstGeom prst="rect">
            <a:avLst/>
          </a:prstGeom>
        </p:spPr>
        <p:txBody>
          <a:bodyPr lIns="90000" rIns="90000" tIns="45000" bIns="45000"/>
          <a:p>
            <a:r>
              <a:rPr lang="es-MX" sz="1200" strike="noStrike">
                <a:solidFill>
                  <a:srgbClr val="000000"/>
                </a:solidFill>
                <a:latin typeface="+mn-lt"/>
                <a:ea typeface="+mn-ea"/>
              </a:rPr>
              <a:t>the autocorrelation of a signal is periodic when the signal itself is periodic, and therefore the peaks in the autocorrelation output can be used</a:t>
            </a:r>
            <a:endParaRPr/>
          </a:p>
          <a:p>
            <a:r>
              <a:rPr lang="es-MX" sz="1200" strike="noStrike">
                <a:solidFill>
                  <a:srgbClr val="000000"/>
                </a:solidFill>
                <a:latin typeface="+mn-lt"/>
                <a:ea typeface="+mn-ea"/>
              </a:rPr>
              <a:t>as a rough measure of the periodicity of the signal.</a:t>
            </a:r>
            <a:endParaRPr/>
          </a:p>
        </p:txBody>
      </p:sp>
      <p:sp>
        <p:nvSpPr>
          <p:cNvPr id="242"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047F4D7C-A27D-4287-A2AE-6C92E681BD5B}" type="slidenum">
              <a:rPr lang="es-MX" sz="1200" strike="noStrike">
                <a:solidFill>
                  <a:srgbClr val="000000"/>
                </a:solidFill>
                <a:latin typeface="+mn-lt"/>
                <a:ea typeface="+mn-ea"/>
              </a:rPr>
              <a:t>&lt;número&gt;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44"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5704FB45-0BE5-4403-8140-9CAE662CC6E0}" type="slidenum">
              <a:rPr lang="es-MX" sz="1200" strike="noStrike">
                <a:solidFill>
                  <a:srgbClr val="000000"/>
                </a:solidFill>
                <a:latin typeface="+mn-lt"/>
                <a:ea typeface="+mn-ea"/>
              </a:rPr>
              <a:t>&lt;número&gt;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lIns="90000" rIns="90000" tIns="45000" bIns="45000"/>
          <a:p>
            <a:r>
              <a:rPr lang="es-MX" sz="2000" strike="noStrike">
                <a:latin typeface="Arial"/>
              </a:rPr>
              <a:t>Esta realización utiliza elementos de retardo (memoria) separados para las muestras de las señales de entrada y salida</a:t>
            </a:r>
            <a:endParaRPr/>
          </a:p>
          <a:p>
            <a:r>
              <a:rPr lang="es-MX" sz="2000" strike="noStrike">
                <a:latin typeface="Arial"/>
              </a:rPr>
              <a:t>Se puede interpretar como dos sistemas lineales invariantes en el tiempo. El primero un sistema no recursivo y el segundo sistema recursivo</a:t>
            </a:r>
            <a:endParaRPr/>
          </a:p>
        </p:txBody>
      </p:sp>
      <p:sp>
        <p:nvSpPr>
          <p:cNvPr id="246"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472D14B8-6EE0-45D4-941C-81C77CB5FD35}" type="slidenum">
              <a:rPr lang="es-MX" sz="1200" strike="noStrike">
                <a:solidFill>
                  <a:srgbClr val="000000"/>
                </a:solidFill>
                <a:latin typeface="+mn-lt"/>
                <a:ea typeface="+mn-ea"/>
              </a:rPr>
              <a:t>&lt;número&gt;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343400"/>
            <a:ext cx="5486040" cy="4114440"/>
          </a:xfrm>
          <a:prstGeom prst="rect">
            <a:avLst/>
          </a:prstGeom>
        </p:spPr>
        <p:txBody>
          <a:bodyPr lIns="90000" rIns="90000" tIns="45000" bIns="45000"/>
          <a:p>
            <a:r>
              <a:rPr lang="es-MX" sz="2000" strike="noStrike">
                <a:latin typeface="Arial"/>
              </a:rPr>
              <a:t>Forma generalizada</a:t>
            </a:r>
            <a:endParaRPr/>
          </a:p>
        </p:txBody>
      </p:sp>
      <p:sp>
        <p:nvSpPr>
          <p:cNvPr id="248"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29D26195-0E85-43CC-9206-DA71961A1CF1}" type="slidenum">
              <a:rPr lang="es-MX" sz="1200" strike="noStrike">
                <a:solidFill>
                  <a:srgbClr val="000000"/>
                </a:solidFill>
                <a:latin typeface="+mn-lt"/>
                <a:ea typeface="+mn-ea"/>
              </a:rPr>
              <a:t>&lt;número&gt;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20"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C0DB290E-812D-4389-9C4D-1B022E7BD02E}" type="slidenum">
              <a:rPr lang="es-MX" sz="1200" strike="noStrike">
                <a:solidFill>
                  <a:srgbClr val="000000"/>
                </a:solidFill>
                <a:latin typeface="+mn-lt"/>
                <a:ea typeface="+mn-ea"/>
              </a:rPr>
              <a:t>&lt;número&gt;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22"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245D4E3A-49E9-4810-AE63-B56A1DE9F8F5}" type="slidenum">
              <a:rPr lang="es-MX" sz="1200" strike="noStrike">
                <a:solidFill>
                  <a:srgbClr val="000000"/>
                </a:solidFill>
                <a:latin typeface="+mn-lt"/>
                <a:ea typeface="+mn-ea"/>
              </a:rPr>
              <a:t>&lt;número&gt;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24"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E1547FC6-5E28-452F-904D-1AD0F48ACE73}" type="slidenum">
              <a:rPr lang="es-MX" sz="1200" strike="noStrike">
                <a:solidFill>
                  <a:srgbClr val="000000"/>
                </a:solidFill>
                <a:latin typeface="+mn-lt"/>
                <a:ea typeface="+mn-ea"/>
              </a:rPr>
              <a:t>&lt;número&gt;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26"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8CE1F90D-C0C7-4E77-8A28-EA76E47B3F42}" type="slidenum">
              <a:rPr lang="es-MX" sz="1200" strike="noStrike">
                <a:solidFill>
                  <a:srgbClr val="000000"/>
                </a:solidFill>
                <a:latin typeface="+mn-lt"/>
                <a:ea typeface="+mn-ea"/>
              </a:rPr>
              <a:t>&lt;número&gt;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6040" cy="4114440"/>
          </a:xfrm>
          <a:prstGeom prst="rect">
            <a:avLst/>
          </a:prstGeom>
        </p:spPr>
        <p:txBody>
          <a:bodyPr lIns="90000" rIns="90000" tIns="45000" bIns="45000"/>
          <a:p>
            <a:r>
              <a:rPr lang="es-MX" sz="1200" strike="noStrike">
                <a:solidFill>
                  <a:srgbClr val="000000"/>
                </a:solidFill>
                <a:latin typeface="+mn-lt"/>
                <a:ea typeface="+mn-ea"/>
              </a:rPr>
              <a:t>Complemento a dos</a:t>
            </a:r>
            <a:endParaRPr/>
          </a:p>
          <a:p>
            <a:r>
              <a:rPr lang="es-MX" sz="1200" strike="noStrike">
                <a:solidFill>
                  <a:srgbClr val="000000"/>
                </a:solidFill>
                <a:latin typeface="+mn-lt"/>
                <a:ea typeface="+mn-ea"/>
              </a:rPr>
              <a:t>No posee doble representación del cero.</a:t>
            </a:r>
            <a:endParaRPr/>
          </a:p>
          <a:p>
            <a:r>
              <a:rPr lang="es-MX" sz="1200" strike="noStrike">
                <a:solidFill>
                  <a:srgbClr val="000000"/>
                </a:solidFill>
                <a:latin typeface="+mn-lt"/>
                <a:ea typeface="+mn-ea"/>
              </a:rPr>
              <a:t>Permite operar aritméticamente de manera mas facil.</a:t>
            </a:r>
            <a:endParaRPr/>
          </a:p>
          <a:p>
            <a:endParaRPr/>
          </a:p>
        </p:txBody>
      </p:sp>
      <p:sp>
        <p:nvSpPr>
          <p:cNvPr id="228"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68FF8FDB-6439-47A0-A299-73771197F5A4}" type="slidenum">
              <a:rPr lang="es-MX" sz="1200" strike="noStrike">
                <a:solidFill>
                  <a:srgbClr val="000000"/>
                </a:solidFill>
                <a:latin typeface="+mn-lt"/>
                <a:ea typeface="+mn-ea"/>
              </a:rPr>
              <a:t>&lt;número&gt;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30"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A26AE3A7-E3F4-42F3-AE15-DFA46C8A037E}" type="slidenum">
              <a:rPr lang="es-MX" sz="1200" strike="noStrike">
                <a:solidFill>
                  <a:srgbClr val="000000"/>
                </a:solidFill>
                <a:latin typeface="+mn-lt"/>
                <a:ea typeface="+mn-ea"/>
              </a:rPr>
              <a:t>&lt;número&gt;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343400"/>
            <a:ext cx="5486040" cy="4114440"/>
          </a:xfrm>
          <a:prstGeom prst="rect">
            <a:avLst/>
          </a:prstGeom>
        </p:spPr>
        <p:txBody>
          <a:bodyPr lIns="90000" rIns="90000" tIns="45000" bIns="45000"/>
          <a:p>
            <a:endParaRPr/>
          </a:p>
        </p:txBody>
      </p:sp>
      <p:sp>
        <p:nvSpPr>
          <p:cNvPr id="232" name="TextShape 2"/>
          <p:cNvSpPr txBox="1"/>
          <p:nvPr/>
        </p:nvSpPr>
        <p:spPr>
          <a:xfrm>
            <a:off x="3884760" y="8685360"/>
            <a:ext cx="2971440" cy="456840"/>
          </a:xfrm>
          <a:prstGeom prst="rect">
            <a:avLst/>
          </a:prstGeom>
          <a:noFill/>
          <a:ln>
            <a:noFill/>
          </a:ln>
        </p:spPr>
        <p:txBody>
          <a:bodyPr lIns="90000" rIns="90000" tIns="45000" bIns="45000" anchor="b"/>
          <a:p>
            <a:pPr algn="r">
              <a:lnSpc>
                <a:spcPct val="100000"/>
              </a:lnSpc>
            </a:pPr>
            <a:fld id="{EDE8B3F6-940D-46DA-884B-DCAD5CA467F7}" type="slidenum">
              <a:rPr lang="es-MX" sz="1200" strike="noStrike">
                <a:solidFill>
                  <a:srgbClr val="000000"/>
                </a:solidFill>
                <a:latin typeface="+mn-lt"/>
                <a:ea typeface="+mn-ea"/>
              </a:rPr>
              <a:t>&lt;número&gt;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33"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4"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36"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7"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8"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9"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41"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42"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43" name="" descr=""/>
          <p:cNvPicPr/>
          <p:nvPr/>
        </p:nvPicPr>
        <p:blipFill>
          <a:blip r:embed="rId2"/>
          <a:stretch/>
        </p:blipFill>
        <p:spPr>
          <a:xfrm>
            <a:off x="1735560" y="1599840"/>
            <a:ext cx="5671800" cy="4525560"/>
          </a:xfrm>
          <a:prstGeom prst="rect">
            <a:avLst/>
          </a:prstGeom>
          <a:ln>
            <a:noFill/>
          </a:ln>
        </p:spPr>
      </p:pic>
      <p:pic>
        <p:nvPicPr>
          <p:cNvPr id="44"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55"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5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152280"/>
            <a:ext cx="8229240" cy="12650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152280"/>
            <a:ext cx="8229240" cy="5865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6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2"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6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7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7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7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7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8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8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8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8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8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86" name="" descr=""/>
          <p:cNvPicPr/>
          <p:nvPr/>
        </p:nvPicPr>
        <p:blipFill>
          <a:blip r:embed="rId2"/>
          <a:stretch/>
        </p:blipFill>
        <p:spPr>
          <a:xfrm>
            <a:off x="1735560" y="1599840"/>
            <a:ext cx="5671800" cy="4525560"/>
          </a:xfrm>
          <a:prstGeom prst="rect">
            <a:avLst/>
          </a:prstGeom>
          <a:ln>
            <a:noFill/>
          </a:ln>
        </p:spPr>
      </p:pic>
      <p:pic>
        <p:nvPicPr>
          <p:cNvPr id="87" name="" descr=""/>
          <p:cNvPicPr/>
          <p:nvPr/>
        </p:nvPicPr>
        <p:blipFill>
          <a:blip r:embed="rId3"/>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00"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02"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0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05"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152280"/>
            <a:ext cx="8229240" cy="12650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4"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152280"/>
            <a:ext cx="8229240" cy="5865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0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10"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11"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13"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15"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17"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1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19"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21"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122"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2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2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26"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127"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29"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130"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131" name="" descr=""/>
          <p:cNvPicPr/>
          <p:nvPr/>
        </p:nvPicPr>
        <p:blipFill>
          <a:blip r:embed="rId2"/>
          <a:stretch/>
        </p:blipFill>
        <p:spPr>
          <a:xfrm>
            <a:off x="1735560" y="1599840"/>
            <a:ext cx="5671800" cy="4525560"/>
          </a:xfrm>
          <a:prstGeom prst="rect">
            <a:avLst/>
          </a:prstGeom>
          <a:ln>
            <a:noFill/>
          </a:ln>
        </p:spPr>
      </p:pic>
      <p:pic>
        <p:nvPicPr>
          <p:cNvPr id="132" name="" descr=""/>
          <p:cNvPicPr/>
          <p:nvPr/>
        </p:nvPicPr>
        <p:blipFill>
          <a:blip r:embed="rId3"/>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16"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52280"/>
            <a:ext cx="8229240" cy="12650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152280"/>
            <a:ext cx="8229240" cy="5865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2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2"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23"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25"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6"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7"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52280"/>
            <a:ext cx="8229240" cy="1265040"/>
          </a:xfrm>
          <a:prstGeom prst="rect">
            <a:avLst/>
          </a:prstGeom>
        </p:spPr>
        <p:txBody>
          <a:bodyPr lIns="0" rIns="0" tIns="0" bIns="0" anchor="ctr"/>
          <a:p>
            <a:endParaRPr/>
          </a:p>
        </p:txBody>
      </p:sp>
      <p:sp>
        <p:nvSpPr>
          <p:cNvPr id="2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1"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Rectangle 6" descr=""/>
          <p:cNvPicPr/>
          <p:nvPr/>
        </p:nvPicPr>
        <p:blipFill>
          <a:blip r:embed="rId2"/>
          <a:stretch/>
        </p:blipFill>
        <p:spPr>
          <a:xfrm>
            <a:off x="0" y="0"/>
            <a:ext cx="9143640" cy="1418760"/>
          </a:xfrm>
          <a:prstGeom prst="rect">
            <a:avLst/>
          </a:prstGeom>
          <a:ln>
            <a:noFill/>
          </a:ln>
        </p:spPr>
      </p:pic>
      <p:sp>
        <p:nvSpPr>
          <p:cNvPr id="1" name="CustomShape 1"/>
          <p:cNvSpPr/>
          <p:nvPr/>
        </p:nvSpPr>
        <p:spPr>
          <a:xfrm>
            <a:off x="0" y="0"/>
            <a:ext cx="9143640" cy="1447560"/>
          </a:xfrm>
          <a:prstGeom prst="rect">
            <a:avLst/>
          </a:prstGeom>
          <a:gradFill>
            <a:gsLst>
              <a:gs pos="0">
                <a:schemeClr val="accent1"/>
              </a:gs>
              <a:gs pos="49000">
                <a:schemeClr val="accent1">
                  <a:tint val="20000"/>
                  <a:alpha val="0"/>
                </a:schemeClr>
              </a:gs>
            </a:gsLst>
            <a:lin ang="10800000"/>
          </a:gradFill>
          <a:ln>
            <a:noFill/>
          </a:ln>
        </p:spPr>
        <p:style>
          <a:lnRef idx="2">
            <a:schemeClr val="accent1"/>
          </a:lnRef>
          <a:fillRef idx="1">
            <a:schemeClr val="accent1"/>
          </a:fillRef>
          <a:effectRef idx="0">
            <a:schemeClr val="accent1"/>
          </a:effectRef>
          <a:fontRef idx="minor"/>
        </p:style>
      </p:sp>
      <p:sp>
        <p:nvSpPr>
          <p:cNvPr id="2" name="Line 2"/>
          <p:cNvSpPr/>
          <p:nvPr/>
        </p:nvSpPr>
        <p:spPr>
          <a:xfrm>
            <a:off x="0" y="1428480"/>
            <a:ext cx="9144000" cy="1800"/>
          </a:xfrm>
          <a:prstGeom prst="line">
            <a:avLst/>
          </a:prstGeom>
          <a:ln w="38160">
            <a:solidFill>
              <a:schemeClr val="accent1">
                <a:shade val="75000"/>
              </a:schemeClr>
            </a:solidFill>
            <a:miter/>
          </a:ln>
        </p:spPr>
      </p:sp>
      <p:sp>
        <p:nvSpPr>
          <p:cNvPr id="3" name="Line 3"/>
          <p:cNvSpPr/>
          <p:nvPr/>
        </p:nvSpPr>
        <p:spPr>
          <a:xfrm>
            <a:off x="0" y="1504800"/>
            <a:ext cx="9144000" cy="1440"/>
          </a:xfrm>
          <a:prstGeom prst="line">
            <a:avLst/>
          </a:prstGeom>
          <a:ln w="15840">
            <a:solidFill>
              <a:schemeClr val="tx1"/>
            </a:solidFill>
            <a:miter/>
          </a:ln>
        </p:spPr>
      </p:sp>
      <p:pic>
        <p:nvPicPr>
          <p:cNvPr id="4" name="Rectangle 6" descr=""/>
          <p:cNvPicPr/>
          <p:nvPr/>
        </p:nvPicPr>
        <p:blipFill>
          <a:blip r:embed="rId3">
            <a:lum bright="-10000"/>
          </a:blip>
          <a:stretch/>
        </p:blipFill>
        <p:spPr>
          <a:xfrm>
            <a:off x="-1440" y="380880"/>
            <a:ext cx="9143640" cy="6093360"/>
          </a:xfrm>
          <a:prstGeom prst="rect">
            <a:avLst/>
          </a:prstGeom>
          <a:ln>
            <a:noFill/>
          </a:ln>
        </p:spPr>
      </p:pic>
      <p:sp>
        <p:nvSpPr>
          <p:cNvPr id="5" name="CustomShape 4"/>
          <p:cNvSpPr/>
          <p:nvPr/>
        </p:nvSpPr>
        <p:spPr>
          <a:xfrm>
            <a:off x="-1440" y="0"/>
            <a:ext cx="9143640" cy="304560"/>
          </a:xfrm>
          <a:prstGeom prst="rect">
            <a:avLst/>
          </a:prstGeom>
          <a:solidFill>
            <a:schemeClr val="bg2"/>
          </a:solidFill>
          <a:ln>
            <a:noFill/>
          </a:ln>
        </p:spPr>
        <p:style>
          <a:lnRef idx="2">
            <a:schemeClr val="accent1"/>
          </a:lnRef>
          <a:fillRef idx="1">
            <a:schemeClr val="accent1"/>
          </a:fillRef>
          <a:effectRef idx="0">
            <a:schemeClr val="accent1"/>
          </a:effectRef>
          <a:fontRef idx="minor"/>
        </p:style>
      </p:sp>
      <p:sp>
        <p:nvSpPr>
          <p:cNvPr id="6" name="CustomShape 5"/>
          <p:cNvSpPr/>
          <p:nvPr/>
        </p:nvSpPr>
        <p:spPr>
          <a:xfrm>
            <a:off x="-1440" y="6553080"/>
            <a:ext cx="9143640" cy="304560"/>
          </a:xfrm>
          <a:prstGeom prst="rect">
            <a:avLst/>
          </a:prstGeom>
          <a:solidFill>
            <a:schemeClr val="bg2"/>
          </a:solidFill>
          <a:ln>
            <a:noFill/>
          </a:ln>
        </p:spPr>
        <p:style>
          <a:lnRef idx="2">
            <a:schemeClr val="accent1"/>
          </a:lnRef>
          <a:fillRef idx="1">
            <a:schemeClr val="accent1"/>
          </a:fillRef>
          <a:effectRef idx="0">
            <a:schemeClr val="accent1"/>
          </a:effectRef>
          <a:fontRef idx="minor"/>
        </p:style>
      </p:sp>
      <p:sp>
        <p:nvSpPr>
          <p:cNvPr id="7" name="Line 6"/>
          <p:cNvSpPr/>
          <p:nvPr/>
        </p:nvSpPr>
        <p:spPr>
          <a:xfrm>
            <a:off x="-1440" y="380880"/>
            <a:ext cx="9143640" cy="1440"/>
          </a:xfrm>
          <a:prstGeom prst="line">
            <a:avLst/>
          </a:prstGeom>
          <a:ln w="38160">
            <a:solidFill>
              <a:schemeClr val="accent1">
                <a:shade val="75000"/>
              </a:schemeClr>
            </a:solidFill>
            <a:miter/>
          </a:ln>
        </p:spPr>
      </p:sp>
      <p:sp>
        <p:nvSpPr>
          <p:cNvPr id="8" name="Line 7"/>
          <p:cNvSpPr/>
          <p:nvPr/>
        </p:nvSpPr>
        <p:spPr>
          <a:xfrm>
            <a:off x="-1440" y="6476760"/>
            <a:ext cx="9143640" cy="1800"/>
          </a:xfrm>
          <a:prstGeom prst="line">
            <a:avLst/>
          </a:prstGeom>
          <a:ln w="38160">
            <a:solidFill>
              <a:schemeClr val="accent1">
                <a:shade val="75000"/>
              </a:schemeClr>
            </a:solidFill>
            <a:miter/>
          </a:ln>
        </p:spPr>
      </p:sp>
      <p:sp>
        <p:nvSpPr>
          <p:cNvPr id="9" name="PlaceHolder 8"/>
          <p:cNvSpPr>
            <a:spLocks noGrp="1"/>
          </p:cNvSpPr>
          <p:nvPr>
            <p:ph type="title"/>
          </p:nvPr>
        </p:nvSpPr>
        <p:spPr>
          <a:xfrm>
            <a:off x="704880" y="4495680"/>
            <a:ext cx="7772040" cy="1361880"/>
          </a:xfrm>
          <a:prstGeom prst="rect">
            <a:avLst/>
          </a:prstGeom>
        </p:spPr>
        <p:txBody>
          <a:bodyPr lIns="90000" rIns="90000" tIns="45000" bIns="45000"/>
          <a:p>
            <a:pPr algn="ctr">
              <a:lnSpc>
                <a:spcPct val="100000"/>
              </a:lnSpc>
            </a:pPr>
            <a:r>
              <a:rPr lang="en-US" sz="4000" strike="noStrike">
                <a:solidFill>
                  <a:srgbClr val="ffffff"/>
                </a:solidFill>
                <a:latin typeface="Bookman Old Style"/>
              </a:rPr>
              <a:t>Pulse para editar el formato del texto de títuloHaga clic para modificar el estilo de título del patrón</a:t>
            </a:r>
            <a:endParaRPr/>
          </a:p>
        </p:txBody>
      </p:sp>
      <p:sp>
        <p:nvSpPr>
          <p:cNvPr id="10"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ES" sz="2800">
                <a:latin typeface="Segoe Condensed"/>
              </a:rPr>
              <a:t>Pulse para editar el formato de esquema del texto</a:t>
            </a:r>
            <a:endParaRPr/>
          </a:p>
          <a:p>
            <a:pPr lvl="1">
              <a:buSzPct val="75000"/>
              <a:buFont typeface="StarSymbol"/>
              <a:buChar char=""/>
            </a:pPr>
            <a:r>
              <a:rPr lang="es-ES" sz="2000">
                <a:latin typeface="Segoe Condensed"/>
              </a:rPr>
              <a:t>Segundo nivel del esquema</a:t>
            </a:r>
            <a:endParaRPr/>
          </a:p>
          <a:p>
            <a:pPr lvl="2">
              <a:buSzPct val="45000"/>
              <a:buFont typeface="StarSymbol"/>
              <a:buChar char=""/>
            </a:pPr>
            <a:r>
              <a:rPr lang="es-ES">
                <a:latin typeface="Segoe Condensed"/>
              </a:rPr>
              <a:t>Tercer nivel del esquema</a:t>
            </a:r>
            <a:endParaRPr/>
          </a:p>
          <a:p>
            <a:pPr lvl="3">
              <a:buSzPct val="75000"/>
              <a:buFont typeface="StarSymbol"/>
              <a:buChar char=""/>
            </a:pPr>
            <a:r>
              <a:rPr lang="es-ES">
                <a:latin typeface="Segoe Condensed"/>
              </a:rPr>
              <a:t>Cuarto nivel del esquema</a:t>
            </a:r>
            <a:endParaRPr/>
          </a:p>
          <a:p>
            <a:pPr lvl="4">
              <a:buSzPct val="45000"/>
              <a:buFont typeface="StarSymbol"/>
              <a:buChar char=""/>
            </a:pPr>
            <a:r>
              <a:rPr lang="es-ES" sz="2000">
                <a:latin typeface="Segoe Condensed"/>
              </a:rPr>
              <a:t>Quinto nivel del esquema</a:t>
            </a:r>
            <a:endParaRPr/>
          </a:p>
          <a:p>
            <a:pPr lvl="5">
              <a:buSzPct val="45000"/>
              <a:buFont typeface="StarSymbol"/>
              <a:buChar char=""/>
            </a:pPr>
            <a:r>
              <a:rPr lang="es-ES" sz="2000">
                <a:latin typeface="Segoe Condensed"/>
              </a:rPr>
              <a:t>Sexto nivel del esquema</a:t>
            </a:r>
            <a:endParaRPr/>
          </a:p>
          <a:p>
            <a:pPr lvl="6">
              <a:buSzPct val="45000"/>
              <a:buFont typeface="StarSymbol"/>
              <a:buChar char=""/>
            </a:pPr>
            <a:r>
              <a:rPr lang="es-ES" sz="2000">
                <a:latin typeface="Segoe Condensed"/>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5" name="Rectangle 6" descr=""/>
          <p:cNvPicPr/>
          <p:nvPr/>
        </p:nvPicPr>
        <p:blipFill>
          <a:blip r:embed="rId2"/>
          <a:stretch/>
        </p:blipFill>
        <p:spPr>
          <a:xfrm>
            <a:off x="0" y="0"/>
            <a:ext cx="9143640" cy="1418760"/>
          </a:xfrm>
          <a:prstGeom prst="rect">
            <a:avLst/>
          </a:prstGeom>
          <a:ln>
            <a:noFill/>
          </a:ln>
        </p:spPr>
      </p:pic>
      <p:sp>
        <p:nvSpPr>
          <p:cNvPr id="46" name="CustomShape 1"/>
          <p:cNvSpPr/>
          <p:nvPr/>
        </p:nvSpPr>
        <p:spPr>
          <a:xfrm>
            <a:off x="0" y="0"/>
            <a:ext cx="9143640" cy="1447560"/>
          </a:xfrm>
          <a:prstGeom prst="rect">
            <a:avLst/>
          </a:prstGeom>
          <a:gradFill>
            <a:gsLst>
              <a:gs pos="0">
                <a:schemeClr val="accent1"/>
              </a:gs>
              <a:gs pos="49000">
                <a:schemeClr val="accent1">
                  <a:tint val="20000"/>
                  <a:alpha val="0"/>
                </a:schemeClr>
              </a:gs>
            </a:gsLst>
            <a:lin ang="10800000"/>
          </a:gradFill>
          <a:ln>
            <a:noFill/>
          </a:ln>
        </p:spPr>
        <p:style>
          <a:lnRef idx="2">
            <a:schemeClr val="accent1"/>
          </a:lnRef>
          <a:fillRef idx="1">
            <a:schemeClr val="accent1"/>
          </a:fillRef>
          <a:effectRef idx="0">
            <a:schemeClr val="accent1"/>
          </a:effectRef>
          <a:fontRef idx="minor"/>
        </p:style>
      </p:sp>
      <p:sp>
        <p:nvSpPr>
          <p:cNvPr id="47" name="Line 2"/>
          <p:cNvSpPr/>
          <p:nvPr/>
        </p:nvSpPr>
        <p:spPr>
          <a:xfrm>
            <a:off x="0" y="1428480"/>
            <a:ext cx="9144000" cy="1800"/>
          </a:xfrm>
          <a:prstGeom prst="line">
            <a:avLst/>
          </a:prstGeom>
          <a:ln w="38160">
            <a:solidFill>
              <a:schemeClr val="accent1">
                <a:shade val="75000"/>
              </a:schemeClr>
            </a:solidFill>
            <a:miter/>
          </a:ln>
        </p:spPr>
      </p:sp>
      <p:sp>
        <p:nvSpPr>
          <p:cNvPr id="48" name="Line 3"/>
          <p:cNvSpPr/>
          <p:nvPr/>
        </p:nvSpPr>
        <p:spPr>
          <a:xfrm>
            <a:off x="0" y="1504800"/>
            <a:ext cx="9144000" cy="1440"/>
          </a:xfrm>
          <a:prstGeom prst="line">
            <a:avLst/>
          </a:prstGeom>
          <a:ln w="15840">
            <a:solidFill>
              <a:schemeClr val="tx1"/>
            </a:solidFill>
            <a:miter/>
          </a:ln>
        </p:spPr>
      </p:sp>
      <p:sp>
        <p:nvSpPr>
          <p:cNvPr id="49" name="PlaceHolder 4"/>
          <p:cNvSpPr>
            <a:spLocks noGrp="1"/>
          </p:cNvSpPr>
          <p:nvPr>
            <p:ph type="body"/>
          </p:nvPr>
        </p:nvSpPr>
        <p:spPr>
          <a:xfrm>
            <a:off x="457200" y="1600200"/>
            <a:ext cx="8229240" cy="4525560"/>
          </a:xfrm>
          <a:prstGeom prst="rect">
            <a:avLst/>
          </a:prstGeom>
        </p:spPr>
        <p:txBody>
          <a:bodyPr lIns="90000" rIns="90000" tIns="45000" bIns="45000"/>
          <a:p>
            <a:pPr>
              <a:buSzPct val="45000"/>
              <a:buFont typeface="StarSymbol"/>
              <a:buChar char=""/>
            </a:pPr>
            <a:r>
              <a:rPr lang="es-ES" sz="2800" strike="noStrike">
                <a:solidFill>
                  <a:srgbClr val="ffffff"/>
                </a:solidFill>
                <a:latin typeface="Segoe Condensed"/>
              </a:rPr>
              <a:t>Pulse para editar el formato de esquema del texto</a:t>
            </a:r>
            <a:endParaRPr/>
          </a:p>
          <a:p>
            <a:pPr lvl="1">
              <a:buSzPct val="75000"/>
              <a:buFont typeface="StarSymbol"/>
              <a:buChar char=""/>
            </a:pPr>
            <a:r>
              <a:rPr lang="es-ES" sz="2800" strike="noStrike">
                <a:solidFill>
                  <a:srgbClr val="ffffff"/>
                </a:solidFill>
                <a:latin typeface="Segoe Condensed"/>
              </a:rPr>
              <a:t>Segundo nivel del esquema</a:t>
            </a:r>
            <a:endParaRPr/>
          </a:p>
          <a:p>
            <a:pPr lvl="2">
              <a:buSzPct val="45000"/>
              <a:buFont typeface="StarSymbol"/>
              <a:buChar char=""/>
            </a:pPr>
            <a:r>
              <a:rPr lang="es-ES" sz="2800" strike="noStrike">
                <a:solidFill>
                  <a:srgbClr val="ffffff"/>
                </a:solidFill>
                <a:latin typeface="Segoe Condensed"/>
              </a:rPr>
              <a:t>Tercer nivel del esquema</a:t>
            </a:r>
            <a:endParaRPr/>
          </a:p>
          <a:p>
            <a:pPr lvl="3">
              <a:buSzPct val="75000"/>
              <a:buFont typeface="StarSymbol"/>
              <a:buChar char=""/>
            </a:pPr>
            <a:r>
              <a:rPr lang="es-ES" sz="2800" strike="noStrike">
                <a:solidFill>
                  <a:srgbClr val="ffffff"/>
                </a:solidFill>
                <a:latin typeface="Segoe Condensed"/>
              </a:rPr>
              <a:t>Cuarto nivel del esquema</a:t>
            </a:r>
            <a:endParaRPr/>
          </a:p>
          <a:p>
            <a:pPr lvl="4">
              <a:buSzPct val="45000"/>
              <a:buFont typeface="StarSymbol"/>
              <a:buChar char=""/>
            </a:pPr>
            <a:r>
              <a:rPr lang="es-ES" sz="2800" strike="noStrike">
                <a:solidFill>
                  <a:srgbClr val="ffffff"/>
                </a:solidFill>
                <a:latin typeface="Segoe Condensed"/>
              </a:rPr>
              <a:t>Quinto nivel del esquema</a:t>
            </a:r>
            <a:endParaRPr/>
          </a:p>
          <a:p>
            <a:pPr lvl="5">
              <a:buSzPct val="45000"/>
              <a:buFont typeface="StarSymbol"/>
              <a:buChar char=""/>
            </a:pPr>
            <a:r>
              <a:rPr lang="es-ES" sz="2800" strike="noStrike">
                <a:solidFill>
                  <a:srgbClr val="ffffff"/>
                </a:solidFill>
                <a:latin typeface="Segoe Condensed"/>
              </a:rPr>
              <a:t>Sexto nivel del esquema</a:t>
            </a:r>
            <a:endParaRPr/>
          </a:p>
          <a:p>
            <a:pPr>
              <a:lnSpc>
                <a:spcPct val="100000"/>
              </a:lnSpc>
              <a:buFont typeface="Arial"/>
              <a:buChar char="•"/>
            </a:pPr>
            <a:r>
              <a:rPr lang="es-ES" sz="2800" strike="noStrike">
                <a:solidFill>
                  <a:srgbClr val="ffffff"/>
                </a:solidFill>
                <a:latin typeface="Segoe Condensed"/>
              </a:rPr>
              <a:t>Séptimo nivel del esquemaHaga clic para modificar el estilo de texto del patrón</a:t>
            </a:r>
            <a:endParaRPr/>
          </a:p>
          <a:p>
            <a:pPr lvl="1">
              <a:lnSpc>
                <a:spcPct val="100000"/>
              </a:lnSpc>
              <a:buFont typeface="Arial"/>
              <a:buChar char="–"/>
            </a:pPr>
            <a:r>
              <a:rPr lang="es-ES" sz="2400" strike="noStrike">
                <a:solidFill>
                  <a:srgbClr val="ffffff"/>
                </a:solidFill>
                <a:latin typeface="Segoe Condensed"/>
              </a:rPr>
              <a:t>Segundo nivel</a:t>
            </a:r>
            <a:endParaRPr/>
          </a:p>
          <a:p>
            <a:pPr lvl="2">
              <a:lnSpc>
                <a:spcPct val="100000"/>
              </a:lnSpc>
              <a:buFont typeface="Arial"/>
              <a:buChar char="•"/>
            </a:pPr>
            <a:r>
              <a:rPr lang="es-ES" sz="2000" strike="noStrike">
                <a:solidFill>
                  <a:srgbClr val="ffffff"/>
                </a:solidFill>
                <a:latin typeface="Segoe Condensed"/>
              </a:rPr>
              <a:t>Tercer nivel</a:t>
            </a:r>
            <a:endParaRPr/>
          </a:p>
          <a:p>
            <a:pPr lvl="3">
              <a:lnSpc>
                <a:spcPct val="100000"/>
              </a:lnSpc>
              <a:buFont typeface="Arial"/>
              <a:buChar char="–"/>
            </a:pPr>
            <a:r>
              <a:rPr lang="es-ES" strike="noStrike">
                <a:solidFill>
                  <a:srgbClr val="ffffff"/>
                </a:solidFill>
                <a:latin typeface="Segoe Condensed"/>
              </a:rPr>
              <a:t>Cuarto nivel</a:t>
            </a:r>
            <a:endParaRPr/>
          </a:p>
          <a:p>
            <a:pPr lvl="4">
              <a:lnSpc>
                <a:spcPct val="100000"/>
              </a:lnSpc>
              <a:buFont typeface="Arial"/>
              <a:buChar char="»"/>
            </a:pPr>
            <a:r>
              <a:rPr lang="es-ES" strike="noStrike">
                <a:solidFill>
                  <a:srgbClr val="ffffff"/>
                </a:solidFill>
                <a:latin typeface="Segoe Condensed"/>
              </a:rPr>
              <a:t>Quinto nivel</a:t>
            </a:r>
            <a:endParaRPr/>
          </a:p>
        </p:txBody>
      </p:sp>
      <p:sp>
        <p:nvSpPr>
          <p:cNvPr id="50" name="PlaceHolder 5"/>
          <p:cNvSpPr>
            <a:spLocks noGrp="1"/>
          </p:cNvSpPr>
          <p:nvPr>
            <p:ph type="dt"/>
          </p:nvPr>
        </p:nvSpPr>
        <p:spPr>
          <a:xfrm>
            <a:off x="457200" y="6356520"/>
            <a:ext cx="2133360" cy="364680"/>
          </a:xfrm>
          <a:prstGeom prst="rect">
            <a:avLst/>
          </a:prstGeom>
        </p:spPr>
        <p:txBody>
          <a:bodyPr lIns="90000" rIns="90000" tIns="45000" bIns="45000" anchor="ctr"/>
          <a:p>
            <a:pPr>
              <a:lnSpc>
                <a:spcPct val="100000"/>
              </a:lnSpc>
            </a:pPr>
            <a:r>
              <a:rPr lang="es-MX" sz="1200" strike="noStrike">
                <a:solidFill>
                  <a:srgbClr val="ffffff"/>
                </a:solidFill>
                <a:latin typeface="Segoe Condensed"/>
              </a:rPr>
              <a:t>4/06/15</a:t>
            </a:r>
            <a:endParaRPr/>
          </a:p>
        </p:txBody>
      </p:sp>
      <p:sp>
        <p:nvSpPr>
          <p:cNvPr id="51" name="PlaceHolder 6"/>
          <p:cNvSpPr>
            <a:spLocks noGrp="1"/>
          </p:cNvSpPr>
          <p:nvPr>
            <p:ph type="ftr"/>
          </p:nvPr>
        </p:nvSpPr>
        <p:spPr>
          <a:xfrm>
            <a:off x="3124080" y="6356520"/>
            <a:ext cx="2895120" cy="364680"/>
          </a:xfrm>
          <a:prstGeom prst="rect">
            <a:avLst/>
          </a:prstGeom>
        </p:spPr>
        <p:txBody>
          <a:bodyPr lIns="90000" rIns="90000" tIns="45000" bIns="45000" anchor="ctr"/>
          <a:p>
            <a:endParaRPr/>
          </a:p>
        </p:txBody>
      </p:sp>
      <p:sp>
        <p:nvSpPr>
          <p:cNvPr id="52" name="PlaceHolder 7"/>
          <p:cNvSpPr>
            <a:spLocks noGrp="1"/>
          </p:cNvSpPr>
          <p:nvPr>
            <p:ph type="sldNum"/>
          </p:nvPr>
        </p:nvSpPr>
        <p:spPr>
          <a:xfrm>
            <a:off x="6553080" y="6356520"/>
            <a:ext cx="2133360" cy="364680"/>
          </a:xfrm>
          <a:prstGeom prst="rect">
            <a:avLst/>
          </a:prstGeom>
        </p:spPr>
        <p:txBody>
          <a:bodyPr lIns="90000" rIns="90000" tIns="45000" bIns="45000" anchor="ctr"/>
          <a:p>
            <a:pPr algn="r">
              <a:lnSpc>
                <a:spcPct val="100000"/>
              </a:lnSpc>
            </a:pPr>
            <a:fld id="{EECF6E7D-1564-4036-84F4-A47B20C825FC}" type="slidenum">
              <a:rPr lang="es-MX" sz="1200" strike="noStrike">
                <a:solidFill>
                  <a:srgbClr val="ffffff"/>
                </a:solidFill>
                <a:latin typeface="Segoe Condensed"/>
              </a:rPr>
              <a:t>&lt;número&gt;</a:t>
            </a:fld>
            <a:endParaRPr/>
          </a:p>
        </p:txBody>
      </p:sp>
      <p:sp>
        <p:nvSpPr>
          <p:cNvPr id="53" name="PlaceHolder 8"/>
          <p:cNvSpPr>
            <a:spLocks noGrp="1"/>
          </p:cNvSpPr>
          <p:nvPr>
            <p:ph type="title"/>
          </p:nvPr>
        </p:nvSpPr>
        <p:spPr>
          <a:xfrm>
            <a:off x="457200" y="152280"/>
            <a:ext cx="8229240" cy="1265040"/>
          </a:xfrm>
          <a:prstGeom prst="rect">
            <a:avLst/>
          </a:prstGeom>
        </p:spPr>
        <p:txBody>
          <a:bodyPr lIns="90000" rIns="90000" tIns="45000" bIns="45000" anchor="ctr"/>
          <a:p>
            <a:pPr>
              <a:lnSpc>
                <a:spcPct val="100000"/>
              </a:lnSpc>
            </a:pPr>
            <a:r>
              <a:rPr lang="en-US" sz="4000" strike="noStrike">
                <a:solidFill>
                  <a:srgbClr val="ffffff"/>
                </a:solidFill>
                <a:latin typeface="Bookman Old Style"/>
              </a:rPr>
              <a:t>Pulse para editar el formato del texto de títuloHaga clic para modificar el estilo de título del patrón</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8" name="Rectangle 6" descr=""/>
          <p:cNvPicPr/>
          <p:nvPr/>
        </p:nvPicPr>
        <p:blipFill>
          <a:blip r:embed="rId2"/>
          <a:stretch/>
        </p:blipFill>
        <p:spPr>
          <a:xfrm>
            <a:off x="0" y="0"/>
            <a:ext cx="9143640" cy="1418760"/>
          </a:xfrm>
          <a:prstGeom prst="rect">
            <a:avLst/>
          </a:prstGeom>
          <a:ln>
            <a:noFill/>
          </a:ln>
        </p:spPr>
      </p:pic>
      <p:sp>
        <p:nvSpPr>
          <p:cNvPr id="89" name="CustomShape 1"/>
          <p:cNvSpPr/>
          <p:nvPr/>
        </p:nvSpPr>
        <p:spPr>
          <a:xfrm>
            <a:off x="0" y="0"/>
            <a:ext cx="9143640" cy="1447560"/>
          </a:xfrm>
          <a:prstGeom prst="rect">
            <a:avLst/>
          </a:prstGeom>
          <a:gradFill>
            <a:gsLst>
              <a:gs pos="0">
                <a:schemeClr val="accent1"/>
              </a:gs>
              <a:gs pos="49000">
                <a:schemeClr val="accent1">
                  <a:tint val="20000"/>
                  <a:alpha val="0"/>
                </a:schemeClr>
              </a:gs>
            </a:gsLst>
            <a:lin ang="10800000"/>
          </a:gradFill>
          <a:ln>
            <a:noFill/>
          </a:ln>
        </p:spPr>
        <p:style>
          <a:lnRef idx="2">
            <a:schemeClr val="accent1"/>
          </a:lnRef>
          <a:fillRef idx="1">
            <a:schemeClr val="accent1"/>
          </a:fillRef>
          <a:effectRef idx="0">
            <a:schemeClr val="accent1"/>
          </a:effectRef>
          <a:fontRef idx="minor"/>
        </p:style>
      </p:sp>
      <p:sp>
        <p:nvSpPr>
          <p:cNvPr id="90" name="Line 2"/>
          <p:cNvSpPr/>
          <p:nvPr/>
        </p:nvSpPr>
        <p:spPr>
          <a:xfrm>
            <a:off x="0" y="1428480"/>
            <a:ext cx="9144000" cy="1800"/>
          </a:xfrm>
          <a:prstGeom prst="line">
            <a:avLst/>
          </a:prstGeom>
          <a:ln w="38160">
            <a:solidFill>
              <a:schemeClr val="accent1">
                <a:shade val="75000"/>
              </a:schemeClr>
            </a:solidFill>
            <a:miter/>
          </a:ln>
        </p:spPr>
      </p:sp>
      <p:sp>
        <p:nvSpPr>
          <p:cNvPr id="91" name="Line 3"/>
          <p:cNvSpPr/>
          <p:nvPr/>
        </p:nvSpPr>
        <p:spPr>
          <a:xfrm>
            <a:off x="0" y="1504800"/>
            <a:ext cx="9144000" cy="1440"/>
          </a:xfrm>
          <a:prstGeom prst="line">
            <a:avLst/>
          </a:prstGeom>
          <a:ln w="15840">
            <a:solidFill>
              <a:schemeClr val="tx1"/>
            </a:solidFill>
            <a:miter/>
          </a:ln>
        </p:spPr>
      </p:sp>
      <p:sp>
        <p:nvSpPr>
          <p:cNvPr id="92" name="CustomShape 4"/>
          <p:cNvSpPr/>
          <p:nvPr/>
        </p:nvSpPr>
        <p:spPr>
          <a:xfrm>
            <a:off x="0" y="380880"/>
            <a:ext cx="9143640" cy="6095520"/>
          </a:xfrm>
          <a:prstGeom prst="rect">
            <a:avLst/>
          </a:prstGeom>
          <a:gradFill>
            <a:gsLst>
              <a:gs pos="0">
                <a:schemeClr val="accent1">
                  <a:tint val="40000"/>
                </a:schemeClr>
              </a:gs>
              <a:gs pos="100000">
                <a:schemeClr val="accent1">
                  <a:shade val="75000"/>
                </a:schemeClr>
              </a:gs>
            </a:gsLst>
            <a:lin ang="0"/>
          </a:gradFill>
          <a:ln>
            <a:noFill/>
          </a:ln>
        </p:spPr>
        <p:style>
          <a:lnRef idx="2">
            <a:schemeClr val="accent1"/>
          </a:lnRef>
          <a:fillRef idx="1">
            <a:schemeClr val="accent1"/>
          </a:fillRef>
          <a:effectRef idx="0">
            <a:schemeClr val="accent1"/>
          </a:effectRef>
          <a:fontRef idx="minor"/>
        </p:style>
      </p:sp>
      <p:sp>
        <p:nvSpPr>
          <p:cNvPr id="93" name="CustomShape 5"/>
          <p:cNvSpPr/>
          <p:nvPr/>
        </p:nvSpPr>
        <p:spPr>
          <a:xfrm>
            <a:off x="-1440" y="0"/>
            <a:ext cx="9143640" cy="304560"/>
          </a:xfrm>
          <a:prstGeom prst="rect">
            <a:avLst/>
          </a:prstGeom>
          <a:solidFill>
            <a:schemeClr val="bg2"/>
          </a:solidFill>
          <a:ln>
            <a:noFill/>
          </a:ln>
        </p:spPr>
        <p:style>
          <a:lnRef idx="2">
            <a:schemeClr val="accent1"/>
          </a:lnRef>
          <a:fillRef idx="1">
            <a:schemeClr val="accent1"/>
          </a:fillRef>
          <a:effectRef idx="0">
            <a:schemeClr val="accent1"/>
          </a:effectRef>
          <a:fontRef idx="minor"/>
        </p:style>
      </p:sp>
      <p:sp>
        <p:nvSpPr>
          <p:cNvPr id="94" name="CustomShape 6"/>
          <p:cNvSpPr/>
          <p:nvPr/>
        </p:nvSpPr>
        <p:spPr>
          <a:xfrm>
            <a:off x="-1440" y="6553080"/>
            <a:ext cx="9143640" cy="304560"/>
          </a:xfrm>
          <a:prstGeom prst="rect">
            <a:avLst/>
          </a:prstGeom>
          <a:solidFill>
            <a:schemeClr val="bg2"/>
          </a:solidFill>
          <a:ln>
            <a:noFill/>
          </a:ln>
        </p:spPr>
        <p:style>
          <a:lnRef idx="2">
            <a:schemeClr val="accent1"/>
          </a:lnRef>
          <a:fillRef idx="1">
            <a:schemeClr val="accent1"/>
          </a:fillRef>
          <a:effectRef idx="0">
            <a:schemeClr val="accent1"/>
          </a:effectRef>
          <a:fontRef idx="minor"/>
        </p:style>
      </p:sp>
      <p:sp>
        <p:nvSpPr>
          <p:cNvPr id="95" name="Line 7"/>
          <p:cNvSpPr/>
          <p:nvPr/>
        </p:nvSpPr>
        <p:spPr>
          <a:xfrm>
            <a:off x="-1440" y="380880"/>
            <a:ext cx="9143640" cy="1440"/>
          </a:xfrm>
          <a:prstGeom prst="line">
            <a:avLst/>
          </a:prstGeom>
          <a:ln w="38160">
            <a:solidFill>
              <a:schemeClr val="accent1">
                <a:shade val="75000"/>
              </a:schemeClr>
            </a:solidFill>
            <a:miter/>
          </a:ln>
        </p:spPr>
      </p:sp>
      <p:sp>
        <p:nvSpPr>
          <p:cNvPr id="96" name="Line 8"/>
          <p:cNvSpPr/>
          <p:nvPr/>
        </p:nvSpPr>
        <p:spPr>
          <a:xfrm>
            <a:off x="-1440" y="6476760"/>
            <a:ext cx="9143640" cy="1800"/>
          </a:xfrm>
          <a:prstGeom prst="line">
            <a:avLst/>
          </a:prstGeom>
          <a:ln w="38160">
            <a:solidFill>
              <a:schemeClr val="accent1">
                <a:shade val="75000"/>
              </a:schemeClr>
            </a:solidFill>
            <a:miter/>
          </a:ln>
        </p:spPr>
      </p:sp>
      <p:sp>
        <p:nvSpPr>
          <p:cNvPr id="97" name="PlaceHolder 9"/>
          <p:cNvSpPr>
            <a:spLocks noGrp="1"/>
          </p:cNvSpPr>
          <p:nvPr>
            <p:ph type="title"/>
          </p:nvPr>
        </p:nvSpPr>
        <p:spPr>
          <a:xfrm>
            <a:off x="722160" y="4505400"/>
            <a:ext cx="7772040" cy="1361880"/>
          </a:xfrm>
          <a:prstGeom prst="rect">
            <a:avLst/>
          </a:prstGeom>
        </p:spPr>
        <p:txBody>
          <a:bodyPr lIns="90000" rIns="90000" tIns="45000" bIns="45000"/>
          <a:p>
            <a:pPr algn="ctr">
              <a:lnSpc>
                <a:spcPct val="100000"/>
              </a:lnSpc>
            </a:pPr>
            <a:r>
              <a:rPr lang="en-US" sz="4000" strike="noStrike">
                <a:solidFill>
                  <a:srgbClr val="ffffff"/>
                </a:solidFill>
                <a:latin typeface="Bookman Old Style"/>
              </a:rPr>
              <a:t>Pulse para editar el formato del texto de títuloHaga clic para modificar el estilo de título del patrón</a:t>
            </a:r>
            <a:endParaRPr/>
          </a:p>
        </p:txBody>
      </p:sp>
      <p:sp>
        <p:nvSpPr>
          <p:cNvPr id="98" name="PlaceHolder 10"/>
          <p:cNvSpPr>
            <a:spLocks noGrp="1"/>
          </p:cNvSpPr>
          <p:nvPr>
            <p:ph type="body"/>
          </p:nvPr>
        </p:nvSpPr>
        <p:spPr>
          <a:xfrm>
            <a:off x="722160" y="2906640"/>
            <a:ext cx="7772040" cy="1499760"/>
          </a:xfrm>
          <a:prstGeom prst="rect">
            <a:avLst/>
          </a:prstGeom>
        </p:spPr>
        <p:txBody>
          <a:bodyPr lIns="90000" rIns="90000" tIns="45000" bIns="45000" anchor="b"/>
          <a:p>
            <a:pPr>
              <a:buSzPct val="45000"/>
              <a:buFont typeface="StarSymbol"/>
              <a:buChar char=""/>
            </a:pPr>
            <a:r>
              <a:rPr lang="es-ES" sz="2800" strike="noStrike">
                <a:solidFill>
                  <a:srgbClr val="ffffff"/>
                </a:solidFill>
                <a:latin typeface="Segoe Condensed"/>
              </a:rPr>
              <a:t>Pulse para editar el formato de esquema del texto</a:t>
            </a:r>
            <a:endParaRPr/>
          </a:p>
          <a:p>
            <a:pPr lvl="1">
              <a:buSzPct val="75000"/>
              <a:buFont typeface="StarSymbol"/>
              <a:buChar char=""/>
            </a:pPr>
            <a:r>
              <a:rPr lang="es-ES" sz="2800" strike="noStrike">
                <a:solidFill>
                  <a:srgbClr val="ffffff"/>
                </a:solidFill>
                <a:latin typeface="Segoe Condensed"/>
              </a:rPr>
              <a:t>Segundo nivel del esquema</a:t>
            </a:r>
            <a:endParaRPr/>
          </a:p>
          <a:p>
            <a:pPr lvl="2">
              <a:buSzPct val="45000"/>
              <a:buFont typeface="StarSymbol"/>
              <a:buChar char=""/>
            </a:pPr>
            <a:r>
              <a:rPr lang="es-ES" sz="2800" strike="noStrike">
                <a:solidFill>
                  <a:srgbClr val="ffffff"/>
                </a:solidFill>
                <a:latin typeface="Segoe Condensed"/>
              </a:rPr>
              <a:t>Tercer nivel del esquema</a:t>
            </a:r>
            <a:endParaRPr/>
          </a:p>
          <a:p>
            <a:pPr lvl="3">
              <a:buSzPct val="75000"/>
              <a:buFont typeface="StarSymbol"/>
              <a:buChar char=""/>
            </a:pPr>
            <a:r>
              <a:rPr lang="es-ES" sz="2800" strike="noStrike">
                <a:solidFill>
                  <a:srgbClr val="ffffff"/>
                </a:solidFill>
                <a:latin typeface="Segoe Condensed"/>
              </a:rPr>
              <a:t>Cuarto nivel del esquema</a:t>
            </a:r>
            <a:endParaRPr/>
          </a:p>
          <a:p>
            <a:pPr lvl="4">
              <a:buSzPct val="45000"/>
              <a:buFont typeface="StarSymbol"/>
              <a:buChar char=""/>
            </a:pPr>
            <a:r>
              <a:rPr lang="es-ES" sz="2800" strike="noStrike">
                <a:solidFill>
                  <a:srgbClr val="ffffff"/>
                </a:solidFill>
                <a:latin typeface="Segoe Condensed"/>
              </a:rPr>
              <a:t>Quinto nivel del esquema</a:t>
            </a:r>
            <a:endParaRPr/>
          </a:p>
          <a:p>
            <a:pPr lvl="5">
              <a:buSzPct val="45000"/>
              <a:buFont typeface="StarSymbol"/>
              <a:buChar char=""/>
            </a:pPr>
            <a:r>
              <a:rPr lang="es-ES" sz="2800" strike="noStrike">
                <a:solidFill>
                  <a:srgbClr val="ffffff"/>
                </a:solidFill>
                <a:latin typeface="Segoe Condensed"/>
              </a:rPr>
              <a:t>Sexto nivel del esquema</a:t>
            </a:r>
            <a:endParaRPr/>
          </a:p>
          <a:p>
            <a:pPr algn="ctr">
              <a:lnSpc>
                <a:spcPct val="100000"/>
              </a:lnSpc>
            </a:pPr>
            <a:r>
              <a:rPr lang="es-ES" sz="2800" strike="noStrike">
                <a:solidFill>
                  <a:srgbClr val="ffffff"/>
                </a:solidFill>
                <a:latin typeface="Segoe Condensed"/>
              </a:rPr>
              <a:t>Séptimo nivel del esquemaHaga clic para modificar el estilo de texto del patrón</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wmf"/><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wmf"/><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1371600" y="2666880"/>
            <a:ext cx="6400440" cy="1752120"/>
          </a:xfrm>
          <a:prstGeom prst="rect">
            <a:avLst/>
          </a:prstGeom>
          <a:noFill/>
          <a:ln>
            <a:noFill/>
          </a:ln>
        </p:spPr>
        <p:txBody>
          <a:bodyPr lIns="90000" rIns="90000" tIns="45000" bIns="45000" anchor="b"/>
          <a:p>
            <a:pPr algn="ctr">
              <a:lnSpc>
                <a:spcPct val="100000"/>
              </a:lnSpc>
            </a:pPr>
            <a:r>
              <a:rPr lang="es-MX" sz="2800" strike="noStrike">
                <a:solidFill>
                  <a:srgbClr val="4f271c"/>
                </a:solidFill>
                <a:latin typeface="Segoe Condensed"/>
              </a:rPr>
              <a:t>Practica 1, </a:t>
            </a:r>
            <a:r>
              <a:rPr lang="es-MX" sz="2800" strike="noStrike">
                <a:solidFill>
                  <a:srgbClr val="4f271c"/>
                </a:solidFill>
                <a:latin typeface="Segoe Condensed"/>
              </a:rPr>
              <a:t>
</a:t>
            </a:r>
            <a:r>
              <a:rPr lang="es-MX" sz="2800" strike="noStrike">
                <a:solidFill>
                  <a:srgbClr val="4f271c"/>
                </a:solidFill>
                <a:latin typeface="Segoe Condensed"/>
              </a:rPr>
              <a:t>Introducción de Matlab y </a:t>
            </a:r>
            <a:endParaRPr/>
          </a:p>
          <a:p>
            <a:pPr algn="ctr">
              <a:lnSpc>
                <a:spcPct val="100000"/>
              </a:lnSpc>
            </a:pPr>
            <a:r>
              <a:rPr lang="es-MX" sz="2800" strike="noStrike">
                <a:solidFill>
                  <a:srgbClr val="4f271c"/>
                </a:solidFill>
                <a:latin typeface="Segoe Condensed"/>
              </a:rPr>
              <a:t>Manejo de archivos de voz</a:t>
            </a:r>
            <a:endParaRPr/>
          </a:p>
        </p:txBody>
      </p:sp>
      <p:sp>
        <p:nvSpPr>
          <p:cNvPr id="139" name="TextShape 2"/>
          <p:cNvSpPr txBox="1"/>
          <p:nvPr/>
        </p:nvSpPr>
        <p:spPr>
          <a:xfrm>
            <a:off x="704880" y="4495680"/>
            <a:ext cx="7772040" cy="1361880"/>
          </a:xfrm>
          <a:prstGeom prst="rect">
            <a:avLst/>
          </a:prstGeom>
          <a:noFill/>
          <a:ln>
            <a:noFill/>
          </a:ln>
        </p:spPr>
        <p:txBody>
          <a:bodyPr lIns="90000" rIns="90000" tIns="45000" bIns="45000"/>
          <a:p>
            <a:pPr algn="ctr">
              <a:lnSpc>
                <a:spcPct val="100000"/>
              </a:lnSpc>
            </a:pPr>
            <a:r>
              <a:rPr lang="en-US" sz="4000" strike="noStrike">
                <a:solidFill>
                  <a:srgbClr val="ffffff"/>
                </a:solidFill>
                <a:latin typeface="Bookman Old Style"/>
              </a:rPr>
              <a:t>Laboratorio de Procesamiento Digital de Voz</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457200" y="1600200"/>
            <a:ext cx="8229240" cy="4525560"/>
          </a:xfrm>
          <a:prstGeom prst="rect">
            <a:avLst/>
          </a:prstGeom>
          <a:noFill/>
          <a:ln>
            <a:noFill/>
          </a:ln>
        </p:spPr>
        <p:txBody>
          <a:bodyPr lIns="90000" rIns="90000" tIns="45000" bIns="45000"/>
          <a:p>
            <a:pPr algn="just">
              <a:lnSpc>
                <a:spcPct val="100000"/>
              </a:lnSpc>
              <a:buFont typeface="Arial"/>
              <a:buChar char="•"/>
            </a:pPr>
            <a:r>
              <a:rPr lang="es-ES" sz="2800" strike="noStrike">
                <a:solidFill>
                  <a:srgbClr val="ffffff"/>
                </a:solidFill>
                <a:latin typeface="Segoe Condensed"/>
              </a:rPr>
              <a:t>Desde la prehistoria humana hasta los nuevos medios del presente, la comunicación de voz ha sido y será el modo dominante de la vinculación humana e intercambio de información,.</a:t>
            </a:r>
            <a:endParaRPr/>
          </a:p>
          <a:p>
            <a:pPr algn="just">
              <a:lnSpc>
                <a:spcPct val="100000"/>
              </a:lnSpc>
              <a:buFont typeface="Arial"/>
              <a:buChar char="•"/>
            </a:pPr>
            <a:r>
              <a:rPr lang="es-ES" sz="2800" strike="noStrike">
                <a:solidFill>
                  <a:srgbClr val="ffffff"/>
                </a:solidFill>
                <a:latin typeface="Segoe Condensed"/>
              </a:rPr>
              <a:t>Las computadoras de hoy carecen de las capacidades humanas fundamentales para hablar, escuchar, comprender y aprender. La voz, apoyada por otras modalidades naturales, será uno de los principales medios de interfaz con los ordenadores</a:t>
            </a:r>
            <a:endParaRPr/>
          </a:p>
        </p:txBody>
      </p:sp>
      <p:sp>
        <p:nvSpPr>
          <p:cNvPr id="159" name="TextShape 2"/>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Voz</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0" name="Marcador de contenido 3" descr=""/>
          <p:cNvPicPr/>
          <p:nvPr/>
        </p:nvPicPr>
        <p:blipFill>
          <a:blip r:embed="rId1"/>
          <a:stretch/>
        </p:blipFill>
        <p:spPr>
          <a:xfrm>
            <a:off x="457200" y="2466720"/>
            <a:ext cx="8229240" cy="2792520"/>
          </a:xfrm>
          <a:prstGeom prst="rect">
            <a:avLst/>
          </a:prstGeom>
          <a:ln>
            <a:noFill/>
          </a:ln>
        </p:spPr>
      </p:pic>
      <p:sp>
        <p:nvSpPr>
          <p:cNvPr id="161"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Modelo digital simplificado de la generación de voz</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2" name="Marcador de contenido 3" descr=""/>
          <p:cNvPicPr/>
          <p:nvPr/>
        </p:nvPicPr>
        <p:blipFill>
          <a:blip r:embed="rId1"/>
          <a:stretch/>
        </p:blipFill>
        <p:spPr>
          <a:xfrm>
            <a:off x="2387160" y="3221640"/>
            <a:ext cx="4369320" cy="1282680"/>
          </a:xfrm>
          <a:prstGeom prst="rect">
            <a:avLst/>
          </a:prstGeom>
          <a:ln>
            <a:noFill/>
          </a:ln>
          <a:effectLst>
            <a:outerShdw algn="ctr" blurRad="50800" dir="5400000" dist="50800" rotWithShape="0">
              <a:srgbClr val="000000"/>
            </a:outerShdw>
          </a:effectLst>
        </p:spPr>
      </p:pic>
      <p:sp>
        <p:nvSpPr>
          <p:cNvPr id="163"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Modelo digital simplificado de la generación de voz</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1628640"/>
            <a:ext cx="8229240" cy="1511640"/>
          </a:xfrm>
          <a:prstGeom prst="rect">
            <a:avLst/>
          </a:prstGeom>
          <a:noFill/>
          <a:ln>
            <a:noFill/>
          </a:ln>
        </p:spPr>
        <p:txBody>
          <a:bodyPr lIns="90000" rIns="90000" tIns="45000" bIns="45000"/>
          <a:p>
            <a:pPr algn="just">
              <a:lnSpc>
                <a:spcPct val="100000"/>
              </a:lnSpc>
              <a:buFont typeface="Arial"/>
              <a:buChar char="•"/>
            </a:pPr>
            <a:r>
              <a:rPr lang="es-ES" sz="2800" strike="noStrike">
                <a:solidFill>
                  <a:srgbClr val="ffffff"/>
                </a:solidFill>
                <a:latin typeface="Segoe Condensed"/>
              </a:rPr>
              <a:t>El sonido es una onda de presión longitudinal formado de compresiones y rarefacciones de moléculas de aire, en una dirección paralela a la de la aplicación de energía. </a:t>
            </a:r>
            <a:endParaRPr/>
          </a:p>
        </p:txBody>
      </p:sp>
      <p:sp>
        <p:nvSpPr>
          <p:cNvPr id="165" name="TextShape 2"/>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Sonido</a:t>
            </a:r>
            <a:endParaRPr/>
          </a:p>
        </p:txBody>
      </p:sp>
      <p:pic>
        <p:nvPicPr>
          <p:cNvPr id="166" name="Imagen 5" descr=""/>
          <p:cNvPicPr/>
          <p:nvPr/>
        </p:nvPicPr>
        <p:blipFill>
          <a:blip r:embed="rId1"/>
          <a:stretch/>
        </p:blipFill>
        <p:spPr>
          <a:xfrm>
            <a:off x="653040" y="3297960"/>
            <a:ext cx="7837560" cy="30103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457200" y="1600200"/>
            <a:ext cx="8229240" cy="190044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La distinción fundamental entre los tipos de sonido en el habla es la de: sonidos sonoros / no sonoros.</a:t>
            </a:r>
            <a:endParaRPr/>
          </a:p>
          <a:p>
            <a:pPr>
              <a:lnSpc>
                <a:spcPct val="100000"/>
              </a:lnSpc>
              <a:buFont typeface="Arial"/>
              <a:buChar char="•"/>
            </a:pPr>
            <a:r>
              <a:rPr lang="es-ES" sz="2800" strike="noStrike">
                <a:solidFill>
                  <a:srgbClr val="ffffff"/>
                </a:solidFill>
                <a:latin typeface="Segoe Condensed"/>
              </a:rPr>
              <a:t>Sonidos sonoros, incluyendo vocales, tienen en su estructura de tiempo y frecuencia  un patrón más o menos regular que los sonidos no sonoros, como consonantes como “s”.</a:t>
            </a:r>
            <a:endParaRPr/>
          </a:p>
        </p:txBody>
      </p:sp>
      <p:sp>
        <p:nvSpPr>
          <p:cNvPr id="168" name="TextShape 2"/>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Voz</a:t>
            </a:r>
            <a:endParaRPr/>
          </a:p>
        </p:txBody>
      </p:sp>
      <p:pic>
        <p:nvPicPr>
          <p:cNvPr id="169" name="Imagen 3" descr=""/>
          <p:cNvPicPr/>
          <p:nvPr/>
        </p:nvPicPr>
        <p:blipFill>
          <a:blip r:embed="rId1"/>
          <a:stretch/>
        </p:blipFill>
        <p:spPr>
          <a:xfrm>
            <a:off x="827640" y="3789000"/>
            <a:ext cx="7471440" cy="22636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1600200"/>
            <a:ext cx="8229240" cy="1756440"/>
          </a:xfrm>
          <a:prstGeom prst="rect">
            <a:avLst/>
          </a:prstGeom>
          <a:noFill/>
          <a:ln>
            <a:noFill/>
          </a:ln>
        </p:spPr>
        <p:txBody>
          <a:bodyPr lIns="90000" rIns="90000" tIns="45000" bIns="45000"/>
          <a:p>
            <a:pPr algn="just">
              <a:lnSpc>
                <a:spcPct val="100000"/>
              </a:lnSpc>
              <a:buFont typeface="Arial"/>
              <a:buChar char="•"/>
            </a:pPr>
            <a:r>
              <a:rPr lang="es-ES" sz="2800" strike="noStrike">
                <a:solidFill>
                  <a:srgbClr val="ffffff"/>
                </a:solidFill>
                <a:latin typeface="Segoe Condensed"/>
              </a:rPr>
              <a:t>En el espectrograma, la oscuridad o la claridad de una banda indica la amplitud o energía relativa presente en una frecuencia dada. Las bandas horizontales oscuras muestran los formantes, que son armónicos de la fundamental en las resonancias naturales de la posición de la cavidad del tracto vocal para la vocal / iy / en “sees”. </a:t>
            </a:r>
            <a:endParaRPr/>
          </a:p>
        </p:txBody>
      </p:sp>
      <p:sp>
        <p:nvSpPr>
          <p:cNvPr id="171" name="TextShape 2"/>
          <p:cNvSpPr txBox="1"/>
          <p:nvPr/>
        </p:nvSpPr>
        <p:spPr>
          <a:xfrm>
            <a:off x="457200" y="152280"/>
            <a:ext cx="8229240" cy="1265040"/>
          </a:xfrm>
          <a:prstGeom prst="rect">
            <a:avLst/>
          </a:prstGeom>
          <a:noFill/>
          <a:ln>
            <a:noFill/>
          </a:ln>
        </p:spPr>
        <p:txBody>
          <a:bodyPr lIns="90000" rIns="90000" tIns="45000" bIns="45000" anchor="ctr"/>
          <a:p>
            <a:endParaRPr/>
          </a:p>
        </p:txBody>
      </p:sp>
      <p:pic>
        <p:nvPicPr>
          <p:cNvPr id="172" name="Imagen 3" descr=""/>
          <p:cNvPicPr/>
          <p:nvPr/>
        </p:nvPicPr>
        <p:blipFill>
          <a:blip r:embed="rId1"/>
          <a:stretch/>
        </p:blipFill>
        <p:spPr>
          <a:xfrm>
            <a:off x="755640" y="3429000"/>
            <a:ext cx="7632360" cy="29829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Auto correlación:</a:t>
            </a:r>
            <a:endParaRPr/>
          </a:p>
          <a:p>
            <a:pPr>
              <a:lnSpc>
                <a:spcPct val="100000"/>
              </a:lnSpc>
            </a:pPr>
            <a:endParaRPr/>
          </a:p>
        </p:txBody>
      </p:sp>
      <p:sp>
        <p:nvSpPr>
          <p:cNvPr id="174" name="TextShape 2"/>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Operaciones básicas</a:t>
            </a:r>
            <a:endParaRPr/>
          </a:p>
        </p:txBody>
      </p:sp>
      <p:pic>
        <p:nvPicPr>
          <p:cNvPr id="175" name="Imagen 3" descr=""/>
          <p:cNvPicPr/>
          <p:nvPr/>
        </p:nvPicPr>
        <p:blipFill>
          <a:blip r:embed="rId1"/>
          <a:stretch/>
        </p:blipFill>
        <p:spPr>
          <a:xfrm>
            <a:off x="2437920" y="2666880"/>
            <a:ext cx="4267800" cy="15238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Ventaneo</a:t>
            </a:r>
            <a:endParaRPr/>
          </a:p>
          <a:p>
            <a:pPr>
              <a:lnSpc>
                <a:spcPct val="100000"/>
              </a:lnSpc>
            </a:pPr>
            <a:endParaRPr/>
          </a:p>
        </p:txBody>
      </p:sp>
      <p:sp>
        <p:nvSpPr>
          <p:cNvPr id="177" name="TextShape 2"/>
          <p:cNvSpPr txBox="1"/>
          <p:nvPr/>
        </p:nvSpPr>
        <p:spPr>
          <a:xfrm>
            <a:off x="457200" y="152280"/>
            <a:ext cx="8229240" cy="1265040"/>
          </a:xfrm>
          <a:prstGeom prst="rect">
            <a:avLst/>
          </a:prstGeom>
          <a:noFill/>
          <a:ln>
            <a:noFill/>
          </a:ln>
        </p:spPr>
        <p:txBody>
          <a:bodyPr lIns="90000" rIns="90000" tIns="45000" bIns="45000" anchor="ctr"/>
          <a:p>
            <a:endParaRPr/>
          </a:p>
        </p:txBody>
      </p:sp>
      <p:pic>
        <p:nvPicPr>
          <p:cNvPr id="178" name="Imagen 3" descr=""/>
          <p:cNvPicPr/>
          <p:nvPr/>
        </p:nvPicPr>
        <p:blipFill>
          <a:blip r:embed="rId1"/>
          <a:stretch/>
        </p:blipFill>
        <p:spPr>
          <a:xfrm>
            <a:off x="899640" y="2421000"/>
            <a:ext cx="3375720" cy="1728000"/>
          </a:xfrm>
          <a:prstGeom prst="rect">
            <a:avLst/>
          </a:prstGeom>
          <a:ln>
            <a:noFill/>
          </a:ln>
        </p:spPr>
      </p:pic>
      <p:pic>
        <p:nvPicPr>
          <p:cNvPr id="179" name="Imagen 4" descr=""/>
          <p:cNvPicPr/>
          <p:nvPr/>
        </p:nvPicPr>
        <p:blipFill>
          <a:blip r:embed="rId2"/>
          <a:stretch/>
        </p:blipFill>
        <p:spPr>
          <a:xfrm>
            <a:off x="4749120" y="3501000"/>
            <a:ext cx="3932640" cy="24480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Energía en tiempo corto</a:t>
            </a:r>
            <a:endParaRPr/>
          </a:p>
          <a:p>
            <a:pPr>
              <a:lnSpc>
                <a:spcPct val="100000"/>
              </a:lnSpc>
            </a:pPr>
            <a:endParaRPr/>
          </a:p>
        </p:txBody>
      </p:sp>
      <p:sp>
        <p:nvSpPr>
          <p:cNvPr id="181" name="TextShape 2"/>
          <p:cNvSpPr txBox="1"/>
          <p:nvPr/>
        </p:nvSpPr>
        <p:spPr>
          <a:xfrm>
            <a:off x="457200" y="152280"/>
            <a:ext cx="8229240" cy="1265040"/>
          </a:xfrm>
          <a:prstGeom prst="rect">
            <a:avLst/>
          </a:prstGeom>
          <a:noFill/>
          <a:ln>
            <a:noFill/>
          </a:ln>
        </p:spPr>
        <p:txBody>
          <a:bodyPr lIns="90000" rIns="90000" tIns="45000" bIns="45000" anchor="ctr"/>
          <a:p>
            <a:endParaRPr/>
          </a:p>
        </p:txBody>
      </p:sp>
      <p:pic>
        <p:nvPicPr>
          <p:cNvPr id="182" name="Imagen 3" descr=""/>
          <p:cNvPicPr/>
          <p:nvPr/>
        </p:nvPicPr>
        <p:blipFill>
          <a:blip r:embed="rId1"/>
          <a:stretch/>
        </p:blipFill>
        <p:spPr>
          <a:xfrm>
            <a:off x="2819160" y="3050280"/>
            <a:ext cx="3505680" cy="16257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Magnitud promedio</a:t>
            </a:r>
            <a:endParaRPr/>
          </a:p>
        </p:txBody>
      </p:sp>
      <p:sp>
        <p:nvSpPr>
          <p:cNvPr id="184" name="TextShape 2"/>
          <p:cNvSpPr txBox="1"/>
          <p:nvPr/>
        </p:nvSpPr>
        <p:spPr>
          <a:xfrm>
            <a:off x="457200" y="152280"/>
            <a:ext cx="8229240" cy="1265040"/>
          </a:xfrm>
          <a:prstGeom prst="rect">
            <a:avLst/>
          </a:prstGeom>
          <a:noFill/>
          <a:ln>
            <a:noFill/>
          </a:ln>
        </p:spPr>
        <p:txBody>
          <a:bodyPr lIns="90000" rIns="90000" tIns="45000" bIns="45000" anchor="ctr"/>
          <a:p>
            <a:endParaRPr/>
          </a:p>
        </p:txBody>
      </p:sp>
      <p:pic>
        <p:nvPicPr>
          <p:cNvPr id="185" name="Imagen 3" descr=""/>
          <p:cNvPicPr/>
          <p:nvPr/>
        </p:nvPicPr>
        <p:blipFill>
          <a:blip r:embed="rId1"/>
          <a:stretch/>
        </p:blipFill>
        <p:spPr>
          <a:xfrm>
            <a:off x="2260080" y="2749320"/>
            <a:ext cx="4623480" cy="13590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BIG vs  LITTLE ENDIAN -32 bits</a:t>
            </a:r>
            <a:endParaRPr/>
          </a:p>
        </p:txBody>
      </p:sp>
      <p:sp>
        <p:nvSpPr>
          <p:cNvPr id="141" name="TextShape 2"/>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b="1" lang="es-ES" sz="2800" strike="noStrike">
                <a:solidFill>
                  <a:srgbClr val="ffffff"/>
                </a:solidFill>
                <a:latin typeface="Segoe Condensed"/>
              </a:rPr>
              <a:t>“</a:t>
            </a:r>
            <a:r>
              <a:rPr b="1" lang="es-ES" sz="2800" strike="noStrike">
                <a:solidFill>
                  <a:srgbClr val="ffffff"/>
                </a:solidFill>
                <a:latin typeface="Segoe Condensed"/>
              </a:rPr>
              <a:t>Little Endian” </a:t>
            </a:r>
            <a:r>
              <a:rPr lang="es-ES" sz="2800" strike="noStrike">
                <a:solidFill>
                  <a:srgbClr val="ffffff"/>
                </a:solidFill>
                <a:latin typeface="Segoe Condensed"/>
              </a:rPr>
              <a:t>El byte de menor peso se almacena en la dirección mas baja de memoria y el byte de mayor peso en la mas alta.</a:t>
            </a:r>
            <a:endParaRPr/>
          </a:p>
          <a:p>
            <a:pPr>
              <a:lnSpc>
                <a:spcPct val="100000"/>
              </a:lnSpc>
              <a:buFont typeface="Arial"/>
              <a:buChar char="•"/>
            </a:pPr>
            <a:r>
              <a:rPr lang="es-ES" sz="2800" strike="noStrike">
                <a:solidFill>
                  <a:srgbClr val="ffffff"/>
                </a:solidFill>
                <a:latin typeface="Segoe Condensed"/>
              </a:rPr>
              <a:t>“</a:t>
            </a:r>
            <a:r>
              <a:rPr lang="es-ES" sz="2800" strike="noStrike">
                <a:solidFill>
                  <a:srgbClr val="ffffff"/>
                </a:solidFill>
                <a:latin typeface="Segoe Condensed"/>
              </a:rPr>
              <a:t>Big Endian” El byte de mayor peso se almacena en la dirección mas baja de la memoria y el byte de menor peso en la mas alta.</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Cruce por cero </a:t>
            </a:r>
            <a:endParaRPr/>
          </a:p>
          <a:p>
            <a:pPr>
              <a:lnSpc>
                <a:spcPct val="100000"/>
              </a:lnSpc>
              <a:buFont typeface="Arial"/>
              <a:buChar char="•"/>
            </a:pPr>
            <a:r>
              <a:rPr lang="es-ES" sz="2800" strike="noStrike">
                <a:solidFill>
                  <a:srgbClr val="ffffff"/>
                </a:solidFill>
                <a:latin typeface="Segoe Condensed"/>
              </a:rPr>
              <a:t>Estimacion del pitch usándola autocorrelacion.</a:t>
            </a:r>
            <a:endParaRPr/>
          </a:p>
        </p:txBody>
      </p:sp>
      <p:sp>
        <p:nvSpPr>
          <p:cNvPr id="187" name="TextShape 2"/>
          <p:cNvSpPr txBox="1"/>
          <p:nvPr/>
        </p:nvSpPr>
        <p:spPr>
          <a:xfrm>
            <a:off x="457200" y="152280"/>
            <a:ext cx="8229240" cy="1265040"/>
          </a:xfrm>
          <a:prstGeom prst="rect">
            <a:avLst/>
          </a:prstGeom>
          <a:noFill/>
          <a:ln>
            <a:noFill/>
          </a:ln>
        </p:spPr>
        <p:txBody>
          <a:bodyPr lIns="90000" rIns="90000" tIns="45000" bIns="45000" anchor="ctr"/>
          <a:p>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704880" y="4495680"/>
            <a:ext cx="7772040" cy="1361880"/>
          </a:xfrm>
          <a:prstGeom prst="rect">
            <a:avLst/>
          </a:prstGeom>
          <a:noFill/>
          <a:ln>
            <a:noFill/>
          </a:ln>
        </p:spPr>
        <p:txBody>
          <a:bodyPr lIns="90000" rIns="90000" tIns="45000" bIns="45000"/>
          <a:p>
            <a:endParaRPr/>
          </a:p>
        </p:txBody>
      </p:sp>
      <p:sp>
        <p:nvSpPr>
          <p:cNvPr id="189" name="TextShape 2"/>
          <p:cNvSpPr txBox="1"/>
          <p:nvPr/>
        </p:nvSpPr>
        <p:spPr>
          <a:xfrm>
            <a:off x="1371600" y="2666880"/>
            <a:ext cx="6400440" cy="1752120"/>
          </a:xfrm>
          <a:prstGeom prst="rect">
            <a:avLst/>
          </a:prstGeom>
          <a:noFill/>
          <a:ln>
            <a:noFill/>
          </a:ln>
        </p:spPr>
        <p:txBody>
          <a:bodyPr lIns="90000" rIns="90000" tIns="45000" bIns="45000" anchor="b"/>
          <a:p>
            <a:pPr algn="ctr">
              <a:lnSpc>
                <a:spcPct val="100000"/>
              </a:lnSpc>
            </a:pPr>
            <a:r>
              <a:rPr lang="es-MX" sz="2800" strike="noStrike">
                <a:solidFill>
                  <a:srgbClr val="4f271c"/>
                </a:solidFill>
                <a:latin typeface="Segoe Condensed"/>
              </a:rPr>
              <a:t>Estructuras para realización de sistemas LTI</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Filtro FIR</a:t>
            </a:r>
            <a:endParaRPr/>
          </a:p>
        </p:txBody>
      </p:sp>
      <p:sp>
        <p:nvSpPr>
          <p:cNvPr id="191" name="TextShape 2"/>
          <p:cNvSpPr txBox="1"/>
          <p:nvPr/>
        </p:nvSpPr>
        <p:spPr>
          <a:xfrm>
            <a:off x="457200" y="1600200"/>
            <a:ext cx="8229240" cy="4525560"/>
          </a:xfrm>
          <a:prstGeom prst="rect">
            <a:avLst/>
          </a:prstGeom>
          <a:noFill/>
          <a:ln>
            <a:noFill/>
          </a:ln>
        </p:spPr>
        <p:txBody>
          <a:bodyPr lIns="90000" rIns="90000" tIns="45000" bIns="45000"/>
          <a:p>
            <a:endParaRPr/>
          </a:p>
        </p:txBody>
      </p:sp>
      <p:pic>
        <p:nvPicPr>
          <p:cNvPr id="192" name="Imagen 1" descr=""/>
          <p:cNvPicPr/>
          <p:nvPr/>
        </p:nvPicPr>
        <p:blipFill>
          <a:blip r:embed="rId1"/>
          <a:stretch/>
        </p:blipFill>
        <p:spPr>
          <a:xfrm>
            <a:off x="1303560" y="2133000"/>
            <a:ext cx="6536160" cy="36993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Filtro FIR</a:t>
            </a:r>
            <a:endParaRPr/>
          </a:p>
        </p:txBody>
      </p:sp>
      <p:sp>
        <p:nvSpPr>
          <p:cNvPr id="194" name="TextShape 2"/>
          <p:cNvSpPr txBox="1"/>
          <p:nvPr/>
        </p:nvSpPr>
        <p:spPr>
          <a:xfrm>
            <a:off x="457200" y="1600200"/>
            <a:ext cx="8229240" cy="4525560"/>
          </a:xfrm>
          <a:prstGeom prst="rect">
            <a:avLst/>
          </a:prstGeom>
          <a:noFill/>
          <a:ln>
            <a:noFill/>
          </a:ln>
        </p:spPr>
        <p:txBody>
          <a:bodyPr lIns="90000" rIns="90000" tIns="45000" bIns="45000"/>
          <a:p>
            <a:endParaRPr/>
          </a:p>
        </p:txBody>
      </p:sp>
      <p:pic>
        <p:nvPicPr>
          <p:cNvPr id="195" name="Imagen 1" descr=""/>
          <p:cNvPicPr/>
          <p:nvPr/>
        </p:nvPicPr>
        <p:blipFill>
          <a:blip r:embed="rId1"/>
          <a:stretch/>
        </p:blipFill>
        <p:spPr>
          <a:xfrm>
            <a:off x="2915640" y="2565000"/>
            <a:ext cx="3312000" cy="12193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Filtro FIR</a:t>
            </a:r>
            <a:endParaRPr/>
          </a:p>
        </p:txBody>
      </p:sp>
      <p:sp>
        <p:nvSpPr>
          <p:cNvPr id="197" name="TextShape 2"/>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Forma directa I</a:t>
            </a:r>
            <a:endParaRPr/>
          </a:p>
        </p:txBody>
      </p:sp>
      <p:pic>
        <p:nvPicPr>
          <p:cNvPr id="198" name="Marcador de contenido 3" descr=""/>
          <p:cNvPicPr/>
          <p:nvPr/>
        </p:nvPicPr>
        <p:blipFill>
          <a:blip r:embed="rId1"/>
          <a:stretch/>
        </p:blipFill>
        <p:spPr>
          <a:xfrm>
            <a:off x="3060000" y="2133000"/>
            <a:ext cx="5285160" cy="39193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99" name="Marcador de contenido 4" descr=""/>
          <p:cNvPicPr/>
          <p:nvPr/>
        </p:nvPicPr>
        <p:blipFill>
          <a:blip r:embed="rId1"/>
          <a:stretch/>
        </p:blipFill>
        <p:spPr>
          <a:xfrm>
            <a:off x="457200" y="1989000"/>
            <a:ext cx="8229240" cy="2079000"/>
          </a:xfrm>
          <a:prstGeom prst="rect">
            <a:avLst/>
          </a:prstGeom>
          <a:ln>
            <a:noFill/>
          </a:ln>
        </p:spPr>
      </p:pic>
      <p:sp>
        <p:nvSpPr>
          <p:cNvPr id="200"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Filtros IIR</a:t>
            </a:r>
            <a:endParaRPr/>
          </a:p>
        </p:txBody>
      </p:sp>
      <p:pic>
        <p:nvPicPr>
          <p:cNvPr id="201" name="Imagen 5" descr=""/>
          <p:cNvPicPr/>
          <p:nvPr/>
        </p:nvPicPr>
        <p:blipFill>
          <a:blip r:embed="rId2"/>
          <a:stretch/>
        </p:blipFill>
        <p:spPr>
          <a:xfrm>
            <a:off x="27720" y="4581000"/>
            <a:ext cx="9088200" cy="19429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En general, los  filtros IIR tienen las siguientes características :</a:t>
            </a:r>
            <a:endParaRPr/>
          </a:p>
          <a:p>
            <a:pPr>
              <a:lnSpc>
                <a:spcPct val="100000"/>
              </a:lnSpc>
              <a:buFont typeface="Arial"/>
              <a:buChar char="•"/>
            </a:pPr>
            <a:r>
              <a:rPr b="1" lang="es-ES" sz="2800" strike="noStrike">
                <a:solidFill>
                  <a:srgbClr val="ffffff"/>
                </a:solidFill>
                <a:latin typeface="Segoe Condensed"/>
              </a:rPr>
              <a:t>Fase no lineal</a:t>
            </a:r>
            <a:r>
              <a:rPr lang="es-ES" sz="2800" strike="noStrike">
                <a:solidFill>
                  <a:srgbClr val="ffffff"/>
                </a:solidFill>
                <a:latin typeface="Segoe Condensed"/>
              </a:rPr>
              <a:t>.- Los filtros IIR no tienen fase lineal  sobre la frecuencia de interés. Entonces el retraso de grupo varía a diferentes frecuencias y resulta en la distorsión de fase.</a:t>
            </a:r>
            <a:endParaRPr/>
          </a:p>
          <a:p>
            <a:pPr>
              <a:lnSpc>
                <a:spcPct val="100000"/>
              </a:lnSpc>
              <a:buFont typeface="Arial"/>
              <a:buChar char="•"/>
            </a:pPr>
            <a:r>
              <a:rPr b="1" lang="es-ES" sz="2800" strike="noStrike">
                <a:solidFill>
                  <a:srgbClr val="ffffff"/>
                </a:solidFill>
                <a:latin typeface="Segoe Condensed"/>
              </a:rPr>
              <a:t>Problemas de estabilidad</a:t>
            </a:r>
            <a:r>
              <a:rPr lang="es-ES" sz="2800" strike="noStrike">
                <a:solidFill>
                  <a:srgbClr val="ffffff"/>
                </a:solidFill>
                <a:latin typeface="Segoe Condensed"/>
              </a:rPr>
              <a:t>.- No siempre son estables debido a su naturaleza recursiva, por ello es necesario un diseño cuidadoso para asegurar que todos los polos del filtro IIR se encuentran dentro del círculo unitario para garantizar un filtro estable, especialmente para  implementaciones en punto fijo.</a:t>
            </a:r>
            <a:endParaRPr/>
          </a:p>
          <a:p>
            <a:pPr>
              <a:lnSpc>
                <a:spcPct val="100000"/>
              </a:lnSpc>
              <a:buFont typeface="Arial"/>
              <a:buChar char="•"/>
            </a:pPr>
            <a:r>
              <a:rPr b="1" lang="es-ES" sz="2800" strike="noStrike">
                <a:solidFill>
                  <a:srgbClr val="ffffff"/>
                </a:solidFill>
                <a:latin typeface="Segoe Condensed"/>
              </a:rPr>
              <a:t>Errores de precisión finita</a:t>
            </a:r>
            <a:r>
              <a:rPr lang="es-ES" sz="2800" strike="noStrike">
                <a:solidFill>
                  <a:srgbClr val="ffffff"/>
                </a:solidFill>
                <a:latin typeface="Segoe Condensed"/>
              </a:rPr>
              <a:t>.- Los filtros IIR son muy sensibles a efectos de tamaño finito de palabra, por esta razón es común el ocupar secciones de filtros IIR de segundo orden en cascada para reducir el impacto de  errores de cuantización acumulados.</a:t>
            </a:r>
            <a:endParaRPr/>
          </a:p>
          <a:p>
            <a:pPr>
              <a:lnSpc>
                <a:spcPct val="100000"/>
              </a:lnSpc>
              <a:buFont typeface="Arial"/>
              <a:buChar char="•"/>
            </a:pPr>
            <a:r>
              <a:rPr b="1" lang="es-ES" sz="2800" strike="noStrike">
                <a:solidFill>
                  <a:srgbClr val="ffffff"/>
                </a:solidFill>
                <a:latin typeface="Segoe Condensed"/>
              </a:rPr>
              <a:t>Ahorro computacional</a:t>
            </a:r>
            <a:r>
              <a:rPr lang="es-ES" sz="2800" strike="noStrike">
                <a:solidFill>
                  <a:srgbClr val="ffffff"/>
                </a:solidFill>
                <a:latin typeface="Segoe Condensed"/>
              </a:rPr>
              <a:t>.- Los filtros IIR pueden ser implementados con un bajo orden, logrando un nivel de desempeño competitivo cuando se le compara con los filtros FIR, por esa razón un filtro IIR necesita menos carga computacional (en términos de multiplicación y suma) comparado con un filtro FIR. Sin embargo, los filtros IIR son más complicados de implementar en procesadores DSP y requieren más código para programar ambas secciones de feedforward y feedback de la estructura en cascada.</a:t>
            </a:r>
            <a:endParaRPr/>
          </a:p>
          <a:p>
            <a:pPr>
              <a:lnSpc>
                <a:spcPct val="100000"/>
              </a:lnSpc>
              <a:buFont typeface="Arial"/>
              <a:buChar char="•"/>
            </a:pPr>
            <a:r>
              <a:rPr b="1" lang="es-ES" sz="2800" strike="noStrike">
                <a:solidFill>
                  <a:srgbClr val="ffffff"/>
                </a:solidFill>
                <a:latin typeface="Segoe Condensed"/>
              </a:rPr>
              <a:t>Respuesta en frecuencia más nítida</a:t>
            </a:r>
            <a:r>
              <a:rPr lang="es-ES" sz="2800" strike="noStrike">
                <a:solidFill>
                  <a:srgbClr val="ffffff"/>
                </a:solidFill>
                <a:latin typeface="Segoe Condensed"/>
              </a:rPr>
              <a:t>.- los filtros IIR pueden producir un corte más nítido  comparado con los filtros FIR. Los polos del filtro IIR  contribuyen enormemente a la respuesta en frecuencia.</a:t>
            </a:r>
            <a:endParaRPr/>
          </a:p>
          <a:p>
            <a:pPr>
              <a:lnSpc>
                <a:spcPct val="100000"/>
              </a:lnSpc>
            </a:pPr>
            <a:endParaRPr/>
          </a:p>
        </p:txBody>
      </p:sp>
      <p:sp>
        <p:nvSpPr>
          <p:cNvPr id="203" name="TextShape 2"/>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Filtros IIR</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1600200"/>
            <a:ext cx="8229240" cy="452556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s-ES" sz="2400" strike="noStrike">
                <a:solidFill>
                  <a:srgbClr val="ffffff"/>
                </a:solidFill>
                <a:latin typeface="Segoe Condensed"/>
              </a:rPr>
              <a:t>Dos sistemas invariantes en el tiempo conectados en cascada.</a:t>
            </a:r>
            <a:endParaRPr/>
          </a:p>
          <a:p>
            <a:endParaRPr/>
          </a:p>
          <a:p>
            <a:endParaRPr/>
          </a:p>
          <a:p>
            <a:endParaRPr/>
          </a:p>
          <a:p>
            <a:pPr>
              <a:lnSpc>
                <a:spcPct val="100000"/>
              </a:lnSpc>
            </a:pPr>
            <a:endParaRPr/>
          </a:p>
        </p:txBody>
      </p:sp>
      <p:sp>
        <p:nvSpPr>
          <p:cNvPr id="205" name="TextShape 2"/>
          <p:cNvSpPr txBox="1"/>
          <p:nvPr/>
        </p:nvSpPr>
        <p:spPr>
          <a:xfrm>
            <a:off x="457200" y="1600200"/>
            <a:ext cx="8229240" cy="4525560"/>
          </a:xfrm>
          <a:prstGeom prst="rect">
            <a:avLst/>
          </a:prstGeom>
          <a:blipFill>
            <a:blip r:embed="rId1"/>
            <a:stretch>
              <a:fillRect/>
            </a:stretch>
          </a:blip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 </a:t>
            </a:r>
            <a:endParaRPr/>
          </a:p>
        </p:txBody>
      </p:sp>
      <p:sp>
        <p:nvSpPr>
          <p:cNvPr id="206" name="TextShape 3"/>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Forma Directa I</a:t>
            </a:r>
            <a:endParaRPr/>
          </a:p>
        </p:txBody>
      </p:sp>
      <p:pic>
        <p:nvPicPr>
          <p:cNvPr id="207" name="Imagen 5" descr=""/>
          <p:cNvPicPr/>
          <p:nvPr/>
        </p:nvPicPr>
        <p:blipFill>
          <a:blip r:embed="rId2"/>
          <a:stretch/>
        </p:blipFill>
        <p:spPr>
          <a:xfrm>
            <a:off x="1763640" y="2126520"/>
            <a:ext cx="5400360" cy="17362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 </a:t>
            </a:r>
            <a:endParaRPr/>
          </a:p>
          <a:p>
            <a:pPr>
              <a:lnSpc>
                <a:spcPct val="100000"/>
              </a:lnSpc>
              <a:buFont typeface="Arial"/>
              <a:buChar char="•"/>
            </a:pPr>
            <a:r>
              <a:rPr lang="es-ES" sz="2800" strike="noStrike">
                <a:solidFill>
                  <a:srgbClr val="ffffff"/>
                </a:solidFill>
                <a:latin typeface="Segoe Condensed"/>
              </a:rPr>
              <a:t>M+N retardos</a:t>
            </a:r>
            <a:endParaRPr/>
          </a:p>
          <a:p>
            <a:pPr>
              <a:lnSpc>
                <a:spcPct val="100000"/>
              </a:lnSpc>
              <a:buFont typeface="Arial"/>
              <a:buChar char="•"/>
            </a:pPr>
            <a:r>
              <a:rPr lang="es-ES" sz="2800" strike="noStrike">
                <a:solidFill>
                  <a:srgbClr val="ffffff"/>
                </a:solidFill>
                <a:latin typeface="Segoe Condensed"/>
              </a:rPr>
              <a:t>N+M+1 multi</a:t>
            </a:r>
            <a:endParaRPr/>
          </a:p>
        </p:txBody>
      </p:sp>
      <p:sp>
        <p:nvSpPr>
          <p:cNvPr id="209" name="TextShape 2"/>
          <p:cNvSpPr txBox="1"/>
          <p:nvPr/>
        </p:nvSpPr>
        <p:spPr>
          <a:xfrm>
            <a:off x="457200" y="1600200"/>
            <a:ext cx="8229240" cy="4525560"/>
          </a:xfrm>
          <a:prstGeom prst="rect">
            <a:avLst/>
          </a:prstGeom>
          <a:blipFill>
            <a:blip r:embed="rId1"/>
            <a:stretch>
              <a:fillRect/>
            </a:stretch>
          </a:blip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 </a:t>
            </a:r>
            <a:endParaRPr/>
          </a:p>
        </p:txBody>
      </p:sp>
      <p:sp>
        <p:nvSpPr>
          <p:cNvPr id="210" name="TextShape 3"/>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Forma Directa I</a:t>
            </a:r>
            <a:endParaRPr/>
          </a:p>
        </p:txBody>
      </p:sp>
      <p:pic>
        <p:nvPicPr>
          <p:cNvPr id="211" name="Imagen 4" descr=""/>
          <p:cNvPicPr/>
          <p:nvPr/>
        </p:nvPicPr>
        <p:blipFill>
          <a:blip r:embed="rId2"/>
          <a:stretch/>
        </p:blipFill>
        <p:spPr>
          <a:xfrm>
            <a:off x="3348000" y="2709000"/>
            <a:ext cx="5234400" cy="248688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lang="es-ES" sz="2800" strike="noStrike">
                <a:solidFill>
                  <a:srgbClr val="ffffff"/>
                </a:solidFill>
                <a:latin typeface="Segoe Condensed"/>
              </a:rPr>
              <a:t>M+N+1 Multi</a:t>
            </a:r>
            <a:endParaRPr/>
          </a:p>
          <a:p>
            <a:pPr>
              <a:lnSpc>
                <a:spcPct val="100000"/>
              </a:lnSpc>
              <a:buFont typeface="Arial"/>
              <a:buChar char="•"/>
            </a:pPr>
            <a:r>
              <a:rPr lang="es-ES" sz="2800" strike="noStrike">
                <a:solidFill>
                  <a:srgbClr val="ffffff"/>
                </a:solidFill>
                <a:latin typeface="Segoe Condensed"/>
              </a:rPr>
              <a:t>Max{M,N}ret</a:t>
            </a:r>
            <a:endParaRPr/>
          </a:p>
        </p:txBody>
      </p:sp>
      <p:sp>
        <p:nvSpPr>
          <p:cNvPr id="213" name="TextShape 2"/>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Forma Directa II</a:t>
            </a:r>
            <a:endParaRPr/>
          </a:p>
        </p:txBody>
      </p:sp>
      <p:pic>
        <p:nvPicPr>
          <p:cNvPr id="214" name="Imagen 3" descr=""/>
          <p:cNvPicPr/>
          <p:nvPr/>
        </p:nvPicPr>
        <p:blipFill>
          <a:blip r:embed="rId1"/>
          <a:stretch/>
        </p:blipFill>
        <p:spPr>
          <a:xfrm>
            <a:off x="1115640" y="2838600"/>
            <a:ext cx="7345800" cy="328752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BIG vs  LITTLE ENDIAN -32 bits</a:t>
            </a:r>
            <a:endParaRPr/>
          </a:p>
        </p:txBody>
      </p:sp>
      <p:pic>
        <p:nvPicPr>
          <p:cNvPr id="143" name="Imagen 3" descr=""/>
          <p:cNvPicPr/>
          <p:nvPr/>
        </p:nvPicPr>
        <p:blipFill>
          <a:blip r:embed="rId1"/>
          <a:stretch/>
        </p:blipFill>
        <p:spPr>
          <a:xfrm>
            <a:off x="673920" y="1793880"/>
            <a:ext cx="7795800" cy="4514400"/>
          </a:xfrm>
          <a:prstGeom prst="rect">
            <a:avLst/>
          </a:prstGeom>
          <a:ln>
            <a:noFill/>
          </a:ln>
        </p:spPr>
      </p:pic>
      <p:sp>
        <p:nvSpPr>
          <p:cNvPr id="144" name="TextShape 2"/>
          <p:cNvSpPr txBox="1"/>
          <p:nvPr/>
        </p:nvSpPr>
        <p:spPr>
          <a:xfrm>
            <a:off x="457200" y="1600200"/>
            <a:ext cx="8229240" cy="4525560"/>
          </a:xfrm>
          <a:prstGeom prst="rect">
            <a:avLst/>
          </a:prstGeom>
          <a:noFill/>
          <a:ln>
            <a:noFill/>
          </a:ln>
        </p:spPr>
        <p:txBody>
          <a:bodyPr lIns="90000" rIns="90000" tIns="45000" bIns="45000"/>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Representación de números con signo</a:t>
            </a:r>
            <a:endParaRPr/>
          </a:p>
        </p:txBody>
      </p:sp>
      <p:sp>
        <p:nvSpPr>
          <p:cNvPr id="146" name="TextShape 2"/>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b="1" lang="es-ES" sz="2800" strike="noStrike">
                <a:solidFill>
                  <a:srgbClr val="00b050"/>
                </a:solidFill>
                <a:latin typeface="Segoe Condensed"/>
              </a:rPr>
              <a:t>Signo y magnitud</a:t>
            </a:r>
            <a:endParaRPr/>
          </a:p>
          <a:p>
            <a:pPr>
              <a:lnSpc>
                <a:spcPct val="100000"/>
              </a:lnSpc>
              <a:buFont typeface="Arial"/>
              <a:buChar char="•"/>
            </a:pPr>
            <a:r>
              <a:rPr lang="es-ES" sz="2800" strike="noStrike">
                <a:solidFill>
                  <a:srgbClr val="ffffff"/>
                </a:solidFill>
                <a:latin typeface="Segoe Condensed"/>
              </a:rPr>
              <a:t>Un primer enfoque al problema de representar un número signado de n-bits consiste en asignar:</a:t>
            </a:r>
            <a:endParaRPr/>
          </a:p>
          <a:p>
            <a:pPr lvl="1">
              <a:lnSpc>
                <a:spcPct val="100000"/>
              </a:lnSpc>
              <a:buFont typeface="Arial"/>
              <a:buChar char="–"/>
            </a:pPr>
            <a:r>
              <a:rPr lang="es-ES" sz="2400" strike="noStrike">
                <a:solidFill>
                  <a:srgbClr val="ffffff"/>
                </a:solidFill>
                <a:latin typeface="Segoe Condensed"/>
              </a:rPr>
              <a:t>un bit para representar el signo. Ese bit a menudo es el bit más significativo o MSB (de sus siglas en inglés) y, por convención: un 0 denota un número positivo, y un 1 denota un número negativo;</a:t>
            </a:r>
            <a:endParaRPr/>
          </a:p>
          <a:p>
            <a:pPr lvl="1">
              <a:lnSpc>
                <a:spcPct val="100000"/>
              </a:lnSpc>
              <a:buFont typeface="Arial"/>
              <a:buChar char="–"/>
            </a:pPr>
            <a:r>
              <a:rPr lang="es-ES" sz="2400" strike="noStrike">
                <a:solidFill>
                  <a:srgbClr val="ffffff"/>
                </a:solidFill>
                <a:latin typeface="Segoe Condensed"/>
              </a:rPr>
              <a:t>los (n-1)-bits restantes para representar el significando que es la magnitud del número en valor absoluto.</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Representación de números con signo</a:t>
            </a:r>
            <a:endParaRPr/>
          </a:p>
        </p:txBody>
      </p:sp>
      <p:sp>
        <p:nvSpPr>
          <p:cNvPr id="148" name="TextShape 2"/>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b="1" lang="es-ES" sz="2800" strike="noStrike">
                <a:solidFill>
                  <a:srgbClr val="00b050"/>
                </a:solidFill>
                <a:latin typeface="Segoe Condensed"/>
              </a:rPr>
              <a:t>Complemento a la base menos uno</a:t>
            </a:r>
            <a:endParaRPr/>
          </a:p>
          <a:p>
            <a:pPr>
              <a:lnSpc>
                <a:spcPct val="100000"/>
              </a:lnSpc>
              <a:buFont typeface="Arial"/>
              <a:buChar char="•"/>
            </a:pPr>
            <a:r>
              <a:rPr lang="es-ES" sz="2800" strike="noStrike">
                <a:solidFill>
                  <a:srgbClr val="ffffff"/>
                </a:solidFill>
                <a:latin typeface="Segoe Condensed"/>
              </a:rPr>
              <a:t>Otro enfoque sería representar números negativos usando el complemento a la base menos uno. En el caso de los números binarios, sería el complemento a uno y la forma del complemento a uno de un número binario es un NOT bit a bit aplicado al número, es decir, la inversión de unos por ceros y ceros por unos. De esta forma, en la representación por Complemento a uno de un número signado de n-bits asignamos:</a:t>
            </a:r>
            <a:endParaRPr/>
          </a:p>
          <a:p>
            <a:pPr lvl="1">
              <a:lnSpc>
                <a:spcPct val="100000"/>
              </a:lnSpc>
              <a:buFont typeface="Arial"/>
              <a:buChar char="–"/>
            </a:pPr>
            <a:r>
              <a:rPr lang="es-ES" sz="2400" strike="noStrike">
                <a:solidFill>
                  <a:srgbClr val="ffffff"/>
                </a:solidFill>
                <a:latin typeface="Segoe Condensed"/>
              </a:rPr>
              <a:t>un bit para representar el signo. Ese bit a menudo es el bit más significativo y, por convención: un 0 denota un número positivo, y un 1 denota un número negativo;</a:t>
            </a:r>
            <a:endParaRPr/>
          </a:p>
          <a:p>
            <a:pPr lvl="1">
              <a:lnSpc>
                <a:spcPct val="100000"/>
              </a:lnSpc>
              <a:buFont typeface="Arial"/>
              <a:buChar char="–"/>
            </a:pPr>
            <a:r>
              <a:rPr lang="es-ES" sz="2400" strike="noStrike">
                <a:solidFill>
                  <a:srgbClr val="ffffff"/>
                </a:solidFill>
                <a:latin typeface="Segoe Condensed"/>
              </a:rPr>
              <a:t>los (n-1)-bits restantes para representar el significando que es la magnitud del número en valor absoluto para el caso de números positivos, o bien, en el complemento a uno del valor absoluto del número, en caso de ser negativo.</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Representación de números con signo</a:t>
            </a:r>
            <a:endParaRPr/>
          </a:p>
        </p:txBody>
      </p:sp>
      <p:sp>
        <p:nvSpPr>
          <p:cNvPr id="150" name="TextShape 2"/>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b="1" lang="es-ES" sz="2800" strike="noStrike">
                <a:solidFill>
                  <a:srgbClr val="00b050"/>
                </a:solidFill>
                <a:latin typeface="Segoe Condensed"/>
              </a:rPr>
              <a:t>Complemento a dos</a:t>
            </a:r>
            <a:endParaRPr/>
          </a:p>
          <a:p>
            <a:pPr>
              <a:lnSpc>
                <a:spcPct val="100000"/>
              </a:lnSpc>
              <a:buFont typeface="Arial"/>
              <a:buChar char="•"/>
            </a:pPr>
            <a:r>
              <a:rPr lang="es-ES" sz="2800" strike="noStrike">
                <a:solidFill>
                  <a:srgbClr val="ffffff"/>
                </a:solidFill>
                <a:latin typeface="Segoe Condensed"/>
              </a:rPr>
              <a:t>Otro enfoque sería representar números negativos usando el complemento a la base. En el caso de los números binarios, sería el complemento a dos y la forma de obtener el complemento a dos de un número binario es mediante la obtención del complemento a uno y sumarle uno</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Representación de números con signo</a:t>
            </a:r>
            <a:endParaRPr/>
          </a:p>
        </p:txBody>
      </p:sp>
      <p:graphicFrame>
        <p:nvGraphicFramePr>
          <p:cNvPr id="152" name="Table 2"/>
          <p:cNvGraphicFramePr/>
          <p:nvPr/>
        </p:nvGraphicFramePr>
        <p:xfrm>
          <a:off x="2555640" y="1772640"/>
          <a:ext cx="4296600" cy="4296600"/>
        </p:xfrm>
        <a:graphic>
          <a:graphicData uri="http://schemas.openxmlformats.org/drawingml/2006/table">
            <a:tbl>
              <a:tblPr/>
              <a:tblGrid>
                <a:gridCol w="859320"/>
                <a:gridCol w="859320"/>
                <a:gridCol w="859320"/>
                <a:gridCol w="859320"/>
                <a:gridCol w="859320"/>
              </a:tblGrid>
              <a:tr h="550800">
                <a:tc>
                  <a:txBody>
                    <a:bodyPr lIns="57240" rIns="57240" tIns="28440" bIns="28440" anchor="ctr"/>
                    <a:p>
                      <a:pPr algn="ctr">
                        <a:lnSpc>
                          <a:spcPct val="100000"/>
                        </a:lnSpc>
                      </a:pPr>
                      <a:r>
                        <a:rPr lang="es-MX" sz="1100" strike="noStrike">
                          <a:solidFill>
                            <a:srgbClr val="000000"/>
                          </a:solidFill>
                          <a:latin typeface="Segoe Condensed"/>
                        </a:rPr>
                        <a:t>Decimal</a:t>
                      </a:r>
                      <a:endParaRPr/>
                    </a:p>
                  </a:txBody>
                  <a:tcPr/>
                </a:tc>
                <a:tc>
                  <a:txBody>
                    <a:bodyPr lIns="57240" rIns="57240" tIns="28440" bIns="28440" anchor="ctr"/>
                    <a:p>
                      <a:pPr algn="ctr">
                        <a:lnSpc>
                          <a:spcPct val="100000"/>
                        </a:lnSpc>
                      </a:pPr>
                      <a:r>
                        <a:rPr lang="es-MX" sz="1100" strike="noStrike">
                          <a:solidFill>
                            <a:srgbClr val="000000"/>
                          </a:solidFill>
                          <a:latin typeface="Segoe Condensed"/>
                        </a:rPr>
                        <a:t>Entero sin signo</a:t>
                      </a:r>
                      <a:endParaRPr/>
                    </a:p>
                  </a:txBody>
                  <a:tcPr/>
                </a:tc>
                <a:tc>
                  <a:txBody>
                    <a:bodyPr lIns="57240" rIns="57240" tIns="28440" bIns="28440" anchor="ctr"/>
                    <a:p>
                      <a:pPr algn="ctr">
                        <a:lnSpc>
                          <a:spcPct val="100000"/>
                        </a:lnSpc>
                      </a:pPr>
                      <a:r>
                        <a:rPr lang="es-MX" sz="1100" strike="noStrike">
                          <a:solidFill>
                            <a:srgbClr val="000000"/>
                          </a:solidFill>
                          <a:latin typeface="Segoe Condensed"/>
                        </a:rPr>
                        <a:t>Signo y Magnitud</a:t>
                      </a:r>
                      <a:endParaRPr/>
                    </a:p>
                  </a:txBody>
                  <a:tcPr/>
                </a:tc>
                <a:tc>
                  <a:txBody>
                    <a:bodyPr lIns="57240" rIns="57240" tIns="28440" bIns="28440" anchor="ctr"/>
                    <a:p>
                      <a:pPr algn="ctr">
                        <a:lnSpc>
                          <a:spcPct val="100000"/>
                        </a:lnSpc>
                      </a:pPr>
                      <a:r>
                        <a:rPr lang="es-MX" sz="1100" strike="noStrike">
                          <a:solidFill>
                            <a:srgbClr val="000000"/>
                          </a:solidFill>
                          <a:latin typeface="Segoe Condensed"/>
                        </a:rPr>
                        <a:t>Complemento a uno</a:t>
                      </a:r>
                      <a:endParaRPr/>
                    </a:p>
                  </a:txBody>
                  <a:tcPr/>
                </a:tc>
                <a:tc>
                  <a:txBody>
                    <a:bodyPr lIns="57240" rIns="57240" tIns="28440" bIns="28440" anchor="ctr"/>
                    <a:p>
                      <a:pPr algn="ctr">
                        <a:lnSpc>
                          <a:spcPct val="100000"/>
                        </a:lnSpc>
                      </a:pPr>
                      <a:r>
                        <a:rPr lang="es-MX" sz="1100" strike="noStrike">
                          <a:solidFill>
                            <a:srgbClr val="000000"/>
                          </a:solidFill>
                          <a:latin typeface="Segoe Condensed"/>
                        </a:rPr>
                        <a:t>Complemento a dos</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+8</a:t>
                      </a:r>
                      <a:endParaRPr/>
                    </a:p>
                  </a:txBody>
                  <a:tcPr/>
                </a:tc>
                <a:tc>
                  <a:txBody>
                    <a:bodyPr lIns="57240" rIns="57240" tIns="28440" bIns="28440" anchor="ctr"/>
                    <a:p>
                      <a:pPr>
                        <a:lnSpc>
                          <a:spcPct val="100000"/>
                        </a:lnSpc>
                      </a:pPr>
                      <a:r>
                        <a:rPr lang="es-MX" sz="1100" strike="noStrike">
                          <a:solidFill>
                            <a:srgbClr val="000000"/>
                          </a:solidFill>
                          <a:latin typeface="Segoe Condensed"/>
                        </a:rPr>
                        <a:t>1000</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+7</a:t>
                      </a:r>
                      <a:endParaRPr/>
                    </a:p>
                  </a:txBody>
                  <a:tcPr/>
                </a:tc>
                <a:tc>
                  <a:txBody>
                    <a:bodyPr lIns="57240" rIns="57240" tIns="28440" bIns="28440" anchor="ctr"/>
                    <a:p>
                      <a:pPr>
                        <a:lnSpc>
                          <a:spcPct val="100000"/>
                        </a:lnSpc>
                      </a:pPr>
                      <a:r>
                        <a:rPr lang="es-MX" sz="1100" strike="noStrike">
                          <a:solidFill>
                            <a:srgbClr val="000000"/>
                          </a:solidFill>
                          <a:latin typeface="Segoe Condensed"/>
                        </a:rPr>
                        <a:t>0111</a:t>
                      </a:r>
                      <a:endParaRPr/>
                    </a:p>
                  </a:txBody>
                  <a:tcPr/>
                </a:tc>
                <a:tc>
                  <a:txBody>
                    <a:bodyPr lIns="57240" rIns="57240" tIns="28440" bIns="28440" anchor="ctr"/>
                    <a:p>
                      <a:pPr>
                        <a:lnSpc>
                          <a:spcPct val="100000"/>
                        </a:lnSpc>
                      </a:pPr>
                      <a:r>
                        <a:rPr lang="es-MX" sz="1100" strike="noStrike">
                          <a:solidFill>
                            <a:srgbClr val="000000"/>
                          </a:solidFill>
                          <a:latin typeface="Segoe Condensed"/>
                        </a:rPr>
                        <a:t>0111</a:t>
                      </a:r>
                      <a:endParaRPr/>
                    </a:p>
                  </a:txBody>
                  <a:tcPr/>
                </a:tc>
                <a:tc>
                  <a:txBody>
                    <a:bodyPr lIns="57240" rIns="57240" tIns="28440" bIns="28440" anchor="ctr"/>
                    <a:p>
                      <a:pPr>
                        <a:lnSpc>
                          <a:spcPct val="100000"/>
                        </a:lnSpc>
                      </a:pPr>
                      <a:r>
                        <a:rPr lang="es-MX" sz="1100" strike="noStrike">
                          <a:solidFill>
                            <a:srgbClr val="000000"/>
                          </a:solidFill>
                          <a:latin typeface="Segoe Condensed"/>
                        </a:rPr>
                        <a:t>0111</a:t>
                      </a:r>
                      <a:endParaRPr/>
                    </a:p>
                  </a:txBody>
                  <a:tcPr/>
                </a:tc>
                <a:tc>
                  <a:txBody>
                    <a:bodyPr lIns="57240" rIns="57240" tIns="28440" bIns="28440" anchor="ctr"/>
                    <a:p>
                      <a:pPr>
                        <a:lnSpc>
                          <a:spcPct val="100000"/>
                        </a:lnSpc>
                      </a:pPr>
                      <a:r>
                        <a:rPr lang="es-MX" sz="1100" strike="noStrike">
                          <a:solidFill>
                            <a:srgbClr val="000000"/>
                          </a:solidFill>
                          <a:latin typeface="Segoe Condensed"/>
                        </a:rPr>
                        <a:t>0111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+6</a:t>
                      </a:r>
                      <a:endParaRPr/>
                    </a:p>
                  </a:txBody>
                  <a:tcPr/>
                </a:tc>
                <a:tc>
                  <a:txBody>
                    <a:bodyPr lIns="57240" rIns="57240" tIns="28440" bIns="28440" anchor="ctr"/>
                    <a:p>
                      <a:pPr>
                        <a:lnSpc>
                          <a:spcPct val="100000"/>
                        </a:lnSpc>
                      </a:pPr>
                      <a:r>
                        <a:rPr lang="es-MX" sz="1100" strike="noStrike">
                          <a:solidFill>
                            <a:srgbClr val="000000"/>
                          </a:solidFill>
                          <a:latin typeface="Segoe Condensed"/>
                        </a:rPr>
                        <a:t>0110</a:t>
                      </a:r>
                      <a:endParaRPr/>
                    </a:p>
                  </a:txBody>
                  <a:tcPr/>
                </a:tc>
                <a:tc>
                  <a:txBody>
                    <a:bodyPr lIns="57240" rIns="57240" tIns="28440" bIns="28440" anchor="ctr"/>
                    <a:p>
                      <a:pPr>
                        <a:lnSpc>
                          <a:spcPct val="100000"/>
                        </a:lnSpc>
                      </a:pPr>
                      <a:r>
                        <a:rPr lang="es-MX" sz="1100" strike="noStrike">
                          <a:solidFill>
                            <a:srgbClr val="000000"/>
                          </a:solidFill>
                          <a:latin typeface="Segoe Condensed"/>
                        </a:rPr>
                        <a:t>0110</a:t>
                      </a:r>
                      <a:endParaRPr/>
                    </a:p>
                  </a:txBody>
                  <a:tcPr/>
                </a:tc>
                <a:tc>
                  <a:txBody>
                    <a:bodyPr lIns="57240" rIns="57240" tIns="28440" bIns="28440" anchor="ctr"/>
                    <a:p>
                      <a:pPr>
                        <a:lnSpc>
                          <a:spcPct val="100000"/>
                        </a:lnSpc>
                      </a:pPr>
                      <a:r>
                        <a:rPr lang="es-MX" sz="1100" strike="noStrike">
                          <a:solidFill>
                            <a:srgbClr val="000000"/>
                          </a:solidFill>
                          <a:latin typeface="Segoe Condensed"/>
                        </a:rPr>
                        <a:t>0110</a:t>
                      </a:r>
                      <a:endParaRPr/>
                    </a:p>
                  </a:txBody>
                  <a:tcPr/>
                </a:tc>
                <a:tc>
                  <a:txBody>
                    <a:bodyPr lIns="57240" rIns="57240" tIns="28440" bIns="28440" anchor="ctr"/>
                    <a:p>
                      <a:pPr>
                        <a:lnSpc>
                          <a:spcPct val="100000"/>
                        </a:lnSpc>
                      </a:pPr>
                      <a:r>
                        <a:rPr lang="es-MX" sz="1100" strike="noStrike">
                          <a:solidFill>
                            <a:srgbClr val="000000"/>
                          </a:solidFill>
                          <a:latin typeface="Segoe Condensed"/>
                        </a:rPr>
                        <a:t>0110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+5</a:t>
                      </a:r>
                      <a:endParaRPr/>
                    </a:p>
                  </a:txBody>
                  <a:tcPr/>
                </a:tc>
                <a:tc>
                  <a:txBody>
                    <a:bodyPr lIns="57240" rIns="57240" tIns="28440" bIns="28440" anchor="ctr"/>
                    <a:p>
                      <a:pPr>
                        <a:lnSpc>
                          <a:spcPct val="100000"/>
                        </a:lnSpc>
                      </a:pPr>
                      <a:r>
                        <a:rPr lang="es-MX" sz="1100" strike="noStrike">
                          <a:solidFill>
                            <a:srgbClr val="000000"/>
                          </a:solidFill>
                          <a:latin typeface="Segoe Condensed"/>
                        </a:rPr>
                        <a:t>0101</a:t>
                      </a:r>
                      <a:endParaRPr/>
                    </a:p>
                  </a:txBody>
                  <a:tcPr/>
                </a:tc>
                <a:tc>
                  <a:txBody>
                    <a:bodyPr lIns="57240" rIns="57240" tIns="28440" bIns="28440" anchor="ctr"/>
                    <a:p>
                      <a:pPr>
                        <a:lnSpc>
                          <a:spcPct val="100000"/>
                        </a:lnSpc>
                      </a:pPr>
                      <a:r>
                        <a:rPr lang="es-MX" sz="1100" strike="noStrike">
                          <a:solidFill>
                            <a:srgbClr val="000000"/>
                          </a:solidFill>
                          <a:latin typeface="Segoe Condensed"/>
                        </a:rPr>
                        <a:t>0101</a:t>
                      </a:r>
                      <a:endParaRPr/>
                    </a:p>
                  </a:txBody>
                  <a:tcPr/>
                </a:tc>
                <a:tc>
                  <a:txBody>
                    <a:bodyPr lIns="57240" rIns="57240" tIns="28440" bIns="28440" anchor="ctr"/>
                    <a:p>
                      <a:pPr>
                        <a:lnSpc>
                          <a:spcPct val="100000"/>
                        </a:lnSpc>
                      </a:pPr>
                      <a:r>
                        <a:rPr lang="es-MX" sz="1100" strike="noStrike">
                          <a:solidFill>
                            <a:srgbClr val="000000"/>
                          </a:solidFill>
                          <a:latin typeface="Segoe Condensed"/>
                        </a:rPr>
                        <a:t>0101</a:t>
                      </a:r>
                      <a:endParaRPr/>
                    </a:p>
                  </a:txBody>
                  <a:tcPr/>
                </a:tc>
                <a:tc>
                  <a:txBody>
                    <a:bodyPr lIns="57240" rIns="57240" tIns="28440" bIns="28440" anchor="ctr"/>
                    <a:p>
                      <a:pPr>
                        <a:lnSpc>
                          <a:spcPct val="100000"/>
                        </a:lnSpc>
                      </a:pPr>
                      <a:r>
                        <a:rPr lang="es-MX" sz="1100" strike="noStrike">
                          <a:solidFill>
                            <a:srgbClr val="000000"/>
                          </a:solidFill>
                          <a:latin typeface="Segoe Condensed"/>
                        </a:rPr>
                        <a:t>0101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+4</a:t>
                      </a:r>
                      <a:endParaRPr/>
                    </a:p>
                  </a:txBody>
                  <a:tcPr/>
                </a:tc>
                <a:tc>
                  <a:txBody>
                    <a:bodyPr lIns="57240" rIns="57240" tIns="28440" bIns="28440" anchor="ctr"/>
                    <a:p>
                      <a:pPr>
                        <a:lnSpc>
                          <a:spcPct val="100000"/>
                        </a:lnSpc>
                      </a:pPr>
                      <a:r>
                        <a:rPr lang="es-MX" sz="1100" strike="noStrike">
                          <a:solidFill>
                            <a:srgbClr val="000000"/>
                          </a:solidFill>
                          <a:latin typeface="Segoe Condensed"/>
                        </a:rPr>
                        <a:t>0100</a:t>
                      </a:r>
                      <a:endParaRPr/>
                    </a:p>
                  </a:txBody>
                  <a:tcPr/>
                </a:tc>
                <a:tc>
                  <a:txBody>
                    <a:bodyPr lIns="57240" rIns="57240" tIns="28440" bIns="28440" anchor="ctr"/>
                    <a:p>
                      <a:pPr>
                        <a:lnSpc>
                          <a:spcPct val="100000"/>
                        </a:lnSpc>
                      </a:pPr>
                      <a:r>
                        <a:rPr lang="es-MX" sz="1100" strike="noStrike">
                          <a:solidFill>
                            <a:srgbClr val="000000"/>
                          </a:solidFill>
                          <a:latin typeface="Segoe Condensed"/>
                        </a:rPr>
                        <a:t>0100</a:t>
                      </a:r>
                      <a:endParaRPr/>
                    </a:p>
                  </a:txBody>
                  <a:tcPr/>
                </a:tc>
                <a:tc>
                  <a:txBody>
                    <a:bodyPr lIns="57240" rIns="57240" tIns="28440" bIns="28440" anchor="ctr"/>
                    <a:p>
                      <a:pPr>
                        <a:lnSpc>
                          <a:spcPct val="100000"/>
                        </a:lnSpc>
                      </a:pPr>
                      <a:r>
                        <a:rPr lang="es-MX" sz="1100" strike="noStrike">
                          <a:solidFill>
                            <a:srgbClr val="000000"/>
                          </a:solidFill>
                          <a:latin typeface="Segoe Condensed"/>
                        </a:rPr>
                        <a:t>0100</a:t>
                      </a:r>
                      <a:endParaRPr/>
                    </a:p>
                  </a:txBody>
                  <a:tcPr/>
                </a:tc>
                <a:tc>
                  <a:txBody>
                    <a:bodyPr lIns="57240" rIns="57240" tIns="28440" bIns="28440" anchor="ctr"/>
                    <a:p>
                      <a:pPr>
                        <a:lnSpc>
                          <a:spcPct val="100000"/>
                        </a:lnSpc>
                      </a:pPr>
                      <a:r>
                        <a:rPr lang="es-MX" sz="1100" strike="noStrike">
                          <a:solidFill>
                            <a:srgbClr val="000000"/>
                          </a:solidFill>
                          <a:latin typeface="Segoe Condensed"/>
                        </a:rPr>
                        <a:t>0100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+3</a:t>
                      </a:r>
                      <a:endParaRPr/>
                    </a:p>
                  </a:txBody>
                  <a:tcPr/>
                </a:tc>
                <a:tc>
                  <a:txBody>
                    <a:bodyPr lIns="57240" rIns="57240" tIns="28440" bIns="28440" anchor="ctr"/>
                    <a:p>
                      <a:pPr>
                        <a:lnSpc>
                          <a:spcPct val="100000"/>
                        </a:lnSpc>
                      </a:pPr>
                      <a:r>
                        <a:rPr lang="es-MX" sz="1100" strike="noStrike">
                          <a:solidFill>
                            <a:srgbClr val="000000"/>
                          </a:solidFill>
                          <a:latin typeface="Segoe Condensed"/>
                        </a:rPr>
                        <a:t>0011</a:t>
                      </a:r>
                      <a:endParaRPr/>
                    </a:p>
                  </a:txBody>
                  <a:tcPr/>
                </a:tc>
                <a:tc>
                  <a:txBody>
                    <a:bodyPr lIns="57240" rIns="57240" tIns="28440" bIns="28440" anchor="ctr"/>
                    <a:p>
                      <a:pPr>
                        <a:lnSpc>
                          <a:spcPct val="100000"/>
                        </a:lnSpc>
                      </a:pPr>
                      <a:r>
                        <a:rPr lang="es-MX" sz="1100" strike="noStrike">
                          <a:solidFill>
                            <a:srgbClr val="000000"/>
                          </a:solidFill>
                          <a:latin typeface="Segoe Condensed"/>
                        </a:rPr>
                        <a:t>0011</a:t>
                      </a:r>
                      <a:endParaRPr/>
                    </a:p>
                  </a:txBody>
                  <a:tcPr/>
                </a:tc>
                <a:tc>
                  <a:txBody>
                    <a:bodyPr lIns="57240" rIns="57240" tIns="28440" bIns="28440" anchor="ctr"/>
                    <a:p>
                      <a:pPr>
                        <a:lnSpc>
                          <a:spcPct val="100000"/>
                        </a:lnSpc>
                      </a:pPr>
                      <a:r>
                        <a:rPr lang="es-MX" sz="1100" strike="noStrike">
                          <a:solidFill>
                            <a:srgbClr val="000000"/>
                          </a:solidFill>
                          <a:latin typeface="Segoe Condensed"/>
                        </a:rPr>
                        <a:t>0011</a:t>
                      </a:r>
                      <a:endParaRPr/>
                    </a:p>
                  </a:txBody>
                  <a:tcPr/>
                </a:tc>
                <a:tc>
                  <a:txBody>
                    <a:bodyPr lIns="57240" rIns="57240" tIns="28440" bIns="28440" anchor="ctr"/>
                    <a:p>
                      <a:pPr>
                        <a:lnSpc>
                          <a:spcPct val="100000"/>
                        </a:lnSpc>
                      </a:pPr>
                      <a:r>
                        <a:rPr lang="es-MX" sz="1100" strike="noStrike">
                          <a:solidFill>
                            <a:srgbClr val="000000"/>
                          </a:solidFill>
                          <a:latin typeface="Segoe Condensed"/>
                        </a:rPr>
                        <a:t>0011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+2</a:t>
                      </a:r>
                      <a:endParaRPr/>
                    </a:p>
                  </a:txBody>
                  <a:tcPr/>
                </a:tc>
                <a:tc>
                  <a:txBody>
                    <a:bodyPr lIns="57240" rIns="57240" tIns="28440" bIns="28440" anchor="ctr"/>
                    <a:p>
                      <a:pPr>
                        <a:lnSpc>
                          <a:spcPct val="100000"/>
                        </a:lnSpc>
                      </a:pPr>
                      <a:r>
                        <a:rPr lang="es-MX" sz="1100" strike="noStrike">
                          <a:solidFill>
                            <a:srgbClr val="000000"/>
                          </a:solidFill>
                          <a:latin typeface="Segoe Condensed"/>
                        </a:rPr>
                        <a:t>0010</a:t>
                      </a:r>
                      <a:endParaRPr/>
                    </a:p>
                  </a:txBody>
                  <a:tcPr/>
                </a:tc>
                <a:tc>
                  <a:txBody>
                    <a:bodyPr lIns="57240" rIns="57240" tIns="28440" bIns="28440" anchor="ctr"/>
                    <a:p>
                      <a:pPr>
                        <a:lnSpc>
                          <a:spcPct val="100000"/>
                        </a:lnSpc>
                      </a:pPr>
                      <a:r>
                        <a:rPr lang="es-MX" sz="1100" strike="noStrike">
                          <a:solidFill>
                            <a:srgbClr val="000000"/>
                          </a:solidFill>
                          <a:latin typeface="Segoe Condensed"/>
                        </a:rPr>
                        <a:t>0010</a:t>
                      </a:r>
                      <a:endParaRPr/>
                    </a:p>
                  </a:txBody>
                  <a:tcPr/>
                </a:tc>
                <a:tc>
                  <a:txBody>
                    <a:bodyPr lIns="57240" rIns="57240" tIns="28440" bIns="28440" anchor="ctr"/>
                    <a:p>
                      <a:pPr>
                        <a:lnSpc>
                          <a:spcPct val="100000"/>
                        </a:lnSpc>
                      </a:pPr>
                      <a:r>
                        <a:rPr lang="es-MX" sz="1100" strike="noStrike">
                          <a:solidFill>
                            <a:srgbClr val="000000"/>
                          </a:solidFill>
                          <a:latin typeface="Segoe Condensed"/>
                        </a:rPr>
                        <a:t>0010</a:t>
                      </a:r>
                      <a:endParaRPr/>
                    </a:p>
                  </a:txBody>
                  <a:tcPr/>
                </a:tc>
                <a:tc>
                  <a:txBody>
                    <a:bodyPr lIns="57240" rIns="57240" tIns="28440" bIns="28440" anchor="ctr"/>
                    <a:p>
                      <a:pPr>
                        <a:lnSpc>
                          <a:spcPct val="100000"/>
                        </a:lnSpc>
                      </a:pPr>
                      <a:r>
                        <a:rPr lang="es-MX" sz="1100" strike="noStrike">
                          <a:solidFill>
                            <a:srgbClr val="000000"/>
                          </a:solidFill>
                          <a:latin typeface="Segoe Condensed"/>
                        </a:rPr>
                        <a:t>0010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+1</a:t>
                      </a:r>
                      <a:endParaRPr/>
                    </a:p>
                  </a:txBody>
                  <a:tcPr/>
                </a:tc>
                <a:tc>
                  <a:txBody>
                    <a:bodyPr lIns="57240" rIns="57240" tIns="28440" bIns="28440" anchor="ctr"/>
                    <a:p>
                      <a:pPr>
                        <a:lnSpc>
                          <a:spcPct val="100000"/>
                        </a:lnSpc>
                      </a:pPr>
                      <a:r>
                        <a:rPr lang="es-MX" sz="1100" strike="noStrike">
                          <a:solidFill>
                            <a:srgbClr val="000000"/>
                          </a:solidFill>
                          <a:latin typeface="Segoe Condensed"/>
                        </a:rPr>
                        <a:t>0001</a:t>
                      </a:r>
                      <a:endParaRPr/>
                    </a:p>
                  </a:txBody>
                  <a:tcPr/>
                </a:tc>
                <a:tc>
                  <a:txBody>
                    <a:bodyPr lIns="57240" rIns="57240" tIns="28440" bIns="28440" anchor="ctr"/>
                    <a:p>
                      <a:pPr>
                        <a:lnSpc>
                          <a:spcPct val="100000"/>
                        </a:lnSpc>
                      </a:pPr>
                      <a:r>
                        <a:rPr lang="es-MX" sz="1100" strike="noStrike">
                          <a:solidFill>
                            <a:srgbClr val="000000"/>
                          </a:solidFill>
                          <a:latin typeface="Segoe Condensed"/>
                        </a:rPr>
                        <a:t>0001</a:t>
                      </a:r>
                      <a:endParaRPr/>
                    </a:p>
                  </a:txBody>
                  <a:tcPr/>
                </a:tc>
                <a:tc>
                  <a:txBody>
                    <a:bodyPr lIns="57240" rIns="57240" tIns="28440" bIns="28440" anchor="ctr"/>
                    <a:p>
                      <a:pPr>
                        <a:lnSpc>
                          <a:spcPct val="100000"/>
                        </a:lnSpc>
                      </a:pPr>
                      <a:r>
                        <a:rPr lang="es-MX" sz="1100" strike="noStrike">
                          <a:solidFill>
                            <a:srgbClr val="000000"/>
                          </a:solidFill>
                          <a:latin typeface="Segoe Condensed"/>
                        </a:rPr>
                        <a:t>0001</a:t>
                      </a:r>
                      <a:endParaRPr/>
                    </a:p>
                  </a:txBody>
                  <a:tcPr/>
                </a:tc>
                <a:tc>
                  <a:txBody>
                    <a:bodyPr lIns="57240" rIns="57240" tIns="28440" bIns="28440" anchor="ctr"/>
                    <a:p>
                      <a:pPr>
                        <a:lnSpc>
                          <a:spcPct val="100000"/>
                        </a:lnSpc>
                      </a:pPr>
                      <a:r>
                        <a:rPr lang="es-MX" sz="1100" strike="noStrike">
                          <a:solidFill>
                            <a:srgbClr val="000000"/>
                          </a:solidFill>
                          <a:latin typeface="Segoe Condensed"/>
                        </a:rPr>
                        <a:t>0001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+0</a:t>
                      </a:r>
                      <a:endParaRPr/>
                    </a:p>
                  </a:txBody>
                  <a:tcPr/>
                </a:tc>
                <a:tc>
                  <a:txBody>
                    <a:bodyPr lIns="57240" rIns="57240" tIns="28440" bIns="28440" anchor="ctr"/>
                    <a:p>
                      <a:pPr>
                        <a:lnSpc>
                          <a:spcPct val="100000"/>
                        </a:lnSpc>
                      </a:pPr>
                      <a:r>
                        <a:rPr lang="es-MX" sz="1100" strike="noStrike">
                          <a:solidFill>
                            <a:srgbClr val="000000"/>
                          </a:solidFill>
                          <a:latin typeface="Segoe Condensed"/>
                        </a:rPr>
                        <a:t>0000</a:t>
                      </a:r>
                      <a:endParaRPr/>
                    </a:p>
                  </a:txBody>
                  <a:tcPr/>
                </a:tc>
                <a:tc>
                  <a:txBody>
                    <a:bodyPr lIns="57240" rIns="57240" tIns="28440" bIns="28440" anchor="ctr"/>
                    <a:p>
                      <a:pPr>
                        <a:lnSpc>
                          <a:spcPct val="100000"/>
                        </a:lnSpc>
                      </a:pPr>
                      <a:r>
                        <a:rPr lang="es-MX" sz="1100" strike="noStrike">
                          <a:solidFill>
                            <a:srgbClr val="000000"/>
                          </a:solidFill>
                          <a:latin typeface="Segoe Condensed"/>
                        </a:rPr>
                        <a:t>0000</a:t>
                      </a:r>
                      <a:endParaRPr/>
                    </a:p>
                  </a:txBody>
                  <a:tcPr/>
                </a:tc>
                <a:tc>
                  <a:txBody>
                    <a:bodyPr lIns="57240" rIns="57240" tIns="28440" bIns="28440" anchor="ctr"/>
                    <a:p>
                      <a:pPr>
                        <a:lnSpc>
                          <a:spcPct val="100000"/>
                        </a:lnSpc>
                      </a:pPr>
                      <a:r>
                        <a:rPr lang="es-MX" sz="1100" strike="noStrike">
                          <a:solidFill>
                            <a:srgbClr val="000000"/>
                          </a:solidFill>
                          <a:latin typeface="Segoe Condensed"/>
                        </a:rPr>
                        <a:t>0000</a:t>
                      </a:r>
                      <a:endParaRPr/>
                    </a:p>
                  </a:txBody>
                  <a:tcPr/>
                </a:tc>
                <a:tc>
                  <a:txBody>
                    <a:bodyPr lIns="57240" rIns="57240" tIns="28440" bIns="28440" anchor="ctr"/>
                    <a:p>
                      <a:pPr>
                        <a:lnSpc>
                          <a:spcPct val="100000"/>
                        </a:lnSpc>
                      </a:pPr>
                      <a:r>
                        <a:rPr lang="es-MX" sz="1100" strike="noStrike">
                          <a:solidFill>
                            <a:srgbClr val="000000"/>
                          </a:solidFill>
                          <a:latin typeface="Segoe Condensed"/>
                        </a:rPr>
                        <a:t>0000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-0</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1000</a:t>
                      </a:r>
                      <a:endParaRPr/>
                    </a:p>
                  </a:txBody>
                  <a:tcPr/>
                </a:tc>
                <a:tc>
                  <a:txBody>
                    <a:bodyPr lIns="57240" rIns="57240" tIns="28440" bIns="28440" anchor="ctr"/>
                    <a:p>
                      <a:pPr>
                        <a:lnSpc>
                          <a:spcPct val="100000"/>
                        </a:lnSpc>
                      </a:pPr>
                      <a:r>
                        <a:rPr lang="es-MX" sz="1100" strike="noStrike">
                          <a:solidFill>
                            <a:srgbClr val="000000"/>
                          </a:solidFill>
                          <a:latin typeface="Segoe Condensed"/>
                        </a:rPr>
                        <a:t>1111</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-1</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1001</a:t>
                      </a:r>
                      <a:endParaRPr/>
                    </a:p>
                  </a:txBody>
                  <a:tcPr/>
                </a:tc>
                <a:tc>
                  <a:txBody>
                    <a:bodyPr lIns="57240" rIns="57240" tIns="28440" bIns="28440" anchor="ctr"/>
                    <a:p>
                      <a:pPr>
                        <a:lnSpc>
                          <a:spcPct val="100000"/>
                        </a:lnSpc>
                      </a:pPr>
                      <a:r>
                        <a:rPr lang="es-MX" sz="1100" strike="noStrike">
                          <a:solidFill>
                            <a:srgbClr val="000000"/>
                          </a:solidFill>
                          <a:latin typeface="Segoe Condensed"/>
                        </a:rPr>
                        <a:t>1110</a:t>
                      </a:r>
                      <a:endParaRPr/>
                    </a:p>
                  </a:txBody>
                  <a:tcPr/>
                </a:tc>
                <a:tc>
                  <a:txBody>
                    <a:bodyPr lIns="57240" rIns="57240" tIns="28440" bIns="28440" anchor="ctr"/>
                    <a:p>
                      <a:pPr>
                        <a:lnSpc>
                          <a:spcPct val="100000"/>
                        </a:lnSpc>
                      </a:pPr>
                      <a:r>
                        <a:rPr lang="es-MX" sz="1100" strike="noStrike">
                          <a:solidFill>
                            <a:srgbClr val="000000"/>
                          </a:solidFill>
                          <a:latin typeface="Segoe Condensed"/>
                        </a:rPr>
                        <a:t>1111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-2</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1010</a:t>
                      </a:r>
                      <a:endParaRPr/>
                    </a:p>
                  </a:txBody>
                  <a:tcPr/>
                </a:tc>
                <a:tc>
                  <a:txBody>
                    <a:bodyPr lIns="57240" rIns="57240" tIns="28440" bIns="28440" anchor="ctr"/>
                    <a:p>
                      <a:pPr>
                        <a:lnSpc>
                          <a:spcPct val="100000"/>
                        </a:lnSpc>
                      </a:pPr>
                      <a:r>
                        <a:rPr lang="es-MX" sz="1100" strike="noStrike">
                          <a:solidFill>
                            <a:srgbClr val="000000"/>
                          </a:solidFill>
                          <a:latin typeface="Segoe Condensed"/>
                        </a:rPr>
                        <a:t>1101</a:t>
                      </a:r>
                      <a:endParaRPr/>
                    </a:p>
                  </a:txBody>
                  <a:tcPr/>
                </a:tc>
                <a:tc>
                  <a:txBody>
                    <a:bodyPr lIns="57240" rIns="57240" tIns="28440" bIns="28440" anchor="ctr"/>
                    <a:p>
                      <a:pPr>
                        <a:lnSpc>
                          <a:spcPct val="100000"/>
                        </a:lnSpc>
                      </a:pPr>
                      <a:r>
                        <a:rPr lang="es-MX" sz="1100" strike="noStrike">
                          <a:solidFill>
                            <a:srgbClr val="000000"/>
                          </a:solidFill>
                          <a:latin typeface="Segoe Condensed"/>
                        </a:rPr>
                        <a:t>1110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-3</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1011</a:t>
                      </a:r>
                      <a:endParaRPr/>
                    </a:p>
                  </a:txBody>
                  <a:tcPr/>
                </a:tc>
                <a:tc>
                  <a:txBody>
                    <a:bodyPr lIns="57240" rIns="57240" tIns="28440" bIns="28440" anchor="ctr"/>
                    <a:p>
                      <a:pPr>
                        <a:lnSpc>
                          <a:spcPct val="100000"/>
                        </a:lnSpc>
                      </a:pPr>
                      <a:r>
                        <a:rPr lang="es-MX" sz="1100" strike="noStrike">
                          <a:solidFill>
                            <a:srgbClr val="000000"/>
                          </a:solidFill>
                          <a:latin typeface="Segoe Condensed"/>
                        </a:rPr>
                        <a:t>1100</a:t>
                      </a:r>
                      <a:endParaRPr/>
                    </a:p>
                  </a:txBody>
                  <a:tcPr/>
                </a:tc>
                <a:tc>
                  <a:txBody>
                    <a:bodyPr lIns="57240" rIns="57240" tIns="28440" bIns="28440" anchor="ctr"/>
                    <a:p>
                      <a:pPr>
                        <a:lnSpc>
                          <a:spcPct val="100000"/>
                        </a:lnSpc>
                      </a:pPr>
                      <a:r>
                        <a:rPr lang="es-MX" sz="1100" strike="noStrike">
                          <a:solidFill>
                            <a:srgbClr val="000000"/>
                          </a:solidFill>
                          <a:latin typeface="Segoe Condensed"/>
                        </a:rPr>
                        <a:t>1101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-4</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1100</a:t>
                      </a:r>
                      <a:endParaRPr/>
                    </a:p>
                  </a:txBody>
                  <a:tcPr/>
                </a:tc>
                <a:tc>
                  <a:txBody>
                    <a:bodyPr lIns="57240" rIns="57240" tIns="28440" bIns="28440" anchor="ctr"/>
                    <a:p>
                      <a:pPr>
                        <a:lnSpc>
                          <a:spcPct val="100000"/>
                        </a:lnSpc>
                      </a:pPr>
                      <a:r>
                        <a:rPr lang="es-MX" sz="1100" strike="noStrike">
                          <a:solidFill>
                            <a:srgbClr val="000000"/>
                          </a:solidFill>
                          <a:latin typeface="Segoe Condensed"/>
                        </a:rPr>
                        <a:t>1011</a:t>
                      </a:r>
                      <a:endParaRPr/>
                    </a:p>
                  </a:txBody>
                  <a:tcPr/>
                </a:tc>
                <a:tc>
                  <a:txBody>
                    <a:bodyPr lIns="57240" rIns="57240" tIns="28440" bIns="28440" anchor="ctr"/>
                    <a:p>
                      <a:pPr>
                        <a:lnSpc>
                          <a:spcPct val="100000"/>
                        </a:lnSpc>
                      </a:pPr>
                      <a:r>
                        <a:rPr lang="es-MX" sz="1100" strike="noStrike">
                          <a:solidFill>
                            <a:srgbClr val="000000"/>
                          </a:solidFill>
                          <a:latin typeface="Segoe Condensed"/>
                        </a:rPr>
                        <a:t>1100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-5</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1101</a:t>
                      </a:r>
                      <a:endParaRPr/>
                    </a:p>
                  </a:txBody>
                  <a:tcPr/>
                </a:tc>
                <a:tc>
                  <a:txBody>
                    <a:bodyPr lIns="57240" rIns="57240" tIns="28440" bIns="28440" anchor="ctr"/>
                    <a:p>
                      <a:pPr>
                        <a:lnSpc>
                          <a:spcPct val="100000"/>
                        </a:lnSpc>
                      </a:pPr>
                      <a:r>
                        <a:rPr lang="es-MX" sz="1100" strike="noStrike">
                          <a:solidFill>
                            <a:srgbClr val="000000"/>
                          </a:solidFill>
                          <a:latin typeface="Segoe Condensed"/>
                        </a:rPr>
                        <a:t>1010</a:t>
                      </a:r>
                      <a:endParaRPr/>
                    </a:p>
                  </a:txBody>
                  <a:tcPr/>
                </a:tc>
                <a:tc>
                  <a:txBody>
                    <a:bodyPr lIns="57240" rIns="57240" tIns="28440" bIns="28440" anchor="ctr"/>
                    <a:p>
                      <a:pPr>
                        <a:lnSpc>
                          <a:spcPct val="100000"/>
                        </a:lnSpc>
                      </a:pPr>
                      <a:r>
                        <a:rPr lang="es-MX" sz="1100" strike="noStrike">
                          <a:solidFill>
                            <a:srgbClr val="000000"/>
                          </a:solidFill>
                          <a:latin typeface="Segoe Condensed"/>
                        </a:rPr>
                        <a:t>1011</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-6</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1110</a:t>
                      </a:r>
                      <a:endParaRPr/>
                    </a:p>
                  </a:txBody>
                  <a:tcPr/>
                </a:tc>
                <a:tc>
                  <a:txBody>
                    <a:bodyPr lIns="57240" rIns="57240" tIns="28440" bIns="28440" anchor="ctr"/>
                    <a:p>
                      <a:pPr>
                        <a:lnSpc>
                          <a:spcPct val="100000"/>
                        </a:lnSpc>
                      </a:pPr>
                      <a:r>
                        <a:rPr lang="es-MX" sz="1100" strike="noStrike">
                          <a:solidFill>
                            <a:srgbClr val="000000"/>
                          </a:solidFill>
                          <a:latin typeface="Segoe Condensed"/>
                        </a:rPr>
                        <a:t>1001</a:t>
                      </a:r>
                      <a:endParaRPr/>
                    </a:p>
                  </a:txBody>
                  <a:tcPr/>
                </a:tc>
                <a:tc>
                  <a:txBody>
                    <a:bodyPr lIns="57240" rIns="57240" tIns="28440" bIns="28440" anchor="ctr"/>
                    <a:p>
                      <a:pPr>
                        <a:lnSpc>
                          <a:spcPct val="100000"/>
                        </a:lnSpc>
                      </a:pPr>
                      <a:r>
                        <a:rPr lang="es-MX" sz="1100" strike="noStrike">
                          <a:solidFill>
                            <a:srgbClr val="000000"/>
                          </a:solidFill>
                          <a:latin typeface="Segoe Condensed"/>
                        </a:rPr>
                        <a:t>1010</a:t>
                      </a:r>
                      <a:endParaRPr/>
                    </a:p>
                  </a:txBody>
                  <a:tcPr/>
                </a:tc>
              </a:tr>
              <a:tr h="221760">
                <a:tc>
                  <a:txBody>
                    <a:bodyPr lIns="57240" rIns="57240" tIns="28440" bIns="28440" anchor="ctr"/>
                    <a:p>
                      <a:pPr>
                        <a:lnSpc>
                          <a:spcPct val="100000"/>
                        </a:lnSpc>
                      </a:pPr>
                      <a:r>
                        <a:rPr lang="es-MX" sz="1100" strike="noStrike">
                          <a:solidFill>
                            <a:srgbClr val="000000"/>
                          </a:solidFill>
                          <a:latin typeface="Segoe Condensed"/>
                        </a:rPr>
                        <a:t>-7</a:t>
                      </a:r>
                      <a:endParaRPr/>
                    </a:p>
                  </a:txBody>
                  <a:tcPr/>
                </a:tc>
                <a:tc>
                  <a:txBody>
                    <a:bodyPr lIns="57240" rIns="57240" tIns="28440" bIns="28440" anchor="ctr"/>
                    <a:p>
                      <a:pPr>
                        <a:lnSpc>
                          <a:spcPct val="100000"/>
                        </a:lnSpc>
                      </a:pPr>
                      <a:r>
                        <a:rPr lang="es-MX" sz="1100" strike="noStrike">
                          <a:solidFill>
                            <a:srgbClr val="000000"/>
                          </a:solidFill>
                          <a:latin typeface="Segoe Condensed"/>
                        </a:rPr>
                        <a:t>n/d</a:t>
                      </a:r>
                      <a:endParaRPr/>
                    </a:p>
                  </a:txBody>
                  <a:tcPr/>
                </a:tc>
                <a:tc>
                  <a:txBody>
                    <a:bodyPr lIns="57240" rIns="57240" tIns="28440" bIns="28440" anchor="ctr"/>
                    <a:p>
                      <a:pPr>
                        <a:lnSpc>
                          <a:spcPct val="100000"/>
                        </a:lnSpc>
                      </a:pPr>
                      <a:r>
                        <a:rPr lang="es-MX" sz="1100" strike="noStrike">
                          <a:solidFill>
                            <a:srgbClr val="000000"/>
                          </a:solidFill>
                          <a:latin typeface="Segoe Condensed"/>
                        </a:rPr>
                        <a:t>1111</a:t>
                      </a:r>
                      <a:endParaRPr/>
                    </a:p>
                  </a:txBody>
                  <a:tcPr/>
                </a:tc>
                <a:tc>
                  <a:txBody>
                    <a:bodyPr lIns="57240" rIns="57240" tIns="28440" bIns="28440" anchor="ctr"/>
                    <a:p>
                      <a:pPr>
                        <a:lnSpc>
                          <a:spcPct val="100000"/>
                        </a:lnSpc>
                      </a:pPr>
                      <a:r>
                        <a:rPr lang="es-MX" sz="1100" strike="noStrike">
                          <a:solidFill>
                            <a:srgbClr val="000000"/>
                          </a:solidFill>
                          <a:latin typeface="Segoe Condensed"/>
                        </a:rPr>
                        <a:t>1000</a:t>
                      </a:r>
                      <a:endParaRPr/>
                    </a:p>
                  </a:txBody>
                  <a:tcPr/>
                </a:tc>
                <a:tc>
                  <a:txBody>
                    <a:bodyPr lIns="57240" rIns="57240" tIns="28440" bIns="28440" anchor="ctr"/>
                    <a:p>
                      <a:pPr>
                        <a:lnSpc>
                          <a:spcPct val="100000"/>
                        </a:lnSpc>
                      </a:pPr>
                      <a:r>
                        <a:rPr lang="es-MX" sz="1100" strike="noStrike">
                          <a:solidFill>
                            <a:srgbClr val="000000"/>
                          </a:solidFill>
                          <a:latin typeface="Segoe Condensed"/>
                        </a:rPr>
                        <a:t>1001</a:t>
                      </a:r>
                      <a:endParaRPr/>
                    </a:p>
                  </a:txBody>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722160" y="4505400"/>
            <a:ext cx="7772040" cy="1361880"/>
          </a:xfrm>
          <a:prstGeom prst="rect">
            <a:avLst/>
          </a:prstGeom>
          <a:noFill/>
          <a:ln>
            <a:noFill/>
          </a:ln>
        </p:spPr>
        <p:txBody>
          <a:bodyPr lIns="90000" rIns="90000" tIns="45000" bIns="45000"/>
          <a:p>
            <a:endParaRPr/>
          </a:p>
        </p:txBody>
      </p:sp>
      <p:sp>
        <p:nvSpPr>
          <p:cNvPr id="154" name="TextShape 2"/>
          <p:cNvSpPr txBox="1"/>
          <p:nvPr/>
        </p:nvSpPr>
        <p:spPr>
          <a:xfrm>
            <a:off x="722160" y="2906640"/>
            <a:ext cx="7772040" cy="1499760"/>
          </a:xfrm>
          <a:prstGeom prst="rect">
            <a:avLst/>
          </a:prstGeom>
          <a:noFill/>
          <a:ln>
            <a:noFill/>
          </a:ln>
        </p:spPr>
        <p:txBody>
          <a:bodyPr lIns="90000" rIns="90000" tIns="45000" bIns="45000" anchor="b"/>
          <a:p>
            <a:pPr algn="ctr">
              <a:lnSpc>
                <a:spcPct val="100000"/>
              </a:lnSpc>
            </a:pPr>
            <a:r>
              <a:rPr lang="es-ES" sz="2800" strike="noStrike">
                <a:solidFill>
                  <a:srgbClr val="ffffff"/>
                </a:solidFill>
                <a:latin typeface="Segoe Condensed"/>
              </a:rPr>
              <a:t>Tipos de archivos</a:t>
            </a:r>
            <a:endParaRPr/>
          </a:p>
        </p:txBody>
      </p:sp>
      <p:pic>
        <p:nvPicPr>
          <p:cNvPr id="155" name="Imagen 1" descr=""/>
          <p:cNvPicPr/>
          <p:nvPr/>
        </p:nvPicPr>
        <p:blipFill>
          <a:blip r:embed="rId1"/>
          <a:stretch/>
        </p:blipFill>
        <p:spPr>
          <a:xfrm>
            <a:off x="1031760" y="404640"/>
            <a:ext cx="7153200" cy="3591360"/>
          </a:xfrm>
          <a:prstGeom prst="rect">
            <a:avLst/>
          </a:prstGeom>
          <a:ln w="101520">
            <a:solidFill>
              <a:srgbClr val="fdfdfd"/>
            </a:solidFill>
            <a:miter/>
          </a:ln>
          <a:effectLst>
            <a:outerShdw algn="tl" blurRad="57150" dir="7560000" dist="37500" kx="110000" ky="200000" rotWithShape="0" sy="98000">
              <a:srgbClr val="000000">
                <a:alpha val="20000"/>
              </a:srgbClr>
            </a:outerShdw>
          </a:effectLst>
          <a:scene3d>
            <a:camera prst="perspectiveRelaxed">
              <a:rot lat="18960000" lon="0" rev="0"/>
            </a:camera>
            <a:lightRig dir="t" rig="twoPt">
              <a:rot lat="0" lon="0" rev="7200000"/>
            </a:lightRig>
          </a:scene3d>
          <a:sp3d prstMaterial="matte">
            <a:bevelT w="22860" h="12700"/>
            <a:contourClr>
              <a:srgbClr val="ffffff"/>
            </a:contourClr>
          </a:sp3d>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152280"/>
            <a:ext cx="8229240" cy="1265040"/>
          </a:xfrm>
          <a:prstGeom prst="rect">
            <a:avLst/>
          </a:prstGeom>
          <a:noFill/>
          <a:ln>
            <a:noFill/>
          </a:ln>
        </p:spPr>
        <p:txBody>
          <a:bodyPr lIns="90000" rIns="90000" tIns="45000" bIns="45000" anchor="ctr"/>
          <a:p>
            <a:pPr>
              <a:lnSpc>
                <a:spcPct val="100000"/>
              </a:lnSpc>
            </a:pPr>
            <a:r>
              <a:rPr lang="en-US" sz="4000" strike="noStrike">
                <a:solidFill>
                  <a:srgbClr val="ffffff"/>
                </a:solidFill>
                <a:latin typeface="Bookman Old Style"/>
              </a:rPr>
              <a:t>Tipos de archivos</a:t>
            </a:r>
            <a:endParaRPr/>
          </a:p>
        </p:txBody>
      </p:sp>
      <p:sp>
        <p:nvSpPr>
          <p:cNvPr id="157" name="TextShape 2"/>
          <p:cNvSpPr txBox="1"/>
          <p:nvPr/>
        </p:nvSpPr>
        <p:spPr>
          <a:xfrm>
            <a:off x="457200" y="1600200"/>
            <a:ext cx="8229240" cy="4525560"/>
          </a:xfrm>
          <a:prstGeom prst="rect">
            <a:avLst/>
          </a:prstGeom>
          <a:noFill/>
          <a:ln>
            <a:noFill/>
          </a:ln>
        </p:spPr>
        <p:txBody>
          <a:bodyPr lIns="90000" rIns="90000" tIns="45000" bIns="45000"/>
          <a:p>
            <a:pPr>
              <a:lnSpc>
                <a:spcPct val="100000"/>
              </a:lnSpc>
              <a:buFont typeface="Arial"/>
              <a:buChar char="•"/>
            </a:pPr>
            <a:r>
              <a:rPr b="1" i="1" lang="es-ES" sz="2800" strike="noStrike">
                <a:solidFill>
                  <a:srgbClr val="00b050"/>
                </a:solidFill>
                <a:latin typeface="Segoe Condensed"/>
              </a:rPr>
              <a:t>Archivos RAW</a:t>
            </a:r>
            <a:r>
              <a:rPr b="1" lang="es-ES" sz="2800" strike="noStrike">
                <a:solidFill>
                  <a:srgbClr val="00b050"/>
                </a:solidFill>
                <a:latin typeface="Segoe Condensed"/>
              </a:rPr>
              <a:t>: </a:t>
            </a:r>
            <a:r>
              <a:rPr lang="es-ES" sz="2800" strike="noStrike">
                <a:solidFill>
                  <a:srgbClr val="ffffff"/>
                </a:solidFill>
                <a:latin typeface="Segoe Condensed"/>
              </a:rPr>
              <a:t>La información proveniente de un cuantizador de 16 bits con formato Little endian es almacenada en este tipo de archivos. Los datos se guardan sin encabezado y en un formato de números enteros en binario, cuya longitud es de 16 bits</a:t>
            </a:r>
            <a:endParaRPr/>
          </a:p>
          <a:p>
            <a:pPr>
              <a:lnSpc>
                <a:spcPct val="100000"/>
              </a:lnSpc>
              <a:buFont typeface="Arial"/>
              <a:buChar char="•"/>
            </a:pPr>
            <a:r>
              <a:rPr b="1" lang="es-ES" sz="2800" strike="noStrike">
                <a:solidFill>
                  <a:srgbClr val="00b050"/>
                </a:solidFill>
                <a:latin typeface="Segoe Condensed"/>
              </a:rPr>
              <a:t>Formato RSM o D10: </a:t>
            </a:r>
            <a:r>
              <a:rPr lang="es-ES" sz="2800" strike="noStrike">
                <a:solidFill>
                  <a:srgbClr val="ffffff"/>
                </a:solidFill>
                <a:latin typeface="Segoe Condensed"/>
              </a:rPr>
              <a:t>Las aplicaciones en DSP’s de Texas Instruments, utilizan este tipo de formato. La información que se almacena en este archivo, consta de un encabezado de 512 bytes, seguido por muestras de un cuantizador de 16 bits con formato Big-Endian. </a:t>
            </a:r>
            <a:endParaRPr/>
          </a:p>
          <a:p>
            <a:pPr>
              <a:lnSpc>
                <a:spcPct val="100000"/>
              </a:lnSpc>
              <a:buFont typeface="Arial"/>
              <a:buChar char="•"/>
            </a:pPr>
            <a:r>
              <a:rPr b="1" i="1" lang="es-ES" sz="2800" strike="noStrike">
                <a:solidFill>
                  <a:srgbClr val="00b050"/>
                </a:solidFill>
                <a:latin typeface="Segoe Condensed"/>
              </a:rPr>
              <a:t>Formato ASC</a:t>
            </a:r>
            <a:r>
              <a:rPr b="1" lang="es-ES" sz="2800" strike="noStrike">
                <a:solidFill>
                  <a:srgbClr val="00b050"/>
                </a:solidFill>
                <a:latin typeface="Segoe Condensed"/>
              </a:rPr>
              <a:t>: </a:t>
            </a:r>
            <a:r>
              <a:rPr lang="es-ES" sz="2800" strike="noStrike">
                <a:solidFill>
                  <a:srgbClr val="ffffff"/>
                </a:solidFill>
                <a:latin typeface="Segoe Condensed"/>
              </a:rPr>
              <a:t>Este formato es utilizado por Matlab. Son archivos de texto donde se almacenan las muestras de audio en forma secuencial, estos archivo no tiene encabezado y los números son representados como números arábigos en formato ASCII. Este archivo se puede observar en cualquier editor de texto.</a:t>
            </a:r>
            <a:endParaRPr/>
          </a:p>
          <a:p>
            <a:pPr>
              <a:lnSpc>
                <a:spcPct val="100000"/>
              </a:lnSpc>
              <a:buFont typeface="Arial"/>
              <a:buChar char="•"/>
            </a:pPr>
            <a:r>
              <a:rPr b="1" i="1" lang="es-ES" sz="2800" strike="noStrike">
                <a:solidFill>
                  <a:srgbClr val="00b050"/>
                </a:solidFill>
                <a:latin typeface="Segoe Condensed"/>
              </a:rPr>
              <a:t>Formato WAV</a:t>
            </a:r>
            <a:r>
              <a:rPr b="1" lang="es-ES" sz="2800" strike="noStrike">
                <a:solidFill>
                  <a:srgbClr val="00b050"/>
                </a:solidFill>
                <a:latin typeface="Segoe Condensed"/>
              </a:rPr>
              <a:t>: </a:t>
            </a:r>
            <a:r>
              <a:rPr lang="es-ES" sz="2800" strike="noStrike">
                <a:solidFill>
                  <a:srgbClr val="ffffff"/>
                </a:solidFill>
                <a:latin typeface="Segoe Condensed"/>
              </a:rPr>
              <a:t>Es el formato de archivos de audio creado para la versión Windows 3.1 y posteriores, este formato consta de un encabezado seguido por las muestras de la señal, las cuales con ayuda de una aplicación  windows pueden variar en la forma en que se almacenan.</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