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51" r:id="rId2"/>
    <p:sldId id="352" r:id="rId3"/>
    <p:sldId id="270" r:id="rId4"/>
    <p:sldId id="291" r:id="rId5"/>
    <p:sldId id="290" r:id="rId6"/>
    <p:sldId id="293" r:id="rId7"/>
    <p:sldId id="294" r:id="rId8"/>
    <p:sldId id="295" r:id="rId9"/>
    <p:sldId id="296" r:id="rId10"/>
    <p:sldId id="298" r:id="rId11"/>
    <p:sldId id="299" r:id="rId12"/>
    <p:sldId id="301" r:id="rId13"/>
    <p:sldId id="300"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6" r:id="rId27"/>
    <p:sldId id="317" r:id="rId28"/>
    <p:sldId id="319" r:id="rId29"/>
    <p:sldId id="320" r:id="rId30"/>
    <p:sldId id="321" r:id="rId31"/>
    <p:sldId id="322" r:id="rId32"/>
    <p:sldId id="323" r:id="rId33"/>
    <p:sldId id="324" r:id="rId34"/>
    <p:sldId id="325" r:id="rId35"/>
    <p:sldId id="326"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Ray" userId="cad03ac38949300e" providerId="LiveId" clId="{A2959859-F05D-4A72-8E9F-61494F5741AF}"/>
    <pc:docChg chg="modSld">
      <pc:chgData name="Ankita Ray" userId="cad03ac38949300e" providerId="LiveId" clId="{A2959859-F05D-4A72-8E9F-61494F5741AF}" dt="2024-10-29T07:51:54.148" v="5" actId="113"/>
      <pc:docMkLst>
        <pc:docMk/>
      </pc:docMkLst>
      <pc:sldChg chg="modSp mod">
        <pc:chgData name="Ankita Ray" userId="cad03ac38949300e" providerId="LiveId" clId="{A2959859-F05D-4A72-8E9F-61494F5741AF}" dt="2024-10-29T06:05:19.999" v="4" actId="14100"/>
        <pc:sldMkLst>
          <pc:docMk/>
          <pc:sldMk cId="0" sldId="309"/>
        </pc:sldMkLst>
        <pc:spChg chg="mod">
          <ac:chgData name="Ankita Ray" userId="cad03ac38949300e" providerId="LiveId" clId="{A2959859-F05D-4A72-8E9F-61494F5741AF}" dt="2024-10-29T06:05:19.999" v="4" actId="14100"/>
          <ac:spMkLst>
            <pc:docMk/>
            <pc:sldMk cId="0" sldId="309"/>
            <ac:spMk id="3" creationId="{00000000-0000-0000-0000-000000000000}"/>
          </ac:spMkLst>
        </pc:spChg>
      </pc:sldChg>
      <pc:sldChg chg="modSp mod">
        <pc:chgData name="Ankita Ray" userId="cad03ac38949300e" providerId="LiveId" clId="{A2959859-F05D-4A72-8E9F-61494F5741AF}" dt="2024-10-22T07:33:29.199" v="1" actId="113"/>
        <pc:sldMkLst>
          <pc:docMk/>
          <pc:sldMk cId="0" sldId="321"/>
        </pc:sldMkLst>
        <pc:spChg chg="mod">
          <ac:chgData name="Ankita Ray" userId="cad03ac38949300e" providerId="LiveId" clId="{A2959859-F05D-4A72-8E9F-61494F5741AF}" dt="2024-10-22T07:33:29.199" v="1" actId="113"/>
          <ac:spMkLst>
            <pc:docMk/>
            <pc:sldMk cId="0" sldId="321"/>
            <ac:spMk id="3" creationId="{00000000-0000-0000-0000-000000000000}"/>
          </ac:spMkLst>
        </pc:spChg>
      </pc:sldChg>
      <pc:sldChg chg="modSp mod">
        <pc:chgData name="Ankita Ray" userId="cad03ac38949300e" providerId="LiveId" clId="{A2959859-F05D-4A72-8E9F-61494F5741AF}" dt="2024-10-22T07:37:18.863" v="2" actId="113"/>
        <pc:sldMkLst>
          <pc:docMk/>
          <pc:sldMk cId="0" sldId="325"/>
        </pc:sldMkLst>
        <pc:spChg chg="mod">
          <ac:chgData name="Ankita Ray" userId="cad03ac38949300e" providerId="LiveId" clId="{A2959859-F05D-4A72-8E9F-61494F5741AF}" dt="2024-10-22T07:37:18.863" v="2" actId="113"/>
          <ac:spMkLst>
            <pc:docMk/>
            <pc:sldMk cId="0" sldId="325"/>
            <ac:spMk id="3" creationId="{00000000-0000-0000-0000-000000000000}"/>
          </ac:spMkLst>
        </pc:spChg>
      </pc:sldChg>
      <pc:sldChg chg="modSp mod">
        <pc:chgData name="Ankita Ray" userId="cad03ac38949300e" providerId="LiveId" clId="{A2959859-F05D-4A72-8E9F-61494F5741AF}" dt="2024-10-22T07:37:46.405" v="3" actId="113"/>
        <pc:sldMkLst>
          <pc:docMk/>
          <pc:sldMk cId="0" sldId="326"/>
        </pc:sldMkLst>
        <pc:spChg chg="mod">
          <ac:chgData name="Ankita Ray" userId="cad03ac38949300e" providerId="LiveId" clId="{A2959859-F05D-4A72-8E9F-61494F5741AF}" dt="2024-10-22T07:37:46.405" v="3" actId="113"/>
          <ac:spMkLst>
            <pc:docMk/>
            <pc:sldMk cId="0" sldId="326"/>
            <ac:spMk id="3" creationId="{00000000-0000-0000-0000-000000000000}"/>
          </ac:spMkLst>
        </pc:spChg>
      </pc:sldChg>
      <pc:sldChg chg="modSp mod">
        <pc:chgData name="Ankita Ray" userId="cad03ac38949300e" providerId="LiveId" clId="{A2959859-F05D-4A72-8E9F-61494F5741AF}" dt="2024-10-29T07:51:54.148" v="5" actId="113"/>
        <pc:sldMkLst>
          <pc:docMk/>
          <pc:sldMk cId="0" sldId="330"/>
        </pc:sldMkLst>
        <pc:spChg chg="mod">
          <ac:chgData name="Ankita Ray" userId="cad03ac38949300e" providerId="LiveId" clId="{A2959859-F05D-4A72-8E9F-61494F5741AF}" dt="2024-10-29T07:51:54.148" v="5" actId="113"/>
          <ac:spMkLst>
            <pc:docMk/>
            <pc:sldMk cId="0" sldId="33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4FDDC-490C-48D9-9481-CD25C936253F}" type="datetimeFigureOut">
              <a:rPr lang="en-US" smtClean="0"/>
              <a:pPr/>
              <a:t>10/29/2024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5DD22E-4C9C-4F86-9BB6-22DE77926D9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6AFBE-B4AD-4694-B992-BDBF7267BB20}" type="datetimeFigureOut">
              <a:rPr lang="en-US" smtClean="0"/>
              <a:pPr/>
              <a:t>10/29/2024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25DC1-2A58-4638-94B6-F43BAE971A0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6AFBE-B4AD-4694-B992-BDBF7267BB20}" type="datetimeFigureOut">
              <a:rPr lang="en-US" smtClean="0"/>
              <a:pPr/>
              <a:t>10/29/2024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25DC1-2A58-4638-94B6-F43BAE971A0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2301-A0A1-79B6-A2CE-EB2C4553F4C0}"/>
              </a:ext>
            </a:extLst>
          </p:cNvPr>
          <p:cNvSpPr>
            <a:spLocks noGrp="1"/>
          </p:cNvSpPr>
          <p:nvPr>
            <p:ph type="title"/>
          </p:nvPr>
        </p:nvSpPr>
        <p:spPr/>
        <p:txBody>
          <a:bodyPr/>
          <a:lstStyle/>
          <a:p>
            <a:r>
              <a:rPr lang="en-IN" dirty="0"/>
              <a:t>Course Outcome 1</a:t>
            </a:r>
          </a:p>
        </p:txBody>
      </p:sp>
      <p:sp>
        <p:nvSpPr>
          <p:cNvPr id="3" name="Content Placeholder 2">
            <a:extLst>
              <a:ext uri="{FF2B5EF4-FFF2-40B4-BE49-F238E27FC236}">
                <a16:creationId xmlns:a16="http://schemas.microsoft.com/office/drawing/2014/main" id="{F4CC0F71-0B9C-5958-8356-87CCDF7EC50A}"/>
              </a:ext>
            </a:extLst>
          </p:cNvPr>
          <p:cNvSpPr>
            <a:spLocks noGrp="1"/>
          </p:cNvSpPr>
          <p:nvPr>
            <p:ph idx="1"/>
          </p:nvPr>
        </p:nvSpPr>
        <p:spPr/>
        <p:txBody>
          <a:bodyPr/>
          <a:lstStyle/>
          <a:p>
            <a:pPr algn="just"/>
            <a:r>
              <a:rPr lang="en-IN" dirty="0"/>
              <a:t>To interpret given organization structure, culture, climate and major provisions of factory acts and laws.</a:t>
            </a:r>
          </a:p>
        </p:txBody>
      </p:sp>
    </p:spTree>
    <p:extLst>
      <p:ext uri="{BB962C8B-B14F-4D97-AF65-F5344CB8AC3E}">
        <p14:creationId xmlns:p14="http://schemas.microsoft.com/office/powerpoint/2010/main" val="681768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Organizational structure</a:t>
            </a:r>
          </a:p>
        </p:txBody>
      </p:sp>
      <p:sp>
        <p:nvSpPr>
          <p:cNvPr id="3" name="Content Placeholder 2"/>
          <p:cNvSpPr>
            <a:spLocks noGrp="1"/>
          </p:cNvSpPr>
          <p:nvPr>
            <p:ph idx="1"/>
          </p:nvPr>
        </p:nvSpPr>
        <p:spPr/>
        <p:txBody>
          <a:bodyPr>
            <a:normAutofit lnSpcReduction="10000"/>
          </a:bodyPr>
          <a:lstStyle/>
          <a:p>
            <a:r>
              <a:rPr lang="en-IN" dirty="0"/>
              <a:t>Hierarchical org structure</a:t>
            </a:r>
          </a:p>
          <a:p>
            <a:r>
              <a:rPr lang="en-IN" dirty="0"/>
              <a:t>Functional org structure</a:t>
            </a:r>
          </a:p>
          <a:p>
            <a:r>
              <a:rPr lang="en-IN" dirty="0"/>
              <a:t>Horizontal or flat org structure</a:t>
            </a:r>
          </a:p>
          <a:p>
            <a:r>
              <a:rPr lang="en-IN" dirty="0"/>
              <a:t>Divisional org structures (market-based, product-based, geographic)</a:t>
            </a:r>
          </a:p>
          <a:p>
            <a:r>
              <a:rPr lang="en-IN" dirty="0"/>
              <a:t>Matrix org structure</a:t>
            </a:r>
          </a:p>
          <a:p>
            <a:r>
              <a:rPr lang="en-IN" dirty="0"/>
              <a:t>Team-based org structure</a:t>
            </a:r>
          </a:p>
          <a:p>
            <a:r>
              <a:rPr lang="en-IN" dirty="0"/>
              <a:t>Network org structure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Hierarchical org structure</a:t>
            </a:r>
            <a:br>
              <a:rPr lang="en-IN" dirty="0"/>
            </a:br>
            <a:endParaRPr lang="en-IN" dirty="0"/>
          </a:p>
        </p:txBody>
      </p:sp>
      <p:sp>
        <p:nvSpPr>
          <p:cNvPr id="3" name="Content Placeholder 2"/>
          <p:cNvSpPr>
            <a:spLocks noGrp="1"/>
          </p:cNvSpPr>
          <p:nvPr>
            <p:ph idx="1"/>
          </p:nvPr>
        </p:nvSpPr>
        <p:spPr>
          <a:xfrm>
            <a:off x="214282" y="1000108"/>
            <a:ext cx="4000528" cy="5126055"/>
          </a:xfrm>
        </p:spPr>
        <p:txBody>
          <a:bodyPr>
            <a:normAutofit/>
          </a:bodyPr>
          <a:lstStyle/>
          <a:p>
            <a:pPr algn="just"/>
            <a:r>
              <a:rPr lang="en-IN" sz="2400" dirty="0"/>
              <a:t>The </a:t>
            </a:r>
            <a:r>
              <a:rPr lang="en-IN" sz="2400" b="1" dirty="0"/>
              <a:t>pyramid-shaped organizational chart </a:t>
            </a:r>
            <a:r>
              <a:rPr lang="en-IN" sz="2400" dirty="0"/>
              <a:t>we referred to earlier is known as </a:t>
            </a:r>
            <a:r>
              <a:rPr lang="en-IN" sz="2400" b="1" dirty="0"/>
              <a:t>a hierarchical org chart</a:t>
            </a:r>
            <a:r>
              <a:rPr lang="en-IN" sz="2400" dirty="0"/>
              <a:t>. It’s the most common type of organizational structure––</a:t>
            </a:r>
            <a:r>
              <a:rPr lang="en-IN" sz="2400" b="1" dirty="0"/>
              <a:t>the chain of command goes from the top (e.g., the CEO or manager) down (e.g., entry-level and low-level employees) and each employee has a supervisor.</a:t>
            </a:r>
            <a:r>
              <a:rPr lang="en-IN" dirty="0"/>
              <a:t> </a:t>
            </a:r>
          </a:p>
        </p:txBody>
      </p:sp>
      <p:pic>
        <p:nvPicPr>
          <p:cNvPr id="1026" name="Picture 2"/>
          <p:cNvPicPr>
            <a:picLocks noChangeAspect="1" noChangeArrowheads="1"/>
          </p:cNvPicPr>
          <p:nvPr/>
        </p:nvPicPr>
        <p:blipFill>
          <a:blip r:embed="rId2"/>
          <a:srcRect/>
          <a:stretch>
            <a:fillRect/>
          </a:stretch>
        </p:blipFill>
        <p:spPr bwMode="auto">
          <a:xfrm>
            <a:off x="4357686" y="928670"/>
            <a:ext cx="4429124" cy="52482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596" y="428604"/>
            <a:ext cx="4040188" cy="639762"/>
          </a:xfrm>
        </p:spPr>
        <p:txBody>
          <a:bodyPr/>
          <a:lstStyle/>
          <a:p>
            <a:r>
              <a:rPr lang="en-IN" dirty="0"/>
              <a:t>PROS</a:t>
            </a:r>
          </a:p>
        </p:txBody>
      </p:sp>
      <p:sp>
        <p:nvSpPr>
          <p:cNvPr id="4" name="Content Placeholder 3"/>
          <p:cNvSpPr>
            <a:spLocks noGrp="1"/>
          </p:cNvSpPr>
          <p:nvPr>
            <p:ph sz="half" idx="2"/>
          </p:nvPr>
        </p:nvSpPr>
        <p:spPr>
          <a:xfrm>
            <a:off x="457200" y="1214422"/>
            <a:ext cx="4040188" cy="4911741"/>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pPr algn="just"/>
            <a:r>
              <a:rPr lang="en-IN" dirty="0"/>
              <a:t>Better defines levels of authority and responsibility</a:t>
            </a:r>
          </a:p>
          <a:p>
            <a:pPr algn="just"/>
            <a:r>
              <a:rPr lang="en-IN" dirty="0"/>
              <a:t>Shows who each person reports to or who to talk to about specific projects</a:t>
            </a:r>
          </a:p>
          <a:p>
            <a:pPr algn="just"/>
            <a:r>
              <a:rPr lang="en-IN" dirty="0"/>
              <a:t>Motivates employees with clear career paths and chances for promotion     </a:t>
            </a:r>
          </a:p>
          <a:p>
            <a:pPr algn="just"/>
            <a:r>
              <a:rPr lang="en-IN" dirty="0"/>
              <a:t>Gives each employee a specialty     </a:t>
            </a:r>
          </a:p>
          <a:p>
            <a:pPr algn="just"/>
            <a:r>
              <a:rPr lang="en-IN" dirty="0"/>
              <a:t>Creates camaraderie between employees within the same department</a:t>
            </a:r>
          </a:p>
          <a:p>
            <a:pPr algn="just">
              <a:buNone/>
            </a:pPr>
            <a:r>
              <a:rPr lang="en-IN" dirty="0"/>
              <a:t>(camaraderie= a feeling of friendship and trust among a group of people who work together)</a:t>
            </a:r>
          </a:p>
          <a:p>
            <a:endParaRPr lang="en-IN" dirty="0"/>
          </a:p>
        </p:txBody>
      </p:sp>
      <p:sp>
        <p:nvSpPr>
          <p:cNvPr id="5" name="Text Placeholder 4"/>
          <p:cNvSpPr>
            <a:spLocks noGrp="1"/>
          </p:cNvSpPr>
          <p:nvPr>
            <p:ph type="body" sz="quarter" idx="3"/>
          </p:nvPr>
        </p:nvSpPr>
        <p:spPr>
          <a:xfrm>
            <a:off x="4572000" y="428604"/>
            <a:ext cx="4041775" cy="639762"/>
          </a:xfrm>
        </p:spPr>
        <p:txBody>
          <a:bodyPr/>
          <a:lstStyle/>
          <a:p>
            <a:r>
              <a:rPr lang="en-IN" dirty="0"/>
              <a:t>CONS</a:t>
            </a:r>
          </a:p>
        </p:txBody>
      </p:sp>
      <p:sp>
        <p:nvSpPr>
          <p:cNvPr id="6" name="Content Placeholder 5"/>
          <p:cNvSpPr>
            <a:spLocks noGrp="1"/>
          </p:cNvSpPr>
          <p:nvPr>
            <p:ph sz="quarter" idx="4"/>
          </p:nvPr>
        </p:nvSpPr>
        <p:spPr>
          <a:xfrm>
            <a:off x="4645025" y="1214422"/>
            <a:ext cx="4041775" cy="4911741"/>
          </a:xfrm>
        </p:spPr>
        <p:style>
          <a:lnRef idx="2">
            <a:schemeClr val="accent2"/>
          </a:lnRef>
          <a:fillRef idx="1">
            <a:schemeClr val="lt1"/>
          </a:fillRef>
          <a:effectRef idx="0">
            <a:schemeClr val="accent2"/>
          </a:effectRef>
          <a:fontRef idx="minor">
            <a:schemeClr val="dk1"/>
          </a:fontRef>
        </p:style>
        <p:txBody>
          <a:bodyPr/>
          <a:lstStyle/>
          <a:p>
            <a:pPr algn="just"/>
            <a:r>
              <a:rPr lang="en-IN" dirty="0"/>
              <a:t>Can cause employees to act in interest of the department instead of the company as a whole</a:t>
            </a:r>
          </a:p>
          <a:p>
            <a:pPr algn="just"/>
            <a:r>
              <a:rPr lang="en-IN" dirty="0"/>
              <a:t>Can make lower-level employees feel like they have less ownership and can’t express their ideas for the company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Functional org structure</a:t>
            </a:r>
            <a:br>
              <a:rPr lang="en-IN" dirty="0"/>
            </a:br>
            <a:endParaRPr lang="en-IN" dirty="0"/>
          </a:p>
        </p:txBody>
      </p:sp>
      <p:sp>
        <p:nvSpPr>
          <p:cNvPr id="3" name="Content Placeholder 2"/>
          <p:cNvSpPr>
            <a:spLocks noGrp="1"/>
          </p:cNvSpPr>
          <p:nvPr>
            <p:ph idx="1"/>
          </p:nvPr>
        </p:nvSpPr>
        <p:spPr>
          <a:xfrm>
            <a:off x="285720" y="1428736"/>
            <a:ext cx="3757610" cy="4525963"/>
          </a:xfrm>
        </p:spPr>
        <p:txBody>
          <a:bodyPr>
            <a:normAutofit fontScale="70000" lnSpcReduction="20000"/>
          </a:bodyPr>
          <a:lstStyle/>
          <a:p>
            <a:pPr algn="just"/>
            <a:r>
              <a:rPr lang="en-IN" dirty="0"/>
              <a:t>Similar to a hierarchical organizational structure</a:t>
            </a:r>
          </a:p>
          <a:p>
            <a:pPr algn="just"/>
            <a:r>
              <a:rPr lang="en-IN" dirty="0"/>
              <a:t> A functional org structure starts with positions with the highest levels of responsibility at the top and goes down from there. Primarily, though, employees are organized according to their specific skills and their corresponding function in the company. </a:t>
            </a:r>
          </a:p>
          <a:p>
            <a:pPr algn="just"/>
            <a:r>
              <a:rPr lang="en-IN" b="1" dirty="0"/>
              <a:t>Each separate department is managed independently. </a:t>
            </a:r>
          </a:p>
        </p:txBody>
      </p:sp>
      <p:pic>
        <p:nvPicPr>
          <p:cNvPr id="2050" name="Picture 2"/>
          <p:cNvPicPr>
            <a:picLocks noChangeAspect="1" noChangeArrowheads="1"/>
          </p:cNvPicPr>
          <p:nvPr/>
        </p:nvPicPr>
        <p:blipFill>
          <a:blip r:embed="rId2"/>
          <a:srcRect/>
          <a:stretch>
            <a:fillRect/>
          </a:stretch>
        </p:blipFill>
        <p:spPr bwMode="auto">
          <a:xfrm>
            <a:off x="4143372" y="1357298"/>
            <a:ext cx="4762500" cy="328614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596" y="428604"/>
            <a:ext cx="4040188" cy="639762"/>
          </a:xfrm>
        </p:spPr>
        <p:txBody>
          <a:bodyPr/>
          <a:lstStyle/>
          <a:p>
            <a:r>
              <a:rPr lang="en-IN" dirty="0"/>
              <a:t>PROS</a:t>
            </a:r>
          </a:p>
        </p:txBody>
      </p:sp>
      <p:sp>
        <p:nvSpPr>
          <p:cNvPr id="4" name="Content Placeholder 3"/>
          <p:cNvSpPr>
            <a:spLocks noGrp="1"/>
          </p:cNvSpPr>
          <p:nvPr>
            <p:ph sz="half" idx="2"/>
          </p:nvPr>
        </p:nvSpPr>
        <p:spPr>
          <a:xfrm>
            <a:off x="457200" y="1214422"/>
            <a:ext cx="4040188" cy="4911741"/>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dirty="0"/>
              <a:t>Allows employees to focus on their role</a:t>
            </a:r>
          </a:p>
          <a:p>
            <a:pPr algn="just"/>
            <a:r>
              <a:rPr lang="en-IN" dirty="0"/>
              <a:t>Encourages specialization</a:t>
            </a:r>
          </a:p>
          <a:p>
            <a:pPr algn="just"/>
            <a:r>
              <a:rPr lang="en-IN" dirty="0"/>
              <a:t>Help teams and departments feel self-determined</a:t>
            </a:r>
          </a:p>
          <a:p>
            <a:pPr algn="just"/>
            <a:r>
              <a:rPr lang="en-IN" dirty="0"/>
              <a:t>Is easily scalable in any sized company</a:t>
            </a:r>
          </a:p>
          <a:p>
            <a:pPr>
              <a:buNone/>
            </a:pPr>
            <a:endParaRPr lang="en-IN" dirty="0"/>
          </a:p>
        </p:txBody>
      </p:sp>
      <p:sp>
        <p:nvSpPr>
          <p:cNvPr id="5" name="Text Placeholder 4"/>
          <p:cNvSpPr>
            <a:spLocks noGrp="1"/>
          </p:cNvSpPr>
          <p:nvPr>
            <p:ph type="body" sz="quarter" idx="3"/>
          </p:nvPr>
        </p:nvSpPr>
        <p:spPr>
          <a:xfrm>
            <a:off x="4572000" y="428604"/>
            <a:ext cx="4041775" cy="639762"/>
          </a:xfrm>
        </p:spPr>
        <p:txBody>
          <a:bodyPr/>
          <a:lstStyle/>
          <a:p>
            <a:r>
              <a:rPr lang="en-IN" dirty="0"/>
              <a:t>CONS</a:t>
            </a:r>
          </a:p>
        </p:txBody>
      </p:sp>
      <p:sp>
        <p:nvSpPr>
          <p:cNvPr id="6" name="Content Placeholder 5"/>
          <p:cNvSpPr>
            <a:spLocks noGrp="1"/>
          </p:cNvSpPr>
          <p:nvPr>
            <p:ph sz="quarter" idx="4"/>
          </p:nvPr>
        </p:nvSpPr>
        <p:spPr>
          <a:xfrm>
            <a:off x="4645025" y="1214422"/>
            <a:ext cx="4041775" cy="4911741"/>
          </a:xfrm>
        </p:spPr>
        <p:style>
          <a:lnRef idx="2">
            <a:schemeClr val="accent2"/>
          </a:lnRef>
          <a:fillRef idx="1">
            <a:schemeClr val="lt1"/>
          </a:fillRef>
          <a:effectRef idx="0">
            <a:schemeClr val="accent2"/>
          </a:effectRef>
          <a:fontRef idx="minor">
            <a:schemeClr val="dk1"/>
          </a:fontRef>
        </p:style>
        <p:txBody>
          <a:bodyPr/>
          <a:lstStyle/>
          <a:p>
            <a:pPr algn="just"/>
            <a:r>
              <a:rPr lang="en-IN" dirty="0"/>
              <a:t>Hampers interdepartmental communication</a:t>
            </a:r>
          </a:p>
          <a:p>
            <a:pPr algn="just"/>
            <a:r>
              <a:rPr lang="en-IN" dirty="0"/>
              <a:t>Obscures processes and strategies for different markets or products in a company</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Horizontal or flat org structure</a:t>
            </a:r>
            <a:br>
              <a:rPr lang="en-IN" dirty="0"/>
            </a:br>
            <a:endParaRPr lang="en-IN" dirty="0"/>
          </a:p>
        </p:txBody>
      </p:sp>
      <p:sp>
        <p:nvSpPr>
          <p:cNvPr id="3" name="Content Placeholder 2"/>
          <p:cNvSpPr>
            <a:spLocks noGrp="1"/>
          </p:cNvSpPr>
          <p:nvPr>
            <p:ph idx="1"/>
          </p:nvPr>
        </p:nvSpPr>
        <p:spPr>
          <a:xfrm>
            <a:off x="457200" y="1600200"/>
            <a:ext cx="3543296" cy="4525963"/>
          </a:xfrm>
        </p:spPr>
        <p:txBody>
          <a:bodyPr>
            <a:normAutofit fontScale="62500" lnSpcReduction="20000"/>
          </a:bodyPr>
          <a:lstStyle/>
          <a:p>
            <a:pPr algn="just"/>
            <a:r>
              <a:rPr lang="en-IN" dirty="0"/>
              <a:t>A horizontal or flat organizational structure fits companies with few levels between upper management and staff-level employees. Many start-up businesses use a horizontal org structure before they grow large enough to build out different departments, but some organizations maintain this structure since it encourages less supervision and more involvement from all employees.</a:t>
            </a:r>
          </a:p>
        </p:txBody>
      </p:sp>
      <p:pic>
        <p:nvPicPr>
          <p:cNvPr id="3074" name="Picture 2"/>
          <p:cNvPicPr>
            <a:picLocks noChangeAspect="1" noChangeArrowheads="1"/>
          </p:cNvPicPr>
          <p:nvPr/>
        </p:nvPicPr>
        <p:blipFill>
          <a:blip r:embed="rId2"/>
          <a:srcRect/>
          <a:stretch>
            <a:fillRect/>
          </a:stretch>
        </p:blipFill>
        <p:spPr bwMode="auto">
          <a:xfrm>
            <a:off x="4143372" y="1785926"/>
            <a:ext cx="4586292" cy="157163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596" y="428604"/>
            <a:ext cx="4040188" cy="639762"/>
          </a:xfrm>
        </p:spPr>
        <p:txBody>
          <a:bodyPr/>
          <a:lstStyle/>
          <a:p>
            <a:r>
              <a:rPr lang="en-IN" dirty="0"/>
              <a:t>PROS</a:t>
            </a:r>
          </a:p>
        </p:txBody>
      </p:sp>
      <p:sp>
        <p:nvSpPr>
          <p:cNvPr id="4" name="Content Placeholder 3"/>
          <p:cNvSpPr>
            <a:spLocks noGrp="1"/>
          </p:cNvSpPr>
          <p:nvPr>
            <p:ph sz="half" idx="2"/>
          </p:nvPr>
        </p:nvSpPr>
        <p:spPr>
          <a:xfrm>
            <a:off x="457200" y="1214422"/>
            <a:ext cx="4040188" cy="4911741"/>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dirty="0"/>
              <a:t>Gives employees more responsibility</a:t>
            </a:r>
          </a:p>
          <a:p>
            <a:pPr algn="just"/>
            <a:r>
              <a:rPr lang="en-IN" dirty="0"/>
              <a:t>Fosters more open communication    </a:t>
            </a:r>
          </a:p>
          <a:p>
            <a:pPr algn="just"/>
            <a:r>
              <a:rPr lang="en-IN" dirty="0"/>
              <a:t>Improves coordination and speed of implementing new ideas</a:t>
            </a:r>
          </a:p>
          <a:p>
            <a:pPr>
              <a:buNone/>
            </a:pPr>
            <a:endParaRPr lang="en-IN" dirty="0"/>
          </a:p>
        </p:txBody>
      </p:sp>
      <p:sp>
        <p:nvSpPr>
          <p:cNvPr id="5" name="Text Placeholder 4"/>
          <p:cNvSpPr>
            <a:spLocks noGrp="1"/>
          </p:cNvSpPr>
          <p:nvPr>
            <p:ph type="body" sz="quarter" idx="3"/>
          </p:nvPr>
        </p:nvSpPr>
        <p:spPr>
          <a:xfrm>
            <a:off x="4572000" y="428604"/>
            <a:ext cx="4041775" cy="639762"/>
          </a:xfrm>
        </p:spPr>
        <p:txBody>
          <a:bodyPr/>
          <a:lstStyle/>
          <a:p>
            <a:r>
              <a:rPr lang="en-IN" dirty="0"/>
              <a:t>CONS</a:t>
            </a:r>
          </a:p>
        </p:txBody>
      </p:sp>
      <p:sp>
        <p:nvSpPr>
          <p:cNvPr id="6" name="Content Placeholder 5"/>
          <p:cNvSpPr>
            <a:spLocks noGrp="1"/>
          </p:cNvSpPr>
          <p:nvPr>
            <p:ph sz="quarter" idx="4"/>
          </p:nvPr>
        </p:nvSpPr>
        <p:spPr>
          <a:xfrm>
            <a:off x="4645025" y="1214422"/>
            <a:ext cx="4041775" cy="4911741"/>
          </a:xfrm>
        </p:spPr>
        <p:style>
          <a:lnRef idx="2">
            <a:schemeClr val="accent2"/>
          </a:lnRef>
          <a:fillRef idx="1">
            <a:schemeClr val="lt1"/>
          </a:fillRef>
          <a:effectRef idx="0">
            <a:schemeClr val="accent2"/>
          </a:effectRef>
          <a:fontRef idx="minor">
            <a:schemeClr val="dk1"/>
          </a:fontRef>
        </p:style>
        <p:txBody>
          <a:bodyPr/>
          <a:lstStyle/>
          <a:p>
            <a:pPr algn="just"/>
            <a:r>
              <a:rPr lang="en-IN" dirty="0"/>
              <a:t> Can create confusion since employees do not have a clear supervisor to report to</a:t>
            </a:r>
          </a:p>
          <a:p>
            <a:pPr algn="just"/>
            <a:r>
              <a:rPr lang="en-IN" dirty="0"/>
              <a:t>Can produce employees with more generalized skills and knowledge</a:t>
            </a:r>
          </a:p>
          <a:p>
            <a:pPr algn="just"/>
            <a:r>
              <a:rPr lang="en-IN" dirty="0"/>
              <a:t>Can be difficult to maintain once the company grows beyond start-up status</a:t>
            </a:r>
          </a:p>
          <a:p>
            <a:pPr algn="just"/>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Divisional org structures (market-based, product-based, geographic)</a:t>
            </a:r>
            <a:br>
              <a:rPr lang="en-IN" dirty="0"/>
            </a:br>
            <a:endParaRPr lang="en-IN" dirty="0"/>
          </a:p>
        </p:txBody>
      </p:sp>
      <p:sp>
        <p:nvSpPr>
          <p:cNvPr id="3" name="Content Placeholder 2"/>
          <p:cNvSpPr>
            <a:spLocks noGrp="1"/>
          </p:cNvSpPr>
          <p:nvPr>
            <p:ph idx="1"/>
          </p:nvPr>
        </p:nvSpPr>
        <p:spPr>
          <a:xfrm>
            <a:off x="457200" y="1600200"/>
            <a:ext cx="7972452" cy="4525963"/>
          </a:xfrm>
        </p:spPr>
        <p:txBody>
          <a:bodyPr>
            <a:normAutofit/>
          </a:bodyPr>
          <a:lstStyle/>
          <a:p>
            <a:pPr algn="just"/>
            <a:r>
              <a:rPr lang="en-IN" dirty="0"/>
              <a:t>In divisional organizational structures, a company’s divisions have control over their own resources, essentially operating like their own company within the larger organization. Each division can have its own marketing team, sales team, IT team, etc. </a:t>
            </a:r>
          </a:p>
          <a:p>
            <a:pPr algn="just"/>
            <a:r>
              <a:rPr lang="en-IN" b="1" dirty="0"/>
              <a:t>Depending on your organization’s focus, there’s a few variations to consider.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b="1" dirty="0"/>
              <a:t>Cont...</a:t>
            </a:r>
            <a:br>
              <a:rPr lang="en-IN" b="1" dirty="0"/>
            </a:br>
            <a:endParaRPr lang="en-IN" dirty="0"/>
          </a:p>
        </p:txBody>
      </p:sp>
      <p:sp>
        <p:nvSpPr>
          <p:cNvPr id="3" name="Content Placeholder 2"/>
          <p:cNvSpPr>
            <a:spLocks noGrp="1"/>
          </p:cNvSpPr>
          <p:nvPr>
            <p:ph idx="1"/>
          </p:nvPr>
        </p:nvSpPr>
        <p:spPr>
          <a:xfrm>
            <a:off x="457200" y="1071546"/>
            <a:ext cx="8115328" cy="5054617"/>
          </a:xfrm>
        </p:spPr>
        <p:txBody>
          <a:bodyPr>
            <a:normAutofit fontScale="92500" lnSpcReduction="20000"/>
          </a:bodyPr>
          <a:lstStyle/>
          <a:p>
            <a:pPr marL="514350" indent="-514350" algn="just">
              <a:buAutoNum type="alphaLcPeriod"/>
            </a:pPr>
            <a:r>
              <a:rPr lang="en-IN" b="1" dirty="0"/>
              <a:t>Market-based divisional org structure: </a:t>
            </a:r>
            <a:r>
              <a:rPr lang="en-IN" sz="3000" dirty="0"/>
              <a:t>Divisions are separated by market, industry, or customer type. A large consumer goods company, like Target or </a:t>
            </a:r>
            <a:r>
              <a:rPr lang="en-IN" sz="3000" dirty="0" err="1"/>
              <a:t>Walmart</a:t>
            </a:r>
            <a:r>
              <a:rPr lang="en-IN" sz="3000" dirty="0"/>
              <a:t>, might separate its durable goods (clothing, electronics, furniture, etc.) from its food or logistics divisions. </a:t>
            </a:r>
          </a:p>
          <a:p>
            <a:pPr marL="514350" indent="-514350" algn="just">
              <a:buFont typeface="Arial" pitchFamily="34" charset="0"/>
              <a:buAutoNum type="alphaLcPeriod"/>
            </a:pPr>
            <a:r>
              <a:rPr lang="en-IN" b="1" dirty="0"/>
              <a:t>Product-based divisional org structure:</a:t>
            </a:r>
          </a:p>
          <a:p>
            <a:pPr marL="514350" indent="-514350" algn="just">
              <a:buNone/>
            </a:pPr>
            <a:r>
              <a:rPr lang="en-IN" sz="3000" dirty="0"/>
              <a:t>	Divisions are separated by product line. For example, a tech company might have a division dedicated to its cloud offerings, while the rest of the divisions focus on the different software offerings––e.g., Adobe and its creative suite of Illustrator, Photoshop, In-Design, etc.</a:t>
            </a:r>
            <a:endParaRPr lang="en-IN" sz="3000" b="1" dirty="0"/>
          </a:p>
          <a:p>
            <a:pPr marL="514350" indent="-514350" algn="just">
              <a:buFont typeface="Arial" pitchFamily="34" charset="0"/>
              <a:buAutoNum type="alphaLcPeriod"/>
            </a:pPr>
            <a:endParaRPr lang="en-IN" b="1" dirty="0"/>
          </a:p>
          <a:p>
            <a:pPr marL="514350" indent="-514350" algn="just">
              <a:buAutoNum type="alphaLcPeriod"/>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a:t>
            </a:r>
          </a:p>
        </p:txBody>
      </p:sp>
      <p:sp>
        <p:nvSpPr>
          <p:cNvPr id="3" name="Content Placeholder 2"/>
          <p:cNvSpPr>
            <a:spLocks noGrp="1"/>
          </p:cNvSpPr>
          <p:nvPr>
            <p:ph idx="1"/>
          </p:nvPr>
        </p:nvSpPr>
        <p:spPr/>
        <p:txBody>
          <a:bodyPr/>
          <a:lstStyle/>
          <a:p>
            <a:pPr marL="0" indent="0">
              <a:buNone/>
            </a:pPr>
            <a:r>
              <a:rPr lang="en-IN" b="1" dirty="0"/>
              <a:t>c. Geographic divisional org structure</a:t>
            </a:r>
          </a:p>
          <a:p>
            <a:pPr algn="just">
              <a:buNone/>
            </a:pPr>
            <a:r>
              <a:rPr lang="en-IN" dirty="0"/>
              <a:t>	Divisions are separated by region, territories, or districts, offering more effective localization and logistics. Companies might establish satellite offices across the country or the globe in order to stay close to their customers.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736D-E211-00EC-DAB0-49064470B0EB}"/>
              </a:ext>
            </a:extLst>
          </p:cNvPr>
          <p:cNvSpPr>
            <a:spLocks noGrp="1"/>
          </p:cNvSpPr>
          <p:nvPr>
            <p:ph type="ctrTitle"/>
          </p:nvPr>
        </p:nvSpPr>
        <p:spPr/>
        <p:txBody>
          <a:bodyPr/>
          <a:lstStyle/>
          <a:p>
            <a:r>
              <a:rPr lang="en-US" dirty="0"/>
              <a:t>Chapter 1</a:t>
            </a:r>
            <a:endParaRPr lang="en-IN" dirty="0"/>
          </a:p>
        </p:txBody>
      </p:sp>
      <p:sp>
        <p:nvSpPr>
          <p:cNvPr id="3" name="Subtitle 2">
            <a:extLst>
              <a:ext uri="{FF2B5EF4-FFF2-40B4-BE49-F238E27FC236}">
                <a16:creationId xmlns:a16="http://schemas.microsoft.com/office/drawing/2014/main" id="{AB692756-032A-C0F1-9590-FA54EBD0EF90}"/>
              </a:ext>
            </a:extLst>
          </p:cNvPr>
          <p:cNvSpPr>
            <a:spLocks noGrp="1"/>
          </p:cNvSpPr>
          <p:nvPr>
            <p:ph type="subTitle" idx="1"/>
          </p:nvPr>
        </p:nvSpPr>
        <p:spPr/>
        <p:txBody>
          <a:bodyPr/>
          <a:lstStyle/>
          <a:p>
            <a:r>
              <a:rPr lang="en-US" dirty="0"/>
              <a:t>Organizational structure, Organizational Climate</a:t>
            </a:r>
          </a:p>
          <a:p>
            <a:r>
              <a:rPr lang="en-US" dirty="0"/>
              <a:t>Factory Laws</a:t>
            </a:r>
            <a:endParaRPr lang="en-IN" dirty="0"/>
          </a:p>
        </p:txBody>
      </p:sp>
    </p:spTree>
    <p:extLst>
      <p:ext uri="{BB962C8B-B14F-4D97-AF65-F5344CB8AC3E}">
        <p14:creationId xmlns:p14="http://schemas.microsoft.com/office/powerpoint/2010/main" val="4180922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596" y="428604"/>
            <a:ext cx="4040188" cy="639762"/>
          </a:xfrm>
        </p:spPr>
        <p:txBody>
          <a:bodyPr/>
          <a:lstStyle/>
          <a:p>
            <a:r>
              <a:rPr lang="en-IN" dirty="0"/>
              <a:t>PROS</a:t>
            </a:r>
          </a:p>
        </p:txBody>
      </p:sp>
      <p:sp>
        <p:nvSpPr>
          <p:cNvPr id="4" name="Content Placeholder 3"/>
          <p:cNvSpPr>
            <a:spLocks noGrp="1"/>
          </p:cNvSpPr>
          <p:nvPr>
            <p:ph sz="half" idx="2"/>
          </p:nvPr>
        </p:nvSpPr>
        <p:spPr>
          <a:xfrm>
            <a:off x="457200" y="1214422"/>
            <a:ext cx="4040188" cy="4911741"/>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dirty="0"/>
              <a:t>Helps large companies stay flexible </a:t>
            </a:r>
          </a:p>
          <a:p>
            <a:pPr algn="just"/>
            <a:r>
              <a:rPr lang="en-IN" dirty="0"/>
              <a:t>Allows for a quicker response to industry changes or customer needs</a:t>
            </a:r>
          </a:p>
          <a:p>
            <a:pPr algn="just"/>
            <a:r>
              <a:rPr lang="en-IN" dirty="0"/>
              <a:t>Promotes independence, autonomy, and a customized approach</a:t>
            </a:r>
          </a:p>
          <a:p>
            <a:pPr>
              <a:buNone/>
            </a:pPr>
            <a:endParaRPr lang="en-IN" dirty="0"/>
          </a:p>
        </p:txBody>
      </p:sp>
      <p:sp>
        <p:nvSpPr>
          <p:cNvPr id="5" name="Text Placeholder 4"/>
          <p:cNvSpPr>
            <a:spLocks noGrp="1"/>
          </p:cNvSpPr>
          <p:nvPr>
            <p:ph type="body" sz="quarter" idx="3"/>
          </p:nvPr>
        </p:nvSpPr>
        <p:spPr>
          <a:xfrm>
            <a:off x="4572000" y="428604"/>
            <a:ext cx="4041775" cy="639762"/>
          </a:xfrm>
        </p:spPr>
        <p:txBody>
          <a:bodyPr/>
          <a:lstStyle/>
          <a:p>
            <a:r>
              <a:rPr lang="en-IN" dirty="0"/>
              <a:t>CONS</a:t>
            </a:r>
          </a:p>
        </p:txBody>
      </p:sp>
      <p:sp>
        <p:nvSpPr>
          <p:cNvPr id="6" name="Content Placeholder 5"/>
          <p:cNvSpPr>
            <a:spLocks noGrp="1"/>
          </p:cNvSpPr>
          <p:nvPr>
            <p:ph sz="quarter" idx="4"/>
          </p:nvPr>
        </p:nvSpPr>
        <p:spPr>
          <a:xfrm>
            <a:off x="4645025" y="1214422"/>
            <a:ext cx="4041775" cy="4911741"/>
          </a:xfrm>
        </p:spPr>
        <p:style>
          <a:lnRef idx="2">
            <a:schemeClr val="accent2"/>
          </a:lnRef>
          <a:fillRef idx="1">
            <a:schemeClr val="lt1"/>
          </a:fillRef>
          <a:effectRef idx="0">
            <a:schemeClr val="accent2"/>
          </a:effectRef>
          <a:fontRef idx="minor">
            <a:schemeClr val="dk1"/>
          </a:fontRef>
        </p:style>
        <p:txBody>
          <a:bodyPr/>
          <a:lstStyle/>
          <a:p>
            <a:pPr algn="just"/>
            <a:r>
              <a:rPr lang="en-IN" dirty="0"/>
              <a:t> Can easily lead to duplicate resources</a:t>
            </a:r>
          </a:p>
          <a:p>
            <a:pPr algn="just"/>
            <a:r>
              <a:rPr lang="en-IN" dirty="0"/>
              <a:t>Can mean muddled or insufficient communication between the headquarters and its divisions</a:t>
            </a:r>
          </a:p>
          <a:p>
            <a:pPr algn="just"/>
            <a:r>
              <a:rPr lang="en-IN" dirty="0"/>
              <a:t>Can result in a company competing with itself</a:t>
            </a:r>
          </a:p>
          <a:p>
            <a:pPr algn="just"/>
            <a:endParaRPr lang="en-IN"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Matrix org structure</a:t>
            </a:r>
            <a:br>
              <a:rPr lang="en-IN" dirty="0"/>
            </a:br>
            <a:endParaRPr lang="en-IN" dirty="0"/>
          </a:p>
        </p:txBody>
      </p:sp>
      <p:sp>
        <p:nvSpPr>
          <p:cNvPr id="3" name="Content Placeholder 2"/>
          <p:cNvSpPr>
            <a:spLocks noGrp="1"/>
          </p:cNvSpPr>
          <p:nvPr>
            <p:ph idx="1"/>
          </p:nvPr>
        </p:nvSpPr>
        <p:spPr>
          <a:xfrm>
            <a:off x="251520" y="1600200"/>
            <a:ext cx="3963290" cy="4525963"/>
          </a:xfrm>
        </p:spPr>
        <p:txBody>
          <a:bodyPr>
            <a:normAutofit fontScale="70000" lnSpcReduction="20000"/>
          </a:bodyPr>
          <a:lstStyle/>
          <a:p>
            <a:pPr algn="just"/>
            <a:r>
              <a:rPr lang="en-IN" dirty="0"/>
              <a:t>A matrix organizational chart looks like a grid, and it shows cross-functional teams that form for special projects. For example, an engineer may regularly belong to the engineering department (led by an engineering director) but work on a temporary project (led by a project manager). The matrix org chart accounts for both of these roles and reporting relationships.</a:t>
            </a:r>
          </a:p>
        </p:txBody>
      </p:sp>
      <p:pic>
        <p:nvPicPr>
          <p:cNvPr id="4098" name="Picture 2"/>
          <p:cNvPicPr>
            <a:picLocks noChangeAspect="1" noChangeArrowheads="1"/>
          </p:cNvPicPr>
          <p:nvPr/>
        </p:nvPicPr>
        <p:blipFill>
          <a:blip r:embed="rId2"/>
          <a:srcRect/>
          <a:stretch>
            <a:fillRect/>
          </a:stretch>
        </p:blipFill>
        <p:spPr bwMode="auto">
          <a:xfrm>
            <a:off x="4214810" y="1714488"/>
            <a:ext cx="4467222" cy="31813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596" y="428604"/>
            <a:ext cx="4040188" cy="639762"/>
          </a:xfrm>
        </p:spPr>
        <p:txBody>
          <a:bodyPr/>
          <a:lstStyle/>
          <a:p>
            <a:r>
              <a:rPr lang="en-IN" dirty="0"/>
              <a:t>PROS</a:t>
            </a:r>
          </a:p>
        </p:txBody>
      </p:sp>
      <p:sp>
        <p:nvSpPr>
          <p:cNvPr id="4" name="Content Placeholder 3"/>
          <p:cNvSpPr>
            <a:spLocks noGrp="1"/>
          </p:cNvSpPr>
          <p:nvPr>
            <p:ph sz="half" idx="2"/>
          </p:nvPr>
        </p:nvSpPr>
        <p:spPr>
          <a:xfrm>
            <a:off x="457200" y="1214422"/>
            <a:ext cx="4040188" cy="4911741"/>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dirty="0"/>
              <a:t>Allows supervisors to easily choose individuals by the needs of a project</a:t>
            </a:r>
          </a:p>
          <a:p>
            <a:pPr algn="just"/>
            <a:r>
              <a:rPr lang="en-IN" dirty="0"/>
              <a:t>Gives a more dynamic view of the organization</a:t>
            </a:r>
          </a:p>
          <a:p>
            <a:pPr algn="just"/>
            <a:r>
              <a:rPr lang="en-IN" dirty="0"/>
              <a:t>Encourages employees to use their skills in various capacities aside from their original roles</a:t>
            </a:r>
          </a:p>
          <a:p>
            <a:pPr>
              <a:buNone/>
            </a:pPr>
            <a:endParaRPr lang="en-IN" dirty="0"/>
          </a:p>
        </p:txBody>
      </p:sp>
      <p:sp>
        <p:nvSpPr>
          <p:cNvPr id="5" name="Text Placeholder 4"/>
          <p:cNvSpPr>
            <a:spLocks noGrp="1"/>
          </p:cNvSpPr>
          <p:nvPr>
            <p:ph type="body" sz="quarter" idx="3"/>
          </p:nvPr>
        </p:nvSpPr>
        <p:spPr>
          <a:xfrm>
            <a:off x="4572000" y="428604"/>
            <a:ext cx="4041775" cy="639762"/>
          </a:xfrm>
        </p:spPr>
        <p:txBody>
          <a:bodyPr/>
          <a:lstStyle/>
          <a:p>
            <a:r>
              <a:rPr lang="en-IN" dirty="0"/>
              <a:t>CONS</a:t>
            </a:r>
          </a:p>
        </p:txBody>
      </p:sp>
      <p:sp>
        <p:nvSpPr>
          <p:cNvPr id="6" name="Content Placeholder 5"/>
          <p:cNvSpPr>
            <a:spLocks noGrp="1"/>
          </p:cNvSpPr>
          <p:nvPr>
            <p:ph sz="quarter" idx="4"/>
          </p:nvPr>
        </p:nvSpPr>
        <p:spPr>
          <a:xfrm>
            <a:off x="4645025" y="1214422"/>
            <a:ext cx="4041775" cy="4911741"/>
          </a:xfrm>
        </p:spPr>
        <p:style>
          <a:lnRef idx="2">
            <a:schemeClr val="accent2"/>
          </a:lnRef>
          <a:fillRef idx="1">
            <a:schemeClr val="lt1"/>
          </a:fillRef>
          <a:effectRef idx="0">
            <a:schemeClr val="accent2"/>
          </a:effectRef>
          <a:fontRef idx="minor">
            <a:schemeClr val="dk1"/>
          </a:fontRef>
        </p:style>
        <p:txBody>
          <a:bodyPr/>
          <a:lstStyle/>
          <a:p>
            <a:pPr algn="just"/>
            <a:r>
              <a:rPr lang="en-IN" dirty="0"/>
              <a:t> Presents a conflict between department managers and project managers</a:t>
            </a:r>
          </a:p>
          <a:p>
            <a:pPr algn="just"/>
            <a:r>
              <a:rPr lang="en-IN" dirty="0"/>
              <a:t>Can change more frequently than other organizational chart types</a:t>
            </a:r>
          </a:p>
          <a:p>
            <a:pPr algn="just">
              <a:buNone/>
            </a:pPr>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Team-based org structure</a:t>
            </a:r>
            <a:br>
              <a:rPr lang="en-IN" b="1" dirty="0"/>
            </a:br>
            <a:endParaRPr lang="en-IN" dirty="0"/>
          </a:p>
        </p:txBody>
      </p:sp>
      <p:sp>
        <p:nvSpPr>
          <p:cNvPr id="3" name="Content Placeholder 2"/>
          <p:cNvSpPr>
            <a:spLocks noGrp="1"/>
          </p:cNvSpPr>
          <p:nvPr>
            <p:ph idx="1"/>
          </p:nvPr>
        </p:nvSpPr>
        <p:spPr>
          <a:xfrm>
            <a:off x="457200" y="1142985"/>
            <a:ext cx="7972452" cy="2500330"/>
          </a:xfrm>
        </p:spPr>
        <p:txBody>
          <a:bodyPr>
            <a:normAutofit/>
          </a:bodyPr>
          <a:lstStyle/>
          <a:p>
            <a:pPr algn="just"/>
            <a:r>
              <a:rPr lang="en-IN" dirty="0"/>
              <a:t>A team organizational structure is meant to disrupt the traditional hierarchy, focusing more on problem solving, cooperation, and giving employees more control</a:t>
            </a:r>
          </a:p>
        </p:txBody>
      </p:sp>
      <p:pic>
        <p:nvPicPr>
          <p:cNvPr id="5122" name="Picture 2"/>
          <p:cNvPicPr>
            <a:picLocks noChangeAspect="1" noChangeArrowheads="1"/>
          </p:cNvPicPr>
          <p:nvPr/>
        </p:nvPicPr>
        <p:blipFill>
          <a:blip r:embed="rId2"/>
          <a:srcRect/>
          <a:stretch>
            <a:fillRect/>
          </a:stretch>
        </p:blipFill>
        <p:spPr bwMode="auto">
          <a:xfrm>
            <a:off x="1428728" y="3429000"/>
            <a:ext cx="6357982" cy="221457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596" y="428604"/>
            <a:ext cx="4040188" cy="639762"/>
          </a:xfrm>
        </p:spPr>
        <p:txBody>
          <a:bodyPr/>
          <a:lstStyle/>
          <a:p>
            <a:r>
              <a:rPr lang="en-IN" dirty="0"/>
              <a:t>PROS</a:t>
            </a:r>
          </a:p>
        </p:txBody>
      </p:sp>
      <p:sp>
        <p:nvSpPr>
          <p:cNvPr id="4" name="Content Placeholder 3"/>
          <p:cNvSpPr>
            <a:spLocks noGrp="1"/>
          </p:cNvSpPr>
          <p:nvPr>
            <p:ph sz="half" idx="2"/>
          </p:nvPr>
        </p:nvSpPr>
        <p:spPr>
          <a:xfrm>
            <a:off x="457200" y="1214422"/>
            <a:ext cx="4040188" cy="4911741"/>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algn="just"/>
            <a:r>
              <a:rPr lang="en-IN" dirty="0"/>
              <a:t>Increases productivity, performance, and transparency by breaking down silos</a:t>
            </a:r>
          </a:p>
          <a:p>
            <a:pPr algn="just"/>
            <a:r>
              <a:rPr lang="en-IN" dirty="0"/>
              <a:t>Promotes a growth mindset</a:t>
            </a:r>
          </a:p>
          <a:p>
            <a:pPr algn="just"/>
            <a:r>
              <a:rPr lang="en-IN" dirty="0"/>
              <a:t>Changes the traditional career models by getting people to move laterally</a:t>
            </a:r>
          </a:p>
          <a:p>
            <a:pPr algn="just"/>
            <a:r>
              <a:rPr lang="en-IN" dirty="0"/>
              <a:t>Values experience rather than seniority</a:t>
            </a:r>
          </a:p>
          <a:p>
            <a:pPr algn="just"/>
            <a:r>
              <a:rPr lang="en-IN" dirty="0"/>
              <a:t>Requires minimal management</a:t>
            </a:r>
          </a:p>
          <a:p>
            <a:pPr algn="just"/>
            <a:r>
              <a:rPr lang="en-IN" dirty="0"/>
              <a:t>Fits well with agile companies with scrum or tiger teams</a:t>
            </a:r>
          </a:p>
          <a:p>
            <a:pPr>
              <a:buNone/>
            </a:pPr>
            <a:endParaRPr lang="en-IN" dirty="0"/>
          </a:p>
        </p:txBody>
      </p:sp>
      <p:sp>
        <p:nvSpPr>
          <p:cNvPr id="5" name="Text Placeholder 4"/>
          <p:cNvSpPr>
            <a:spLocks noGrp="1"/>
          </p:cNvSpPr>
          <p:nvPr>
            <p:ph type="body" sz="quarter" idx="3"/>
          </p:nvPr>
        </p:nvSpPr>
        <p:spPr>
          <a:xfrm>
            <a:off x="4572000" y="428604"/>
            <a:ext cx="4041775" cy="639762"/>
          </a:xfrm>
        </p:spPr>
        <p:txBody>
          <a:bodyPr/>
          <a:lstStyle/>
          <a:p>
            <a:r>
              <a:rPr lang="en-IN" dirty="0"/>
              <a:t>CONS</a:t>
            </a:r>
          </a:p>
        </p:txBody>
      </p:sp>
      <p:sp>
        <p:nvSpPr>
          <p:cNvPr id="6" name="Content Placeholder 5"/>
          <p:cNvSpPr>
            <a:spLocks noGrp="1"/>
          </p:cNvSpPr>
          <p:nvPr>
            <p:ph sz="quarter" idx="4"/>
          </p:nvPr>
        </p:nvSpPr>
        <p:spPr>
          <a:xfrm>
            <a:off x="4645025" y="1214422"/>
            <a:ext cx="4041775" cy="4911741"/>
          </a:xfrm>
        </p:spPr>
        <p:style>
          <a:lnRef idx="2">
            <a:schemeClr val="accent2"/>
          </a:lnRef>
          <a:fillRef idx="1">
            <a:schemeClr val="lt1"/>
          </a:fillRef>
          <a:effectRef idx="0">
            <a:schemeClr val="accent2"/>
          </a:effectRef>
          <a:fontRef idx="minor">
            <a:schemeClr val="dk1"/>
          </a:fontRef>
        </p:style>
        <p:txBody>
          <a:bodyPr/>
          <a:lstStyle/>
          <a:p>
            <a:pPr algn="just"/>
            <a:r>
              <a:rPr lang="en-IN" dirty="0"/>
              <a:t>  Goes against many companies’ natural inclination of a purely hierarchical structure</a:t>
            </a:r>
          </a:p>
          <a:p>
            <a:pPr algn="just"/>
            <a:r>
              <a:rPr lang="en-IN" dirty="0"/>
              <a:t>Might make promotional paths less clear for employees</a:t>
            </a:r>
          </a:p>
          <a:p>
            <a:pPr algn="just"/>
            <a:endParaRPr lang="en-IN" dirty="0"/>
          </a:p>
          <a:p>
            <a:pPr algn="just">
              <a:buNone/>
            </a:pPr>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Network org structure</a:t>
            </a:r>
            <a:br>
              <a:rPr lang="en-IN" dirty="0"/>
            </a:br>
            <a:endParaRPr lang="en-IN" dirty="0"/>
          </a:p>
        </p:txBody>
      </p:sp>
      <p:sp>
        <p:nvSpPr>
          <p:cNvPr id="3" name="Content Placeholder 2"/>
          <p:cNvSpPr>
            <a:spLocks noGrp="1"/>
          </p:cNvSpPr>
          <p:nvPr>
            <p:ph idx="1"/>
          </p:nvPr>
        </p:nvSpPr>
        <p:spPr>
          <a:xfrm>
            <a:off x="457200" y="1600200"/>
            <a:ext cx="8186766" cy="4525963"/>
          </a:xfrm>
        </p:spPr>
        <p:txBody>
          <a:bodyPr>
            <a:normAutofit lnSpcReduction="10000"/>
          </a:bodyPr>
          <a:lstStyle/>
          <a:p>
            <a:pPr algn="just"/>
            <a:r>
              <a:rPr lang="en-US" dirty="0"/>
              <a:t>It is a temporary or permanent arrangement of otherwise independent organizations or associates, forming an alliance to produce a product or service by sharing costs and core competencies.</a:t>
            </a:r>
          </a:p>
          <a:p>
            <a:pPr algn="just"/>
            <a:r>
              <a:rPr lang="en-US" dirty="0"/>
              <a:t>E.g. H &amp; M (Swedish Company) outsourced the production and processing of their goods to different countries majorly Asian and South East Asian Countries.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596" y="428604"/>
            <a:ext cx="4040188" cy="639762"/>
          </a:xfrm>
        </p:spPr>
        <p:txBody>
          <a:bodyPr/>
          <a:lstStyle/>
          <a:p>
            <a:r>
              <a:rPr lang="en-IN" dirty="0"/>
              <a:t>PROS</a:t>
            </a:r>
          </a:p>
        </p:txBody>
      </p:sp>
      <p:sp>
        <p:nvSpPr>
          <p:cNvPr id="4" name="Content Placeholder 3"/>
          <p:cNvSpPr>
            <a:spLocks noGrp="1"/>
          </p:cNvSpPr>
          <p:nvPr>
            <p:ph sz="half" idx="2"/>
          </p:nvPr>
        </p:nvSpPr>
        <p:spPr>
          <a:xfrm>
            <a:off x="457200" y="1214422"/>
            <a:ext cx="4040188" cy="4911741"/>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IN" dirty="0"/>
              <a:t>Visualizes the complex web of onsite and offsite relationships in companies</a:t>
            </a:r>
          </a:p>
          <a:p>
            <a:pPr algn="just"/>
            <a:r>
              <a:rPr lang="en-IN" dirty="0"/>
              <a:t>Allows companies to be more flexible and agile</a:t>
            </a:r>
          </a:p>
          <a:p>
            <a:pPr algn="just"/>
            <a:r>
              <a:rPr lang="en-IN" dirty="0"/>
              <a:t>Give more power to all employees to collaborate, take initiative, and make decisions</a:t>
            </a:r>
          </a:p>
          <a:p>
            <a:pPr algn="just"/>
            <a:r>
              <a:rPr lang="en-IN" dirty="0"/>
              <a:t>Helps employees and stakeholders understand workflows and processes</a:t>
            </a:r>
          </a:p>
        </p:txBody>
      </p:sp>
      <p:sp>
        <p:nvSpPr>
          <p:cNvPr id="5" name="Text Placeholder 4"/>
          <p:cNvSpPr>
            <a:spLocks noGrp="1"/>
          </p:cNvSpPr>
          <p:nvPr>
            <p:ph type="body" sz="quarter" idx="3"/>
          </p:nvPr>
        </p:nvSpPr>
        <p:spPr>
          <a:xfrm>
            <a:off x="4572000" y="428604"/>
            <a:ext cx="4041775" cy="639762"/>
          </a:xfrm>
        </p:spPr>
        <p:txBody>
          <a:bodyPr/>
          <a:lstStyle/>
          <a:p>
            <a:r>
              <a:rPr lang="en-IN" dirty="0"/>
              <a:t>CONS</a:t>
            </a:r>
          </a:p>
        </p:txBody>
      </p:sp>
      <p:sp>
        <p:nvSpPr>
          <p:cNvPr id="6" name="Content Placeholder 5"/>
          <p:cNvSpPr>
            <a:spLocks noGrp="1"/>
          </p:cNvSpPr>
          <p:nvPr>
            <p:ph sz="quarter" idx="4"/>
          </p:nvPr>
        </p:nvSpPr>
        <p:spPr>
          <a:xfrm>
            <a:off x="4645025" y="1214422"/>
            <a:ext cx="4041775" cy="4911741"/>
          </a:xfrm>
        </p:spPr>
        <p:style>
          <a:lnRef idx="2">
            <a:schemeClr val="accent2"/>
          </a:lnRef>
          <a:fillRef idx="1">
            <a:schemeClr val="lt1"/>
          </a:fillRef>
          <a:effectRef idx="0">
            <a:schemeClr val="accent2"/>
          </a:effectRef>
          <a:fontRef idx="minor">
            <a:schemeClr val="dk1"/>
          </a:fontRef>
        </p:style>
        <p:txBody>
          <a:bodyPr/>
          <a:lstStyle/>
          <a:p>
            <a:pPr algn="just"/>
            <a:r>
              <a:rPr lang="en-IN" dirty="0"/>
              <a:t>Can quickly become overly complex when dealing with lots of offsite processes</a:t>
            </a:r>
          </a:p>
          <a:p>
            <a:pPr algn="just"/>
            <a:r>
              <a:rPr lang="en-IN" dirty="0"/>
              <a:t>Can make it more difficult for employees to know who has final say</a:t>
            </a:r>
          </a:p>
          <a:p>
            <a:pPr algn="just"/>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Organizational culture &amp; Climate</a:t>
            </a:r>
          </a:p>
        </p:txBody>
      </p:sp>
      <p:sp>
        <p:nvSpPr>
          <p:cNvPr id="3" name="Content Placeholder 2"/>
          <p:cNvSpPr>
            <a:spLocks noGrp="1"/>
          </p:cNvSpPr>
          <p:nvPr>
            <p:ph idx="1"/>
          </p:nvPr>
        </p:nvSpPr>
        <p:spPr/>
        <p:txBody>
          <a:bodyPr>
            <a:normAutofit fontScale="77500" lnSpcReduction="20000"/>
          </a:bodyPr>
          <a:lstStyle/>
          <a:p>
            <a:pPr>
              <a:buNone/>
            </a:pPr>
            <a:r>
              <a:rPr lang="en-IN" b="1" dirty="0"/>
              <a:t>Org Culture Meaning:</a:t>
            </a:r>
          </a:p>
          <a:p>
            <a:pPr algn="just"/>
            <a:r>
              <a:rPr lang="en-IN" dirty="0"/>
              <a:t>Organizational culture is the collection of values, expectations, and practices that guide and inform the actions of all team members</a:t>
            </a:r>
            <a:endParaRPr lang="en-IN" b="1" dirty="0"/>
          </a:p>
          <a:p>
            <a:pPr algn="just"/>
            <a:r>
              <a:rPr lang="en-IN" dirty="0"/>
              <a:t>Don’t confuse culture with organizational goals or a mission statement, although both can help define it. Culture is created through consistent and authentic behaviours, not press releases or policy documents. </a:t>
            </a:r>
            <a:r>
              <a:rPr lang="en-IN" b="1" dirty="0"/>
              <a:t>You can watch company culture in action when you see how a CEO responds to a crisis, how a team adapts to new customer demands, or how a manager corrects an employee who makes a mistake.</a:t>
            </a:r>
          </a:p>
          <a:p>
            <a:pPr algn="just"/>
            <a:r>
              <a:rPr lang="en-IN" b="1" dirty="0"/>
              <a:t>“</a:t>
            </a:r>
            <a:r>
              <a:rPr lang="en-IN" b="1" dirty="0">
                <a:solidFill>
                  <a:srgbClr val="FF0000"/>
                </a:solidFill>
              </a:rPr>
              <a:t>It is not something you are, It is something you do</a:t>
            </a:r>
            <a:r>
              <a:rPr lang="en-IN" b="1" dirty="0"/>
              <a:t>”</a:t>
            </a:r>
          </a:p>
          <a:p>
            <a:endParaRPr lang="en-IN" dirty="0"/>
          </a:p>
          <a:p>
            <a:endParaRPr lang="en-IN" dirty="0"/>
          </a:p>
          <a:p>
            <a:endParaRPr lang="en-IN" dirty="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92500" lnSpcReduction="20000"/>
          </a:bodyPr>
          <a:lstStyle/>
          <a:p>
            <a:pPr>
              <a:buNone/>
            </a:pPr>
            <a:r>
              <a:rPr lang="en-IN" b="1" dirty="0"/>
              <a:t>Org Climate Meaning:</a:t>
            </a:r>
          </a:p>
          <a:p>
            <a:pPr algn="just">
              <a:buNone/>
            </a:pPr>
            <a:r>
              <a:rPr lang="en-IN" dirty="0"/>
              <a:t>“Climate in natural sense is referred to as the average course or condition of the weather at a place over a period of years as exhibited by temperature, wind, velocity and precipitation.”</a:t>
            </a:r>
            <a:endParaRPr lang="en-IN" b="1" dirty="0"/>
          </a:p>
          <a:p>
            <a:pPr algn="just"/>
            <a:r>
              <a:rPr lang="en-IN" dirty="0"/>
              <a:t>Climate of an organisation is somewhat like the personality of a person. Just as every individual has a personality that makes him unique and different from other persons. Each organisation has an organisational climate that clearly distinguishes it from other organisations.</a:t>
            </a:r>
          </a:p>
          <a:p>
            <a:pPr algn="just"/>
            <a:endParaRPr lang="en-IN"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92500" lnSpcReduction="20000"/>
          </a:bodyPr>
          <a:lstStyle/>
          <a:p>
            <a:pPr algn="just"/>
            <a:r>
              <a:rPr lang="en-IN" dirty="0"/>
              <a:t>According to Campbell, “Organisational climate can be defined as a set of attributes specific to a particular organisation that may be induced from the way that organisation deals with its members and its environment. For the individual members within the organisation, climate takes the form of a set of attitudes and experiences which describe the organisation in terms of both static characteristics (such as degree of autonomy) and behaviour outcome and outcome- outcome contingencies.”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Organization structure</a:t>
            </a:r>
          </a:p>
        </p:txBody>
      </p:sp>
      <p:sp>
        <p:nvSpPr>
          <p:cNvPr id="3" name="Content Placeholder 2"/>
          <p:cNvSpPr>
            <a:spLocks noGrp="1"/>
          </p:cNvSpPr>
          <p:nvPr>
            <p:ph idx="1"/>
          </p:nvPr>
        </p:nvSpPr>
        <p:spPr/>
        <p:txBody>
          <a:bodyPr/>
          <a:lstStyle/>
          <a:p>
            <a:pPr algn="just"/>
            <a:r>
              <a:rPr lang="en-IN" b="1" dirty="0"/>
              <a:t>Definitions: </a:t>
            </a:r>
            <a:r>
              <a:rPr lang="en-IN" dirty="0"/>
              <a:t>An organizational structure is </a:t>
            </a:r>
            <a:r>
              <a:rPr lang="en-IN" b="1" dirty="0"/>
              <a:t>a system that outlines how certain activities are directed in order to achieve the goals of an organization</a:t>
            </a:r>
            <a:r>
              <a:rPr lang="en-IN" dirty="0"/>
              <a:t>. These activities can include rules, roles, and responsibilities.</a:t>
            </a:r>
          </a:p>
          <a:p>
            <a:pPr algn="just"/>
            <a:r>
              <a:rPr lang="en-IN" b="1" dirty="0"/>
              <a:t>Goal: </a:t>
            </a:r>
            <a:r>
              <a:rPr lang="en-IN" dirty="0"/>
              <a:t>The primary purpose of a business is </a:t>
            </a:r>
            <a:r>
              <a:rPr lang="en-IN" b="1" dirty="0"/>
              <a:t>to maximize profits for its owners or stakeholders</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Org Culture VS Org Climate</a:t>
            </a:r>
          </a:p>
        </p:txBody>
      </p:sp>
      <p:sp>
        <p:nvSpPr>
          <p:cNvPr id="3" name="Content Placeholder 2"/>
          <p:cNvSpPr>
            <a:spLocks noGrp="1"/>
          </p:cNvSpPr>
          <p:nvPr>
            <p:ph idx="1"/>
          </p:nvPr>
        </p:nvSpPr>
        <p:spPr/>
        <p:txBody>
          <a:bodyPr/>
          <a:lstStyle/>
          <a:p>
            <a:pPr algn="just"/>
            <a:r>
              <a:rPr lang="en-IN" dirty="0"/>
              <a:t>Difference between organizational culture and organizational climate is that </a:t>
            </a:r>
            <a:r>
              <a:rPr lang="en-IN" b="1" dirty="0"/>
              <a:t>the culture is about the norms, values and behaviour adopted by the employees within the organization</a:t>
            </a:r>
            <a:r>
              <a:rPr lang="en-IN" dirty="0"/>
              <a:t> </a:t>
            </a:r>
            <a:r>
              <a:rPr lang="en-IN" b="1" dirty="0">
                <a:solidFill>
                  <a:srgbClr val="00B0F0"/>
                </a:solidFill>
              </a:rPr>
              <a:t>while the climate is about the atmosphere of the organization that is created based on the culture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Factors affecting Org Culture</a:t>
            </a:r>
          </a:p>
        </p:txBody>
      </p:sp>
      <p:sp>
        <p:nvSpPr>
          <p:cNvPr id="3" name="Content Placeholder 2"/>
          <p:cNvSpPr>
            <a:spLocks noGrp="1"/>
          </p:cNvSpPr>
          <p:nvPr>
            <p:ph idx="1"/>
          </p:nvPr>
        </p:nvSpPr>
        <p:spPr/>
        <p:txBody>
          <a:bodyPr>
            <a:normAutofit fontScale="92500" lnSpcReduction="20000"/>
          </a:bodyPr>
          <a:lstStyle/>
          <a:p>
            <a:pPr algn="just"/>
            <a:r>
              <a:rPr lang="en-IN" b="1" dirty="0"/>
              <a:t>1. Top Leadership Principles: </a:t>
            </a:r>
            <a:r>
              <a:rPr lang="en-IN" dirty="0"/>
              <a:t>How an organization’s leadership team runs the business affects the policies, procedures and rules set for employees</a:t>
            </a:r>
          </a:p>
          <a:p>
            <a:pPr algn="just"/>
            <a:r>
              <a:rPr lang="en-IN" b="1" dirty="0"/>
              <a:t>2. Nature Of The Business: </a:t>
            </a:r>
            <a:r>
              <a:rPr lang="en-IN" dirty="0"/>
              <a:t>The purpose, market and operations of an organization have an impact on employees’ behaviour.</a:t>
            </a:r>
          </a:p>
          <a:p>
            <a:pPr algn="just"/>
            <a:r>
              <a:rPr lang="en-IN" b="1" dirty="0"/>
              <a:t>3. Company Values, Policies and Work Ambiance: </a:t>
            </a:r>
            <a:r>
              <a:rPr lang="en-IN" dirty="0"/>
              <a:t>Employees develop the values emphasized in the policies, procedures and work environment. </a:t>
            </a:r>
            <a:endParaRPr lang="en-IN" b="1" dirty="0"/>
          </a:p>
          <a:p>
            <a:pPr algn="just"/>
            <a:endParaRPr lang="en-IN" dirty="0"/>
          </a:p>
          <a:p>
            <a:pPr algn="just"/>
            <a:endParaRPr lang="en-IN" b="1" dirty="0"/>
          </a:p>
          <a:p>
            <a:pPr algn="just"/>
            <a:endParaRPr lang="en-IN" b="1" dirty="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a:t>
            </a:r>
          </a:p>
        </p:txBody>
      </p:sp>
      <p:sp>
        <p:nvSpPr>
          <p:cNvPr id="3" name="Content Placeholder 2"/>
          <p:cNvSpPr>
            <a:spLocks noGrp="1"/>
          </p:cNvSpPr>
          <p:nvPr>
            <p:ph idx="1"/>
          </p:nvPr>
        </p:nvSpPr>
        <p:spPr/>
        <p:txBody>
          <a:bodyPr>
            <a:normAutofit fontScale="77500" lnSpcReduction="20000"/>
          </a:bodyPr>
          <a:lstStyle/>
          <a:p>
            <a:r>
              <a:rPr lang="en-IN" b="1" dirty="0"/>
              <a:t>4. Clients and External Parties: </a:t>
            </a:r>
          </a:p>
          <a:p>
            <a:pPr algn="just">
              <a:buNone/>
            </a:pPr>
            <a:r>
              <a:rPr lang="en-IN" dirty="0"/>
              <a:t>	Why are clients part of the culture? Because these are the people that directly affect the employee’s well being. If a customer is upset and takes it out on an employee, that employee’s behaviour directly impacts those around them. If a client has a big success and thanks the employee for a job well done, that employee can uplift their whole team.</a:t>
            </a:r>
          </a:p>
          <a:p>
            <a:pPr algn="just"/>
            <a:r>
              <a:rPr lang="en-IN" b="1" dirty="0"/>
              <a:t>5. Recruitment and Selection:</a:t>
            </a:r>
          </a:p>
          <a:p>
            <a:pPr algn="just">
              <a:buNone/>
            </a:pPr>
            <a:r>
              <a:rPr lang="en-IN" dirty="0"/>
              <a:t>	The type of employees hired by an organization has the largest effect on its culture – especially when a company is in high growth mode and is rapidly adding new employees.</a:t>
            </a:r>
            <a:endParaRPr lang="en-IN" b="1" dirty="0"/>
          </a:p>
          <a:p>
            <a:pPr algn="just">
              <a:buNone/>
            </a:pPr>
            <a:endParaRPr lang="en-IN" b="1"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Factors affecting Org Climate</a:t>
            </a:r>
          </a:p>
        </p:txBody>
      </p:sp>
      <p:sp>
        <p:nvSpPr>
          <p:cNvPr id="3" name="Content Placeholder 2"/>
          <p:cNvSpPr>
            <a:spLocks noGrp="1"/>
          </p:cNvSpPr>
          <p:nvPr>
            <p:ph idx="1"/>
          </p:nvPr>
        </p:nvSpPr>
        <p:spPr/>
        <p:txBody>
          <a:bodyPr>
            <a:normAutofit lnSpcReduction="10000"/>
          </a:bodyPr>
          <a:lstStyle/>
          <a:p>
            <a:pPr algn="just"/>
            <a:r>
              <a:rPr lang="en-IN" b="1" dirty="0"/>
              <a:t>1. Organizational content: </a:t>
            </a:r>
            <a:r>
              <a:rPr lang="en-IN" dirty="0"/>
              <a:t>The reactions of the employees and the degree to</a:t>
            </a:r>
            <a:r>
              <a:rPr lang="en-IN" b="1" dirty="0"/>
              <a:t> </a:t>
            </a:r>
            <a:r>
              <a:rPr lang="en-IN" dirty="0"/>
              <a:t>which they welcome and accept the managerial philosophy is very crucial to the development of sound and favourable organizational climate.</a:t>
            </a:r>
          </a:p>
          <a:p>
            <a:pPr algn="just"/>
            <a:r>
              <a:rPr lang="en-IN" b="1" dirty="0"/>
              <a:t>2. Structure: </a:t>
            </a:r>
            <a:r>
              <a:rPr lang="en-IN" dirty="0"/>
              <a:t>Structure is the framework that establishes formal relationship</a:t>
            </a:r>
            <a:r>
              <a:rPr lang="en-IN" b="1" dirty="0"/>
              <a:t> </a:t>
            </a:r>
            <a:r>
              <a:rPr lang="en-IN" dirty="0"/>
              <a:t>and delineates authority and functional responsibility.</a:t>
            </a:r>
          </a:p>
          <a:p>
            <a:pPr algn="just"/>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a:t>
            </a:r>
          </a:p>
        </p:txBody>
      </p:sp>
      <p:sp>
        <p:nvSpPr>
          <p:cNvPr id="3" name="Content Placeholder 2"/>
          <p:cNvSpPr>
            <a:spLocks noGrp="1"/>
          </p:cNvSpPr>
          <p:nvPr>
            <p:ph idx="1"/>
          </p:nvPr>
        </p:nvSpPr>
        <p:spPr/>
        <p:txBody>
          <a:bodyPr>
            <a:normAutofit fontScale="85000" lnSpcReduction="10000"/>
          </a:bodyPr>
          <a:lstStyle/>
          <a:p>
            <a:pPr algn="just"/>
            <a:r>
              <a:rPr lang="en-IN" b="1" dirty="0"/>
              <a:t>3. Process: </a:t>
            </a:r>
            <a:r>
              <a:rPr lang="en-IN" dirty="0"/>
              <a:t>In every organization certain processes are vital so that it functions.</a:t>
            </a:r>
            <a:r>
              <a:rPr lang="en-IN" b="1" dirty="0"/>
              <a:t> Communication, decision making, motivation and leadership are some of the important processes through which management achieves the tasks.</a:t>
            </a:r>
            <a:r>
              <a:rPr lang="en-IN" dirty="0"/>
              <a:t> For instance, if we consider leader-follower relationship, leadership process, it is leader’s choice whether to allow subordinates in decision-making, give assignments, etc. A leader has to be aware of the possible influence of his actions on the climate while deciding about the most appropriate supervisory technique for a given situation.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a:t>
            </a:r>
          </a:p>
        </p:txBody>
      </p:sp>
      <p:sp>
        <p:nvSpPr>
          <p:cNvPr id="3" name="Content Placeholder 2"/>
          <p:cNvSpPr>
            <a:spLocks noGrp="1"/>
          </p:cNvSpPr>
          <p:nvPr>
            <p:ph idx="1"/>
          </p:nvPr>
        </p:nvSpPr>
        <p:spPr/>
        <p:txBody>
          <a:bodyPr>
            <a:normAutofit fontScale="77500" lnSpcReduction="20000"/>
          </a:bodyPr>
          <a:lstStyle/>
          <a:p>
            <a:pPr algn="just"/>
            <a:r>
              <a:rPr lang="en-IN" b="1" dirty="0"/>
              <a:t>4. Physical Environment: the external conditions of environment, the size, location of the work place etc., will also affect organizational climate. </a:t>
            </a:r>
            <a:r>
              <a:rPr lang="en-IN" dirty="0"/>
              <a:t>An employee performing his job in relatively clean, quiet, safe environment will undoubtedly have a favourable perception of the organizational climate.</a:t>
            </a:r>
          </a:p>
          <a:p>
            <a:pPr algn="just"/>
            <a:r>
              <a:rPr lang="en-IN" b="1" dirty="0"/>
              <a:t>5. System Values and Norms: </a:t>
            </a:r>
            <a:r>
              <a:rPr lang="en-IN" dirty="0"/>
              <a:t>Every organization has discernible and fairly</a:t>
            </a:r>
            <a:r>
              <a:rPr lang="en-IN" b="1" dirty="0"/>
              <a:t> </a:t>
            </a:r>
            <a:r>
              <a:rPr lang="en-IN" dirty="0"/>
              <a:t>formal value system where certain kinds of behaviours are rewarded and encouraged and certain kinds of behaviour forces an individual to formal sanctions. The formal value system is communicated to employees through rules, regulations and policies. But informal value system is very difficult to ascertain. But both exert influence on organizational climate.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1.6 Morale</a:t>
            </a:r>
          </a:p>
        </p:txBody>
      </p:sp>
      <p:sp>
        <p:nvSpPr>
          <p:cNvPr id="3" name="Content Placeholder 2"/>
          <p:cNvSpPr>
            <a:spLocks noGrp="1"/>
          </p:cNvSpPr>
          <p:nvPr>
            <p:ph idx="1"/>
          </p:nvPr>
        </p:nvSpPr>
        <p:spPr/>
        <p:txBody>
          <a:bodyPr>
            <a:normAutofit fontScale="92500" lnSpcReduction="20000"/>
          </a:bodyPr>
          <a:lstStyle/>
          <a:p>
            <a:pPr algn="just"/>
            <a:r>
              <a:rPr lang="en-IN" dirty="0" err="1"/>
              <a:t>Flippo</a:t>
            </a:r>
            <a:r>
              <a:rPr lang="en-IN" dirty="0"/>
              <a:t> has described morale “as a mental condition or attitude of individuals and groups which determines their willingness to co-operate. Good morale is evidenced by employee enthusiasm, voluntary confirmation with regulations and orders, and a willingness to co-operate with others in the accomplishment of an organization’s objectives. Poor morale is evidenced by surliness, insubordination, a feeling of discouragement and dislike of the job, company and associates.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Morale</a:t>
            </a:r>
          </a:p>
        </p:txBody>
      </p:sp>
      <p:sp>
        <p:nvSpPr>
          <p:cNvPr id="3" name="Content Placeholder 2"/>
          <p:cNvSpPr>
            <a:spLocks noGrp="1"/>
          </p:cNvSpPr>
          <p:nvPr>
            <p:ph idx="1"/>
          </p:nvPr>
        </p:nvSpPr>
        <p:spPr/>
        <p:txBody>
          <a:bodyPr>
            <a:normAutofit fontScale="70000" lnSpcReduction="20000"/>
          </a:bodyPr>
          <a:lstStyle/>
          <a:p>
            <a:pPr>
              <a:buNone/>
            </a:pPr>
            <a:r>
              <a:rPr lang="en-IN" b="1" dirty="0"/>
              <a:t>The following are the two types of morale:</a:t>
            </a:r>
          </a:p>
          <a:p>
            <a:r>
              <a:rPr lang="en-IN" b="1" dirty="0"/>
              <a:t>1. Individual and Group Morale:</a:t>
            </a:r>
          </a:p>
          <a:p>
            <a:pPr algn="just">
              <a:buNone/>
            </a:pPr>
            <a:r>
              <a:rPr lang="en-IN" dirty="0"/>
              <a:t>	Individual morale is a single person’s attitude towards work, environment etc. Whereas group morale reflects the general attitude of a group of persons. </a:t>
            </a:r>
            <a:endParaRPr lang="en-IN" b="1" dirty="0"/>
          </a:p>
          <a:p>
            <a:pPr algn="just"/>
            <a:r>
              <a:rPr lang="en-IN" b="1" dirty="0"/>
              <a:t>2. High or Low Morale:</a:t>
            </a:r>
          </a:p>
          <a:p>
            <a:pPr algn="just">
              <a:buNone/>
            </a:pPr>
            <a:r>
              <a:rPr lang="en-IN" b="1" dirty="0"/>
              <a:t>	</a:t>
            </a:r>
            <a:r>
              <a:rPr lang="en-IN" dirty="0"/>
              <a:t>In the words of McFarland, high morale exists when employee attitudes are favourable to the total situation of a group and to the attainment of its objectives. Low morale exists when attitudes inhibit the willingness and ability of an organization to attain its objectives. The words such as zeal, enthusiasm, loyalty, dependability denote high morale. Low morale may be described by words like lack of interest, laziness, apathy, bickering, jealousy, quarrelsome, pessimism, etc.</a:t>
            </a:r>
            <a:endParaRPr lang="en-IN" b="1" dirty="0"/>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Factors affecting Morale</a:t>
            </a:r>
          </a:p>
        </p:txBody>
      </p:sp>
      <p:sp>
        <p:nvSpPr>
          <p:cNvPr id="3" name="Content Placeholder 2"/>
          <p:cNvSpPr>
            <a:spLocks noGrp="1"/>
          </p:cNvSpPr>
          <p:nvPr>
            <p:ph idx="1"/>
          </p:nvPr>
        </p:nvSpPr>
        <p:spPr/>
        <p:txBody>
          <a:bodyPr>
            <a:normAutofit fontScale="70000" lnSpcReduction="20000"/>
          </a:bodyPr>
          <a:lstStyle/>
          <a:p>
            <a:pPr algn="just"/>
            <a:r>
              <a:rPr lang="en-IN" b="1" dirty="0"/>
              <a:t>1. The Organization : </a:t>
            </a:r>
            <a:r>
              <a:rPr lang="en-IN" dirty="0"/>
              <a:t>The organization influences the worker’s attitudes to their jobs. The public reputation of an organization may build up for better or worse, their attitudes towards it.</a:t>
            </a:r>
          </a:p>
          <a:p>
            <a:pPr algn="just"/>
            <a:r>
              <a:rPr lang="en-IN" b="1" dirty="0"/>
              <a:t>2. The Nature of Work:</a:t>
            </a:r>
          </a:p>
          <a:p>
            <a:pPr algn="just">
              <a:buNone/>
            </a:pPr>
            <a:r>
              <a:rPr lang="en-IN" dirty="0"/>
              <a:t>	The nature of the work, the worker is expected to perform also affects his attitude towards the job as well as his morale. </a:t>
            </a:r>
            <a:r>
              <a:rPr lang="en-IN" b="1" dirty="0"/>
              <a:t>If the employee is expected to perform routine or specialized jobs, he will feel bored and alienated. Repetition of the same task again and again makes the working situation worse for the employees</a:t>
            </a:r>
            <a:r>
              <a:rPr lang="en-IN" dirty="0"/>
              <a:t>. Another factor is the large impersonal organizational structure. Sometimes, if the employee feels that he is just a cog in the machine instead of a person, his morale will become very low. Lack of understanding of organizational goals may also affect the morale.</a:t>
            </a:r>
            <a:endParaRPr lang="en-IN" b="1" dirty="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85000" lnSpcReduction="10000"/>
          </a:bodyPr>
          <a:lstStyle/>
          <a:p>
            <a:r>
              <a:rPr lang="en-IN" b="1" dirty="0"/>
              <a:t>3. The Level of Satisfaction:</a:t>
            </a:r>
          </a:p>
          <a:p>
            <a:pPr algn="just">
              <a:buNone/>
            </a:pPr>
            <a:r>
              <a:rPr lang="en-IN" dirty="0"/>
              <a:t>	The level of satisfaction, a worker derives from his job is another determinant of morale. If the job factors and the satisfaction they bring is perceived to be favourable by the employee morale will tend to be higher than if there factors seem to be unfavourable. The job factors include the factors such as opportunities for promotions, job security, steadiness of employment, opportunities to learn the job and to use his own ideas, pay working conditions, recognition, cooperativeness of co-workers, group relationship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Typical structure of a software company</a:t>
            </a:r>
          </a:p>
        </p:txBody>
      </p:sp>
      <p:pic>
        <p:nvPicPr>
          <p:cNvPr id="7170" name="Picture 2"/>
          <p:cNvPicPr>
            <a:picLocks noChangeAspect="1" noChangeArrowheads="1"/>
          </p:cNvPicPr>
          <p:nvPr/>
        </p:nvPicPr>
        <p:blipFill>
          <a:blip r:embed="rId2"/>
          <a:srcRect/>
          <a:stretch>
            <a:fillRect/>
          </a:stretch>
        </p:blipFill>
        <p:spPr bwMode="auto">
          <a:xfrm>
            <a:off x="1142976" y="1643050"/>
            <a:ext cx="6929486" cy="4991100"/>
          </a:xfrm>
          <a:prstGeom prst="rect">
            <a:avLst/>
          </a:prstGeom>
          <a:noFill/>
          <a:ln w="9525">
            <a:noFill/>
            <a:miter lim="800000"/>
            <a:headEnd/>
            <a:tailEnd/>
          </a:ln>
          <a:effectLst/>
        </p:spPr>
      </p:pic>
      <p:sp>
        <p:nvSpPr>
          <p:cNvPr id="4" name="TextBox 3"/>
          <p:cNvSpPr txBox="1"/>
          <p:nvPr/>
        </p:nvSpPr>
        <p:spPr>
          <a:xfrm>
            <a:off x="5786446" y="1643050"/>
            <a:ext cx="2857520" cy="646331"/>
          </a:xfrm>
          <a:prstGeom prst="rect">
            <a:avLst/>
          </a:prstGeom>
          <a:noFill/>
        </p:spPr>
        <p:txBody>
          <a:bodyPr wrap="square" rtlCol="0">
            <a:spAutoFit/>
          </a:bodyPr>
          <a:lstStyle/>
          <a:p>
            <a:r>
              <a:rPr lang="en-IN" dirty="0">
                <a:solidFill>
                  <a:srgbClr val="FF0000"/>
                </a:solidFill>
              </a:rPr>
              <a:t>Decision-makers at the top and doers at the bottom.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lnSpcReduction="10000"/>
          </a:bodyPr>
          <a:lstStyle/>
          <a:p>
            <a:r>
              <a:rPr lang="en-IN" b="1" dirty="0"/>
              <a:t>4. The Level of Supervision:</a:t>
            </a:r>
          </a:p>
          <a:p>
            <a:pPr algn="just">
              <a:buNone/>
            </a:pPr>
            <a:r>
              <a:rPr lang="en-IN" dirty="0"/>
              <a:t>	The level of supervision received by an employer has a tremendous influence on his morale. High rate of employee turnover indicates that the leadership is ineffective. On the other hand, if employees are given freedom to do the job, their morale will be high. Nobody likes to be supervised all the time.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85000" lnSpcReduction="20000"/>
          </a:bodyPr>
          <a:lstStyle/>
          <a:p>
            <a:r>
              <a:rPr lang="en-IN" b="1" dirty="0"/>
              <a:t>5. Concept of Self:</a:t>
            </a:r>
          </a:p>
          <a:p>
            <a:pPr algn="just">
              <a:buNone/>
            </a:pPr>
            <a:r>
              <a:rPr lang="en-IN" dirty="0"/>
              <a:t>	What is the employee’s concept of himself? The answer to this question influences the attitudes of the employees to the organizational environment. How an employee perceives himself, is a very important question.</a:t>
            </a:r>
          </a:p>
          <a:p>
            <a:pPr algn="just"/>
            <a:r>
              <a:rPr lang="en-IN" b="1" dirty="0"/>
              <a:t>6. Worker’s Perception of Rewards System:</a:t>
            </a:r>
          </a:p>
          <a:p>
            <a:pPr algn="just">
              <a:buNone/>
            </a:pPr>
            <a:r>
              <a:rPr lang="en-IN" dirty="0"/>
              <a:t>	The worker’s perception of past rewards and future opportunities for rewards affect their morale to a substantial extent. If the workers regard the rewards as fair and satisfactory, their morale will tend to by higher than if the perception is in the opposite direction.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77500" lnSpcReduction="20000"/>
          </a:bodyPr>
          <a:lstStyle/>
          <a:p>
            <a:r>
              <a:rPr lang="en-IN" b="1" dirty="0"/>
              <a:t>7. The Employee’s Age:</a:t>
            </a:r>
          </a:p>
          <a:p>
            <a:pPr algn="just">
              <a:buNone/>
            </a:pPr>
            <a:r>
              <a:rPr lang="en-IN" dirty="0"/>
              <a:t>	Studies have reported that age and morale are directly related. Other things being equal, elder employees seem to have higher morale. This is because of the reason that perhaps younger workers are more dissatisfied with higher expectations than their elders. The older employees have more stability which comes with maturity, a serious attitude towards job.</a:t>
            </a:r>
          </a:p>
          <a:p>
            <a:r>
              <a:rPr lang="en-IN" b="1" dirty="0"/>
              <a:t>8. The Employee’s Educational Level:</a:t>
            </a:r>
          </a:p>
          <a:p>
            <a:pPr algn="just">
              <a:buNone/>
            </a:pPr>
            <a:r>
              <a:rPr lang="en-IN" dirty="0"/>
              <a:t>	Studies have concluded an inverse relationship in the educational level of the employee and his morale. Higher the educational level lower will be the job satisfaction and vice versa</a:t>
            </a:r>
            <a:endParaRPr lang="en-IN" b="1" dirty="0"/>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r>
              <a:rPr lang="en-IN" b="1" dirty="0"/>
              <a:t>9. The Employee’s Occupational Level:</a:t>
            </a:r>
          </a:p>
          <a:p>
            <a:pPr algn="just">
              <a:buNone/>
            </a:pPr>
            <a:r>
              <a:rPr lang="en-IN" dirty="0"/>
              <a:t>	The occupational level of the employee also influences his level of morale. The higher up in organisational hierarchy an employee is higher will be his morale. The morale of the people who are lower in the levels of hierarchy is generally low because they compare their own attainments with those of others.</a:t>
            </a:r>
            <a:endParaRPr lang="en-IN" b="1" dirty="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pPr algn="just"/>
            <a:r>
              <a:rPr lang="en-IN" b="1" dirty="0"/>
              <a:t>10. The Off the Job Activities of the Employee: </a:t>
            </a:r>
            <a:r>
              <a:rPr lang="en-IN" dirty="0"/>
              <a:t>The relationship of an employer with his family and work group influences his behaviour and attitude while he is on the job. His off the job activities e.g. whether his family life is happy or not, whether he has excessive drinking habits etc.</a:t>
            </a:r>
            <a:endParaRPr lang="en-IN" b="1" dirty="0"/>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Relationship between morale and productivity</a:t>
            </a:r>
          </a:p>
        </p:txBody>
      </p:sp>
      <p:sp>
        <p:nvSpPr>
          <p:cNvPr id="3" name="Content Placeholder 2"/>
          <p:cNvSpPr>
            <a:spLocks noGrp="1"/>
          </p:cNvSpPr>
          <p:nvPr>
            <p:ph idx="1"/>
          </p:nvPr>
        </p:nvSpPr>
        <p:spPr/>
        <p:txBody>
          <a:bodyPr>
            <a:normAutofit fontScale="85000" lnSpcReduction="20000"/>
          </a:bodyPr>
          <a:lstStyle/>
          <a:p>
            <a:pPr algn="just"/>
            <a:r>
              <a:rPr lang="en-IN" dirty="0"/>
              <a:t>Morale reflects the attitude of employees towards their work, it will be of interest to know if it has any bearing on productivity. </a:t>
            </a:r>
          </a:p>
          <a:p>
            <a:pPr algn="just"/>
            <a:r>
              <a:rPr lang="en-IN" dirty="0"/>
              <a:t>A number of research studies reveal that there is no direct relationship between morale and productivity. High morale may lead to higher productivity but in some cases production may go down even. </a:t>
            </a:r>
          </a:p>
          <a:p>
            <a:pPr algn="just"/>
            <a:r>
              <a:rPr lang="en-IN" dirty="0"/>
              <a:t>It is generally felt there is a positive relation between morale and productivity but the degree may not be the same. For example, 10 per cent increase in morale may lead to higher productivity but production may not necessarily increase by 10 per cent.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pPr>
              <a:buNone/>
            </a:pPr>
            <a:r>
              <a:rPr lang="en-IN" b="1" dirty="0"/>
              <a:t>Miller and Form have given four combinations of productivity and morale:</a:t>
            </a:r>
          </a:p>
          <a:p>
            <a:pPr marL="514350" indent="-514350" algn="just">
              <a:buFont typeface="+mj-lt"/>
              <a:buAutoNum type="arabicPeriod"/>
            </a:pPr>
            <a:r>
              <a:rPr lang="en-IN" b="1" dirty="0"/>
              <a:t>High productivity-high morale: </a:t>
            </a:r>
            <a:r>
              <a:rPr lang="en-IN" dirty="0"/>
              <a:t>The first situation occurs when the individual is satisfied from the job and prevailing environment. He will try to achieve high standards of performance which will lead to higher productivity</a:t>
            </a:r>
            <a:endParaRPr lang="en-IN" b="1" dirty="0"/>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a:bodyPr>
          <a:lstStyle/>
          <a:p>
            <a:r>
              <a:rPr lang="en-IN" b="1" dirty="0"/>
              <a:t>2. Low productivity high morale:</a:t>
            </a:r>
          </a:p>
          <a:p>
            <a:pPr algn="just">
              <a:buNone/>
            </a:pPr>
            <a:r>
              <a:rPr lang="en-IN" dirty="0"/>
              <a:t>	In this situation the employee may be satisfied from his work and situations prevailing, showing high morale. Lack of proper teaching of the employee, lack of administrative skill of the supervisor, defective materials, out-dated technology may lead to low productivity in-spite of high morale.</a:t>
            </a:r>
            <a:endParaRPr lang="en-IN"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85000" lnSpcReduction="20000"/>
          </a:bodyPr>
          <a:lstStyle/>
          <a:p>
            <a:r>
              <a:rPr lang="en-IN" b="1" dirty="0"/>
              <a:t>3. High productivity-low morale:</a:t>
            </a:r>
          </a:p>
          <a:p>
            <a:pPr algn="just">
              <a:buNone/>
            </a:pPr>
            <a:r>
              <a:rPr lang="en-IN" dirty="0"/>
              <a:t>	In the third-situation, management may use strict supervision, prescribe punishments for low productivity and use better technology for raising productivity in-spite of low morale.</a:t>
            </a:r>
          </a:p>
          <a:p>
            <a:pPr algn="just"/>
            <a:r>
              <a:rPr lang="en-IN" b="1" dirty="0"/>
              <a:t>4. Low productivity-low morale: </a:t>
            </a:r>
          </a:p>
          <a:p>
            <a:pPr algn="just">
              <a:buNone/>
            </a:pPr>
            <a:r>
              <a:rPr lang="en-IN" dirty="0"/>
              <a:t>	The fourth situation occurs where factors obtained in combination of high productivity high morale are lacking. There is a complexity of relationship between morale and productivity. This relationship cannot always be predicted. It may differ from organization to organization and from one time to another time.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Job Satisfaction</a:t>
            </a:r>
          </a:p>
        </p:txBody>
      </p:sp>
      <p:sp>
        <p:nvSpPr>
          <p:cNvPr id="3" name="Content Placeholder 2"/>
          <p:cNvSpPr>
            <a:spLocks noGrp="1"/>
          </p:cNvSpPr>
          <p:nvPr>
            <p:ph idx="1"/>
          </p:nvPr>
        </p:nvSpPr>
        <p:spPr/>
        <p:txBody>
          <a:bodyPr/>
          <a:lstStyle/>
          <a:p>
            <a:r>
              <a:rPr lang="en-IN" b="1" dirty="0"/>
              <a:t>Factors Influencing job satisfaction:</a:t>
            </a:r>
          </a:p>
          <a:p>
            <a:pPr>
              <a:buNone/>
            </a:pPr>
            <a:endParaRPr lang="en-IN" dirty="0"/>
          </a:p>
        </p:txBody>
      </p:sp>
      <p:sp>
        <p:nvSpPr>
          <p:cNvPr id="5" name="Rectangle 4"/>
          <p:cNvSpPr/>
          <p:nvPr/>
        </p:nvSpPr>
        <p:spPr>
          <a:xfrm>
            <a:off x="428596" y="2357430"/>
            <a:ext cx="1500198" cy="7858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Working Environment</a:t>
            </a:r>
          </a:p>
        </p:txBody>
      </p:sp>
      <p:sp>
        <p:nvSpPr>
          <p:cNvPr id="6" name="Rectangle 5"/>
          <p:cNvSpPr/>
          <p:nvPr/>
        </p:nvSpPr>
        <p:spPr>
          <a:xfrm>
            <a:off x="2214546" y="2357430"/>
            <a:ext cx="1500198"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 Fair policies and practices</a:t>
            </a:r>
          </a:p>
        </p:txBody>
      </p:sp>
      <p:sp>
        <p:nvSpPr>
          <p:cNvPr id="7" name="Rectangle 6"/>
          <p:cNvSpPr/>
          <p:nvPr/>
        </p:nvSpPr>
        <p:spPr>
          <a:xfrm>
            <a:off x="3929058" y="2357430"/>
            <a:ext cx="1500198" cy="7858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 Caring Organization</a:t>
            </a:r>
          </a:p>
        </p:txBody>
      </p:sp>
      <p:sp>
        <p:nvSpPr>
          <p:cNvPr id="8" name="Rectangle 7"/>
          <p:cNvSpPr/>
          <p:nvPr/>
        </p:nvSpPr>
        <p:spPr>
          <a:xfrm>
            <a:off x="5715008" y="2357430"/>
            <a:ext cx="1500198" cy="7858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 Appreciation</a:t>
            </a:r>
          </a:p>
        </p:txBody>
      </p:sp>
      <p:sp>
        <p:nvSpPr>
          <p:cNvPr id="9" name="Rectangle 8"/>
          <p:cNvSpPr/>
          <p:nvPr/>
        </p:nvSpPr>
        <p:spPr>
          <a:xfrm>
            <a:off x="7429520" y="2357430"/>
            <a:ext cx="1500198" cy="7858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 Pay</a:t>
            </a:r>
          </a:p>
        </p:txBody>
      </p:sp>
      <p:sp>
        <p:nvSpPr>
          <p:cNvPr id="10" name="Rectangle 9"/>
          <p:cNvSpPr/>
          <p:nvPr/>
        </p:nvSpPr>
        <p:spPr>
          <a:xfrm>
            <a:off x="428596" y="3357562"/>
            <a:ext cx="1500198" cy="7858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 Age</a:t>
            </a:r>
          </a:p>
        </p:txBody>
      </p:sp>
      <p:sp>
        <p:nvSpPr>
          <p:cNvPr id="11" name="Rectangle 10"/>
          <p:cNvSpPr/>
          <p:nvPr/>
        </p:nvSpPr>
        <p:spPr>
          <a:xfrm>
            <a:off x="2214546" y="3357562"/>
            <a:ext cx="1500198"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 Promotion</a:t>
            </a:r>
          </a:p>
        </p:txBody>
      </p:sp>
      <p:sp>
        <p:nvSpPr>
          <p:cNvPr id="12" name="Rectangle 11"/>
          <p:cNvSpPr/>
          <p:nvPr/>
        </p:nvSpPr>
        <p:spPr>
          <a:xfrm>
            <a:off x="3929058" y="3357562"/>
            <a:ext cx="1500198" cy="7858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  Feel of belongings</a:t>
            </a:r>
          </a:p>
        </p:txBody>
      </p:sp>
      <p:sp>
        <p:nvSpPr>
          <p:cNvPr id="13" name="Rectangle 12"/>
          <p:cNvSpPr/>
          <p:nvPr/>
        </p:nvSpPr>
        <p:spPr>
          <a:xfrm>
            <a:off x="5786446" y="3357562"/>
            <a:ext cx="1500198" cy="7858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  Leadership</a:t>
            </a:r>
          </a:p>
        </p:txBody>
      </p:sp>
      <p:sp>
        <p:nvSpPr>
          <p:cNvPr id="14" name="Rectangle 13"/>
          <p:cNvSpPr/>
          <p:nvPr/>
        </p:nvSpPr>
        <p:spPr>
          <a:xfrm>
            <a:off x="7429520" y="3357562"/>
            <a:ext cx="1500198" cy="7858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 Feel of being loved</a:t>
            </a:r>
          </a:p>
        </p:txBody>
      </p:sp>
      <p:sp>
        <p:nvSpPr>
          <p:cNvPr id="15" name="Rectangle 14"/>
          <p:cNvSpPr/>
          <p:nvPr/>
        </p:nvSpPr>
        <p:spPr>
          <a:xfrm>
            <a:off x="428596" y="4429132"/>
            <a:ext cx="1500198" cy="7858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Safety &amp; security</a:t>
            </a:r>
          </a:p>
        </p:txBody>
      </p:sp>
      <p:sp>
        <p:nvSpPr>
          <p:cNvPr id="16" name="Rectangle 15"/>
          <p:cNvSpPr/>
          <p:nvPr/>
        </p:nvSpPr>
        <p:spPr>
          <a:xfrm>
            <a:off x="428596" y="5500702"/>
            <a:ext cx="1500198" cy="7858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 Respect from co-workers</a:t>
            </a:r>
          </a:p>
        </p:txBody>
      </p:sp>
      <p:sp>
        <p:nvSpPr>
          <p:cNvPr id="17" name="Rectangle 16"/>
          <p:cNvSpPr/>
          <p:nvPr/>
        </p:nvSpPr>
        <p:spPr>
          <a:xfrm>
            <a:off x="2214546" y="4429132"/>
            <a:ext cx="1500198"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 Challenges</a:t>
            </a:r>
          </a:p>
        </p:txBody>
      </p:sp>
      <p:sp>
        <p:nvSpPr>
          <p:cNvPr id="18" name="Rectangle 17"/>
          <p:cNvSpPr/>
          <p:nvPr/>
        </p:nvSpPr>
        <p:spPr>
          <a:xfrm>
            <a:off x="2214546" y="5500702"/>
            <a:ext cx="1500198" cy="7858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 Relationships with supervisor</a:t>
            </a:r>
          </a:p>
        </p:txBody>
      </p:sp>
      <p:sp>
        <p:nvSpPr>
          <p:cNvPr id="19" name="Rectangle 18"/>
          <p:cNvSpPr/>
          <p:nvPr/>
        </p:nvSpPr>
        <p:spPr>
          <a:xfrm>
            <a:off x="3929058" y="4429132"/>
            <a:ext cx="1714512" cy="7858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 Responsibilities</a:t>
            </a:r>
          </a:p>
        </p:txBody>
      </p:sp>
      <p:sp>
        <p:nvSpPr>
          <p:cNvPr id="20" name="Rectangle 19"/>
          <p:cNvSpPr/>
          <p:nvPr/>
        </p:nvSpPr>
        <p:spPr>
          <a:xfrm>
            <a:off x="4000496" y="5500702"/>
            <a:ext cx="1500198" cy="7858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   Feedback</a:t>
            </a:r>
          </a:p>
        </p:txBody>
      </p:sp>
      <p:sp>
        <p:nvSpPr>
          <p:cNvPr id="21" name="Rectangle 20"/>
          <p:cNvSpPr/>
          <p:nvPr/>
        </p:nvSpPr>
        <p:spPr>
          <a:xfrm>
            <a:off x="5857884" y="4429132"/>
            <a:ext cx="1500198" cy="7858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 Creativity in Job</a:t>
            </a:r>
          </a:p>
        </p:txBody>
      </p:sp>
      <p:sp>
        <p:nvSpPr>
          <p:cNvPr id="22" name="Rectangle 21"/>
          <p:cNvSpPr/>
          <p:nvPr/>
        </p:nvSpPr>
        <p:spPr>
          <a:xfrm>
            <a:off x="5857884" y="5500702"/>
            <a:ext cx="1500198" cy="7858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  Flexibility</a:t>
            </a:r>
          </a:p>
        </p:txBody>
      </p:sp>
      <p:sp>
        <p:nvSpPr>
          <p:cNvPr id="23" name="Rectangle 22"/>
          <p:cNvSpPr/>
          <p:nvPr/>
        </p:nvSpPr>
        <p:spPr>
          <a:xfrm>
            <a:off x="7429520" y="4429132"/>
            <a:ext cx="1500198" cy="7858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  Personal interest and hobbies</a:t>
            </a:r>
          </a:p>
        </p:txBody>
      </p:sp>
      <p:sp>
        <p:nvSpPr>
          <p:cNvPr id="24" name="Rectangle 23"/>
          <p:cNvSpPr/>
          <p:nvPr/>
        </p:nvSpPr>
        <p:spPr>
          <a:xfrm>
            <a:off x="7429520" y="5500702"/>
            <a:ext cx="1500198" cy="7858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  Nature of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 Factors considering in formulating structure</a:t>
            </a:r>
          </a:p>
        </p:txBody>
      </p:sp>
      <p:sp>
        <p:nvSpPr>
          <p:cNvPr id="3" name="Content Placeholder 2"/>
          <p:cNvSpPr>
            <a:spLocks noGrp="1"/>
          </p:cNvSpPr>
          <p:nvPr>
            <p:ph idx="1"/>
          </p:nvPr>
        </p:nvSpPr>
        <p:spPr/>
        <p:txBody>
          <a:bodyPr>
            <a:normAutofit fontScale="92500" lnSpcReduction="20000"/>
          </a:bodyPr>
          <a:lstStyle/>
          <a:p>
            <a:pPr>
              <a:buNone/>
            </a:pPr>
            <a:r>
              <a:rPr lang="en-IN" b="1" dirty="0"/>
              <a:t>1. Company size and development stage</a:t>
            </a:r>
          </a:p>
          <a:p>
            <a:pPr>
              <a:buNone/>
            </a:pPr>
            <a:endParaRPr lang="en-IN" dirty="0"/>
          </a:p>
          <a:p>
            <a:pPr algn="just">
              <a:buNone/>
            </a:pPr>
            <a:r>
              <a:rPr lang="en-IN" dirty="0"/>
              <a:t>	Smaller companies or new businesses, like start ups, often have to operate with an “all hands on deck” mentality where everyone has to wear several different hats. In that case, it doesn’t make sense to have different tiers of managers. </a:t>
            </a:r>
          </a:p>
          <a:p>
            <a:pPr algn="just">
              <a:buNone/>
            </a:pPr>
            <a:r>
              <a:rPr lang="en-IN" dirty="0"/>
              <a:t>	As companies grow larger, become more established, and add more specialized roles, adding a hierarchical structure with managers and department heads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Important provision of factory act &amp; Labour laws</a:t>
            </a:r>
          </a:p>
        </p:txBody>
      </p:sp>
      <p:sp>
        <p:nvSpPr>
          <p:cNvPr id="3" name="Content Placeholder 2"/>
          <p:cNvSpPr>
            <a:spLocks noGrp="1"/>
          </p:cNvSpPr>
          <p:nvPr>
            <p:ph idx="1"/>
          </p:nvPr>
        </p:nvSpPr>
        <p:spPr/>
        <p:txBody>
          <a:bodyPr/>
          <a:lstStyle/>
          <a:p>
            <a:pPr algn="just"/>
            <a:r>
              <a:rPr lang="en-IN" dirty="0"/>
              <a:t>The main objectives of the Indian Factories Act, 1948 are </a:t>
            </a:r>
            <a:r>
              <a:rPr lang="en-IN" b="1" dirty="0"/>
              <a:t>to regulate the working conditions in factories, to regulate health, safety welfare, and annual leave and enact special provision in respect of young persons</a:t>
            </a:r>
            <a:r>
              <a:rPr lang="en-IN" dirty="0"/>
              <a:t>, women and children who work in the factories.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pPr algn="just"/>
            <a:r>
              <a:rPr lang="en-IN" dirty="0"/>
              <a:t>There are </a:t>
            </a:r>
            <a:r>
              <a:rPr lang="en-IN" b="1" dirty="0"/>
              <a:t>two broad categories</a:t>
            </a:r>
            <a:r>
              <a:rPr lang="en-IN" dirty="0"/>
              <a:t> of labour law. First, collective labour law relates to the tripartite relationship between employee, employer and union. Second, individual labour law concerns employees' rights at work and through the contract for work.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Factories Act, 1948 contains the following provisions relating to Labour Welfare:</a:t>
            </a:r>
            <a:endParaRPr lang="en-IN" dirty="0"/>
          </a:p>
        </p:txBody>
      </p:sp>
      <p:sp>
        <p:nvSpPr>
          <p:cNvPr id="3" name="Content Placeholder 2"/>
          <p:cNvSpPr>
            <a:spLocks noGrp="1"/>
          </p:cNvSpPr>
          <p:nvPr>
            <p:ph idx="1"/>
          </p:nvPr>
        </p:nvSpPr>
        <p:spPr>
          <a:xfrm>
            <a:off x="457200" y="2071678"/>
            <a:ext cx="8229600" cy="4054485"/>
          </a:xfrm>
        </p:spPr>
        <p:txBody>
          <a:bodyPr>
            <a:normAutofit lnSpcReduction="10000"/>
          </a:bodyPr>
          <a:lstStyle/>
          <a:p>
            <a:pPr fontAlgn="base"/>
            <a:r>
              <a:rPr lang="en-IN" b="1" dirty="0"/>
              <a:t>(1) Washing Facilities:</a:t>
            </a:r>
          </a:p>
          <a:p>
            <a:pPr algn="just" fontAlgn="base">
              <a:buNone/>
            </a:pPr>
            <a:r>
              <a:rPr lang="en-IN" dirty="0"/>
              <a:t>	In every factory (a) adequate and suitable facilities shall be provided and maintained for the use of workers; (b) separate and adequately screened facilities shall be provided for the use of male and female workers; (c) such facilities shall be easily accessible and shall be kept clean</a:t>
            </a:r>
          </a:p>
          <a:p>
            <a:pPr algn="just" fontAlgn="base">
              <a:buNone/>
            </a:pPr>
            <a:endParaRPr lang="en-IN" dirty="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92500" lnSpcReduction="20000"/>
          </a:bodyPr>
          <a:lstStyle/>
          <a:p>
            <a:pPr fontAlgn="base"/>
            <a:r>
              <a:rPr lang="en-IN" b="1" dirty="0"/>
              <a:t>(2) Facilities for storing and drying clothing:</a:t>
            </a:r>
          </a:p>
          <a:p>
            <a:pPr algn="just" fontAlgn="base">
              <a:buNone/>
            </a:pPr>
            <a:r>
              <a:rPr lang="en-IN" dirty="0"/>
              <a:t>	In every factory provision for suitable place should exist for keeping clothing not worn during working hours and for the drying of wet clothing</a:t>
            </a:r>
          </a:p>
          <a:p>
            <a:pPr fontAlgn="base"/>
            <a:r>
              <a:rPr lang="en-IN" b="1" dirty="0"/>
              <a:t>(3) Facilities for sitting:</a:t>
            </a:r>
          </a:p>
          <a:p>
            <a:pPr algn="just" fontAlgn="base">
              <a:buNone/>
            </a:pPr>
            <a:r>
              <a:rPr lang="en-IN" dirty="0"/>
              <a:t>	In every factory, suitable arrangements for sitting shall be provided and maintained for all workers who are obliged to work in a standing position so that the workers may take advantage of any opportunity for rest which may occur in the course of work.</a:t>
            </a:r>
          </a:p>
          <a:p>
            <a:pPr algn="just" fontAlgn="base">
              <a:buNone/>
            </a:pPr>
            <a:endParaRPr lang="en-IN" dirty="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77500" lnSpcReduction="20000"/>
          </a:bodyPr>
          <a:lstStyle/>
          <a:p>
            <a:pPr fontAlgn="base"/>
            <a:r>
              <a:rPr lang="en-IN" b="1" dirty="0"/>
              <a:t>(4) First aid appliances:</a:t>
            </a:r>
          </a:p>
          <a:p>
            <a:pPr algn="just" fontAlgn="base"/>
            <a:r>
              <a:rPr lang="en-IN" dirty="0"/>
              <a:t>Under the Act, the provisions for first-aid appliances are obligatory. At least one first-aid box or cupboard with the prescribed contents should be maintained for every 150 workers. It should be readily accessible during all working hours.</a:t>
            </a:r>
          </a:p>
          <a:p>
            <a:pPr algn="just"/>
            <a:r>
              <a:rPr lang="en-IN" dirty="0"/>
              <a:t>Each first-aid box or cupboard shall be kept in the charge of a separate responsible person who holds a certificate in the first-aid treatment recognised by the State Government.</a:t>
            </a:r>
          </a:p>
          <a:p>
            <a:pPr algn="just"/>
            <a:r>
              <a:rPr lang="en-IN" dirty="0"/>
              <a:t>In every factory wherein more than 500 workers are ordinarily employed there shall be provided and maintained an ambulance room of the prescribed size containing the prescribed equipment.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70000" lnSpcReduction="20000"/>
          </a:bodyPr>
          <a:lstStyle/>
          <a:p>
            <a:pPr fontAlgn="base"/>
            <a:r>
              <a:rPr lang="en-IN" b="1" dirty="0"/>
              <a:t>(5) Canteens:</a:t>
            </a:r>
          </a:p>
          <a:p>
            <a:pPr algn="just" fontAlgn="base"/>
            <a:r>
              <a:rPr lang="en-IN" dirty="0"/>
              <a:t>In every factory employing more than 250 workers, the State government may make rules requiring that a canteen or canteens shall be provided for the use of workers. Such rules may provide for (a) the date by which the canteen shall be provided, (b) the standards in respect of constitution, accommodation, furniture and other equipment of the canteen; (c) the foodstuffs to be served therein and charges which may be paid thereof; (d) the constitution of a managing committee for the canteens and representation of the workers in the management of the canteen; (e) the items of expenditure in the running of the canteen which are not to be taken into account in fixing the cost of foodstuffs and which shall be borne by the employer; (f) the delegation to the Chief inspector, of the power to make rules under clause (c).</a:t>
            </a:r>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55000" lnSpcReduction="20000"/>
          </a:bodyPr>
          <a:lstStyle/>
          <a:p>
            <a:pPr fontAlgn="base"/>
            <a:r>
              <a:rPr lang="en-IN" sz="4200" b="1" dirty="0"/>
              <a:t>(6) Shelters, rest rooms and lunch rooms:</a:t>
            </a:r>
          </a:p>
          <a:p>
            <a:pPr algn="just" fontAlgn="base"/>
            <a:r>
              <a:rPr lang="en-IN" sz="4200" dirty="0"/>
              <a:t>In every factory wherein more than 150 workers are ordinarily employed, there shall be a provision for shelters, rest room and a suitable lunch room where workers can eat meals brought by them with provision for drinking water.</a:t>
            </a:r>
          </a:p>
          <a:p>
            <a:pPr algn="just" fontAlgn="base"/>
            <a:r>
              <a:rPr lang="en-IN" sz="4200" dirty="0"/>
              <a:t>Where a lunch room exists, no worker shall eat any food in the work room. Such shelters or rest rooms or lunch rooms shall be sufficiently lighted and ventilated and shall be maintained in a cool and clean condition.</a:t>
            </a:r>
          </a:p>
          <a:p>
            <a:pPr algn="just" fontAlgn="base"/>
            <a:endParaRPr lang="en-IN" sz="4200" dirty="0"/>
          </a:p>
          <a:p>
            <a:pPr fontAlgn="base"/>
            <a:endParaRPr lang="en-IN" dirty="0"/>
          </a:p>
          <a:p>
            <a:pPr algn="just" fontAlgn="base">
              <a:buNone/>
            </a:pPr>
            <a:endParaRPr lang="en-IN" dirty="0"/>
          </a:p>
          <a:p>
            <a:pPr>
              <a:buNone/>
            </a:pPr>
            <a:br>
              <a:rPr lang="en-IN" dirty="0"/>
            </a:b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77500" lnSpcReduction="20000"/>
          </a:bodyPr>
          <a:lstStyle/>
          <a:p>
            <a:pPr fontAlgn="base"/>
            <a:r>
              <a:rPr lang="en-IN" b="1" dirty="0"/>
              <a:t>(7) Crèches:</a:t>
            </a:r>
          </a:p>
          <a:p>
            <a:pPr algn="just" fontAlgn="base"/>
            <a:r>
              <a:rPr lang="en-IN" dirty="0"/>
              <a:t>In every factory wherein more than 30 women workers are ordinarily employed there shall be provided and maintained a suitable room or rooms for the use of children under the age of six years of such women. </a:t>
            </a:r>
          </a:p>
          <a:p>
            <a:pPr algn="just" fontAlgn="base">
              <a:buNone/>
            </a:pPr>
            <a:r>
              <a:rPr lang="en-IN" b="1" dirty="0"/>
              <a:t>	The State government may make rules for the provision of additional facilities for the care of children belonging to women workers including suitable provision of facilities:—</a:t>
            </a:r>
            <a:endParaRPr lang="en-IN" cap="all" dirty="0"/>
          </a:p>
          <a:p>
            <a:pPr algn="just" fontAlgn="base"/>
            <a:r>
              <a:rPr lang="en-IN" dirty="0"/>
              <a:t>(a) For washing and changing their clothing</a:t>
            </a:r>
          </a:p>
          <a:p>
            <a:pPr algn="just" fontAlgn="base"/>
            <a:r>
              <a:rPr lang="en-IN" dirty="0"/>
              <a:t>(b) of free milk or refreshment or both for the children, and</a:t>
            </a:r>
          </a:p>
          <a:p>
            <a:pPr algn="just" fontAlgn="base"/>
            <a:r>
              <a:rPr lang="en-IN" dirty="0"/>
              <a:t>(c) for the mothers of children to feed them at the necessary intervals</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lstStyle/>
          <a:p>
            <a:pPr fontAlgn="base"/>
            <a:r>
              <a:rPr lang="en-IN" b="1" dirty="0"/>
              <a:t>(8) Welfare officers:</a:t>
            </a:r>
          </a:p>
          <a:p>
            <a:pPr algn="just" fontAlgn="base"/>
            <a:r>
              <a:rPr lang="en-IN" dirty="0"/>
              <a:t>In every factory wherein 500 or more workers are ordinarily employed, the occupier shall employ in the factory such number of welfare officers as may be prescribed under Sec. 49(1). The State government may prescribe the duties, qualifications and conditions of service of such officers.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85000" lnSpcReduction="20000"/>
          </a:bodyPr>
          <a:lstStyle/>
          <a:p>
            <a:pPr>
              <a:buNone/>
            </a:pPr>
            <a:r>
              <a:rPr lang="en-IN" b="1" dirty="0"/>
              <a:t>2. Business strategy</a:t>
            </a:r>
          </a:p>
          <a:p>
            <a:pPr algn="just">
              <a:buNone/>
            </a:pPr>
            <a:r>
              <a:rPr lang="en-IN" dirty="0"/>
              <a:t>	 How could your organizational structure and team structure enhance your company objectives?</a:t>
            </a:r>
          </a:p>
          <a:p>
            <a:pPr algn="just">
              <a:buNone/>
            </a:pPr>
            <a:r>
              <a:rPr lang="en-IN" dirty="0"/>
              <a:t>	software development is an industry where flexibility and speed of innovation is paramount for staying ahead of the competition. Cross-functional teams, work well in this industry because of the need for rapid iteration that would be stymied if each department worked individually. For companies offering different products or services, each product or service might require very different strategies and thereby result in distinct subdivisions.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92500"/>
          </a:bodyPr>
          <a:lstStyle/>
          <a:p>
            <a:pPr>
              <a:buNone/>
            </a:pPr>
            <a:r>
              <a:rPr lang="en-IN" b="1" dirty="0"/>
              <a:t>3. Location</a:t>
            </a:r>
          </a:p>
          <a:p>
            <a:pPr algn="just">
              <a:buNone/>
            </a:pPr>
            <a:r>
              <a:rPr lang="en-IN" dirty="0"/>
              <a:t>	We live in a global, digital age. Companies across all industries have to consider how they’ll handle employees who work from home, employees in satellite offices or international offices, partners, freelancers, and the many complexities of the 21st-century workplace. These aren’t just logistical questions but important organizational considerations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fontScale="92500" lnSpcReduction="10000"/>
          </a:bodyPr>
          <a:lstStyle/>
          <a:p>
            <a:pPr>
              <a:buNone/>
            </a:pPr>
            <a:r>
              <a:rPr lang="en-IN" b="1" dirty="0"/>
              <a:t>4. Culture</a:t>
            </a:r>
          </a:p>
          <a:p>
            <a:pPr algn="just">
              <a:buNone/>
            </a:pPr>
            <a:r>
              <a:rPr lang="en-IN" dirty="0"/>
              <a:t>	What do you want your employees to think or feel when they come to work and how can your team structure make that happen? While seemingly intangible, there are a lot of concrete factors that affect a company’s brand––benefits, activities, workspace arrangement, parties, and values, to name a few––which means that you can be purposeful in creating the kind of culture that you want for your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t>
            </a:r>
          </a:p>
        </p:txBody>
      </p:sp>
      <p:sp>
        <p:nvSpPr>
          <p:cNvPr id="3" name="Content Placeholder 2"/>
          <p:cNvSpPr>
            <a:spLocks noGrp="1"/>
          </p:cNvSpPr>
          <p:nvPr>
            <p:ph idx="1"/>
          </p:nvPr>
        </p:nvSpPr>
        <p:spPr/>
        <p:txBody>
          <a:bodyPr>
            <a:normAutofit lnSpcReduction="10000"/>
          </a:bodyPr>
          <a:lstStyle/>
          <a:p>
            <a:pPr>
              <a:buNone/>
            </a:pPr>
            <a:r>
              <a:rPr lang="en-IN" b="1" dirty="0"/>
              <a:t>5. Technology</a:t>
            </a:r>
          </a:p>
          <a:p>
            <a:pPr algn="just">
              <a:buNone/>
            </a:pPr>
            <a:r>
              <a:rPr lang="en-IN" dirty="0"/>
              <a:t>	Advances in technology make it easier than ever to track various metrics, collect and analyze information, and communicate with others. These aren’t just convenient––they change how businesses operate. How can your company use technology to become more efficient and streamline your organizational structure?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TotalTime>
  <Words>4414</Words>
  <Application>Microsoft Office PowerPoint</Application>
  <PresentationFormat>On-screen Show (4:3)</PresentationFormat>
  <Paragraphs>263</Paragraphs>
  <Slides>58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Office Theme</vt:lpstr>
      <vt:lpstr>Course Outcome 1</vt:lpstr>
      <vt:lpstr>Chapter 1</vt:lpstr>
      <vt:lpstr> Organization structure</vt:lpstr>
      <vt:lpstr>Typical structure of a software company</vt:lpstr>
      <vt:lpstr>  Factors considering in formulating structure</vt:lpstr>
      <vt:lpstr>Cont..</vt:lpstr>
      <vt:lpstr>Cont..</vt:lpstr>
      <vt:lpstr>Cont..</vt:lpstr>
      <vt:lpstr>Cont..</vt:lpstr>
      <vt:lpstr>Types of Organizational structure</vt:lpstr>
      <vt:lpstr>Hierarchical org structure </vt:lpstr>
      <vt:lpstr>PowerPoint Presentation</vt:lpstr>
      <vt:lpstr>Functional org structure </vt:lpstr>
      <vt:lpstr>PowerPoint Presentation</vt:lpstr>
      <vt:lpstr>Horizontal or flat org structure </vt:lpstr>
      <vt:lpstr>PowerPoint Presentation</vt:lpstr>
      <vt:lpstr>Divisional org structures (market-based, product-based, geographic) </vt:lpstr>
      <vt:lpstr>Cont... </vt:lpstr>
      <vt:lpstr>Cont..</vt:lpstr>
      <vt:lpstr>PowerPoint Presentation</vt:lpstr>
      <vt:lpstr>Matrix org structure </vt:lpstr>
      <vt:lpstr>PowerPoint Presentation</vt:lpstr>
      <vt:lpstr>Team-based org structure </vt:lpstr>
      <vt:lpstr>PowerPoint Presentation</vt:lpstr>
      <vt:lpstr>Network org structure </vt:lpstr>
      <vt:lpstr>PowerPoint Presentation</vt:lpstr>
      <vt:lpstr> Organizational culture &amp; Climate</vt:lpstr>
      <vt:lpstr>Cont..</vt:lpstr>
      <vt:lpstr>Cont..</vt:lpstr>
      <vt:lpstr>Org Culture VS Org Climate</vt:lpstr>
      <vt:lpstr>Factors affecting Org Culture</vt:lpstr>
      <vt:lpstr>Cont..</vt:lpstr>
      <vt:lpstr>Factors affecting Org Climate</vt:lpstr>
      <vt:lpstr>Cont..</vt:lpstr>
      <vt:lpstr>Cont..</vt:lpstr>
      <vt:lpstr>1.6 Morale</vt:lpstr>
      <vt:lpstr>Types of Morale</vt:lpstr>
      <vt:lpstr>Factors affecting Morale</vt:lpstr>
      <vt:lpstr>Cont..</vt:lpstr>
      <vt:lpstr>Cont..</vt:lpstr>
      <vt:lpstr>Cont..</vt:lpstr>
      <vt:lpstr>Cont..</vt:lpstr>
      <vt:lpstr>Cont..</vt:lpstr>
      <vt:lpstr>Cont..</vt:lpstr>
      <vt:lpstr> Relationship between morale and productivity</vt:lpstr>
      <vt:lpstr>Cont..</vt:lpstr>
      <vt:lpstr>Cont..</vt:lpstr>
      <vt:lpstr>Cont..</vt:lpstr>
      <vt:lpstr>Job Satisfaction</vt:lpstr>
      <vt:lpstr>Important provision of factory act &amp; Labour laws</vt:lpstr>
      <vt:lpstr>Cont..</vt:lpstr>
      <vt:lpstr>The Factories Act, 1948 contains the following provisions relating to Labour Welfare:</vt:lpstr>
      <vt:lpstr>Cont..</vt:lpstr>
      <vt:lpstr>Cont..</vt:lpstr>
      <vt:lpstr>Cont..</vt:lpstr>
      <vt:lpstr>Cont..</vt:lpstr>
      <vt:lpstr>Cont..</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Ankita Ray</cp:lastModifiedBy>
  <cp:revision>44</cp:revision>
  <dcterms:created xsi:type="dcterms:W3CDTF">2021-09-20T13:35:51Z</dcterms:created>
  <dcterms:modified xsi:type="dcterms:W3CDTF">2024-10-29T07:52:04Z</dcterms:modified>
</cp:coreProperties>
</file>