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8" r:id="rId9"/>
    <p:sldId id="263"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79F7F-49FE-4AD6-9175-B3C688E3A624}" v="4" dt="2024-11-26T05:52:32.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Ray" userId="cad03ac38949300e" providerId="LiveId" clId="{EDB79F7F-49FE-4AD6-9175-B3C688E3A624}"/>
    <pc:docChg chg="custSel addSld delSld modSld">
      <pc:chgData name="Ankita Ray" userId="cad03ac38949300e" providerId="LiveId" clId="{EDB79F7F-49FE-4AD6-9175-B3C688E3A624}" dt="2024-11-26T05:52:58.109" v="231" actId="1076"/>
      <pc:docMkLst>
        <pc:docMk/>
      </pc:docMkLst>
      <pc:sldChg chg="modSp mod">
        <pc:chgData name="Ankita Ray" userId="cad03ac38949300e" providerId="LiveId" clId="{EDB79F7F-49FE-4AD6-9175-B3C688E3A624}" dt="2024-11-12T05:54:39.291" v="3" actId="114"/>
        <pc:sldMkLst>
          <pc:docMk/>
          <pc:sldMk cId="2483492371" sldId="257"/>
        </pc:sldMkLst>
        <pc:spChg chg="mod">
          <ac:chgData name="Ankita Ray" userId="cad03ac38949300e" providerId="LiveId" clId="{EDB79F7F-49FE-4AD6-9175-B3C688E3A624}" dt="2024-11-12T05:54:39.291" v="3" actId="114"/>
          <ac:spMkLst>
            <pc:docMk/>
            <pc:sldMk cId="2483492371" sldId="257"/>
            <ac:spMk id="3" creationId="{81E71219-A5A8-DD2C-C8A3-9F3010ABD0CC}"/>
          </ac:spMkLst>
        </pc:spChg>
      </pc:sldChg>
      <pc:sldChg chg="modSp mod">
        <pc:chgData name="Ankita Ray" userId="cad03ac38949300e" providerId="LiveId" clId="{EDB79F7F-49FE-4AD6-9175-B3C688E3A624}" dt="2024-11-25T10:53:08.263" v="118" actId="20577"/>
        <pc:sldMkLst>
          <pc:docMk/>
          <pc:sldMk cId="1908619527" sldId="260"/>
        </pc:sldMkLst>
        <pc:spChg chg="mod">
          <ac:chgData name="Ankita Ray" userId="cad03ac38949300e" providerId="LiveId" clId="{EDB79F7F-49FE-4AD6-9175-B3C688E3A624}" dt="2024-11-25T10:53:08.263" v="118" actId="20577"/>
          <ac:spMkLst>
            <pc:docMk/>
            <pc:sldMk cId="1908619527" sldId="260"/>
            <ac:spMk id="3" creationId="{A79978EA-8C26-93C4-B0ED-423567143441}"/>
          </ac:spMkLst>
        </pc:spChg>
      </pc:sldChg>
      <pc:sldChg chg="modSp mod">
        <pc:chgData name="Ankita Ray" userId="cad03ac38949300e" providerId="LiveId" clId="{EDB79F7F-49FE-4AD6-9175-B3C688E3A624}" dt="2024-11-26T05:39:33.343" v="138" actId="20577"/>
        <pc:sldMkLst>
          <pc:docMk/>
          <pc:sldMk cId="3877079411" sldId="267"/>
        </pc:sldMkLst>
        <pc:spChg chg="mod">
          <ac:chgData name="Ankita Ray" userId="cad03ac38949300e" providerId="LiveId" clId="{EDB79F7F-49FE-4AD6-9175-B3C688E3A624}" dt="2024-11-26T05:39:33.343" v="138" actId="20577"/>
          <ac:spMkLst>
            <pc:docMk/>
            <pc:sldMk cId="3877079411" sldId="267"/>
            <ac:spMk id="3" creationId="{9882699F-19C4-E1C2-5012-9FABFC9DC5A1}"/>
          </ac:spMkLst>
        </pc:spChg>
      </pc:sldChg>
      <pc:sldChg chg="modSp mod">
        <pc:chgData name="Ankita Ray" userId="cad03ac38949300e" providerId="LiveId" clId="{EDB79F7F-49FE-4AD6-9175-B3C688E3A624}" dt="2024-11-26T05:39:59.886" v="147" actId="20577"/>
        <pc:sldMkLst>
          <pc:docMk/>
          <pc:sldMk cId="3337617213" sldId="268"/>
        </pc:sldMkLst>
        <pc:spChg chg="mod">
          <ac:chgData name="Ankita Ray" userId="cad03ac38949300e" providerId="LiveId" clId="{EDB79F7F-49FE-4AD6-9175-B3C688E3A624}" dt="2024-11-26T05:39:59.886" v="147" actId="20577"/>
          <ac:spMkLst>
            <pc:docMk/>
            <pc:sldMk cId="3337617213" sldId="268"/>
            <ac:spMk id="3" creationId="{23BA456F-340A-BAD3-2138-B8E1AE65BF47}"/>
          </ac:spMkLst>
        </pc:spChg>
      </pc:sldChg>
      <pc:sldChg chg="modSp mod">
        <pc:chgData name="Ankita Ray" userId="cad03ac38949300e" providerId="LiveId" clId="{EDB79F7F-49FE-4AD6-9175-B3C688E3A624}" dt="2024-11-25T10:20:13.183" v="33" actId="1076"/>
        <pc:sldMkLst>
          <pc:docMk/>
          <pc:sldMk cId="264080234" sldId="274"/>
        </pc:sldMkLst>
        <pc:picChg chg="mod">
          <ac:chgData name="Ankita Ray" userId="cad03ac38949300e" providerId="LiveId" clId="{EDB79F7F-49FE-4AD6-9175-B3C688E3A624}" dt="2024-11-25T10:20:13.183" v="33" actId="1076"/>
          <ac:picMkLst>
            <pc:docMk/>
            <pc:sldMk cId="264080234" sldId="274"/>
            <ac:picMk id="5" creationId="{EB12B6A1-256C-587A-480A-46C23160E56C}"/>
          </ac:picMkLst>
        </pc:picChg>
      </pc:sldChg>
      <pc:sldChg chg="addSp modSp new mod">
        <pc:chgData name="Ankita Ray" userId="cad03ac38949300e" providerId="LiveId" clId="{EDB79F7F-49FE-4AD6-9175-B3C688E3A624}" dt="2024-11-25T10:20:03.467" v="32" actId="14100"/>
        <pc:sldMkLst>
          <pc:docMk/>
          <pc:sldMk cId="3676137222" sldId="275"/>
        </pc:sldMkLst>
        <pc:spChg chg="add mod">
          <ac:chgData name="Ankita Ray" userId="cad03ac38949300e" providerId="LiveId" clId="{EDB79F7F-49FE-4AD6-9175-B3C688E3A624}" dt="2024-11-25T10:18:22.878" v="20" actId="255"/>
          <ac:spMkLst>
            <pc:docMk/>
            <pc:sldMk cId="3676137222" sldId="275"/>
            <ac:spMk id="3" creationId="{CCF2314E-89CD-01C6-8276-04FDFF66777A}"/>
          </ac:spMkLst>
        </pc:spChg>
        <pc:spChg chg="add mod">
          <ac:chgData name="Ankita Ray" userId="cad03ac38949300e" providerId="LiveId" clId="{EDB79F7F-49FE-4AD6-9175-B3C688E3A624}" dt="2024-11-25T10:19:27.567" v="28" actId="20577"/>
          <ac:spMkLst>
            <pc:docMk/>
            <pc:sldMk cId="3676137222" sldId="275"/>
            <ac:spMk id="5" creationId="{A77AE33E-3031-B52A-2904-210E4125B1B1}"/>
          </ac:spMkLst>
        </pc:spChg>
        <pc:picChg chg="add mod">
          <ac:chgData name="Ankita Ray" userId="cad03ac38949300e" providerId="LiveId" clId="{EDB79F7F-49FE-4AD6-9175-B3C688E3A624}" dt="2024-11-25T10:20:03.467" v="32" actId="14100"/>
          <ac:picMkLst>
            <pc:docMk/>
            <pc:sldMk cId="3676137222" sldId="275"/>
            <ac:picMk id="7" creationId="{FBCDBCCB-CC89-9DE8-9DA9-BEF3008ABFE7}"/>
          </ac:picMkLst>
        </pc:picChg>
      </pc:sldChg>
      <pc:sldChg chg="addSp delSp modSp new mod">
        <pc:chgData name="Ankita Ray" userId="cad03ac38949300e" providerId="LiveId" clId="{EDB79F7F-49FE-4AD6-9175-B3C688E3A624}" dt="2024-11-25T10:38:26.702" v="111" actId="14100"/>
        <pc:sldMkLst>
          <pc:docMk/>
          <pc:sldMk cId="3329733334" sldId="276"/>
        </pc:sldMkLst>
        <pc:spChg chg="mod">
          <ac:chgData name="Ankita Ray" userId="cad03ac38949300e" providerId="LiveId" clId="{EDB79F7F-49FE-4AD6-9175-B3C688E3A624}" dt="2024-11-25T10:38:11.591" v="105" actId="14100"/>
          <ac:spMkLst>
            <pc:docMk/>
            <pc:sldMk cId="3329733334" sldId="276"/>
            <ac:spMk id="2" creationId="{A5CB2F91-DF60-2D16-AE80-9E1767A41A49}"/>
          </ac:spMkLst>
        </pc:spChg>
        <pc:spChg chg="del">
          <ac:chgData name="Ankita Ray" userId="cad03ac38949300e" providerId="LiveId" clId="{EDB79F7F-49FE-4AD6-9175-B3C688E3A624}" dt="2024-11-25T10:34:18.758" v="77" actId="478"/>
          <ac:spMkLst>
            <pc:docMk/>
            <pc:sldMk cId="3329733334" sldId="276"/>
            <ac:spMk id="3" creationId="{DB5DA13B-39DB-2D94-AFF4-C1DF40E021CF}"/>
          </ac:spMkLst>
        </pc:spChg>
        <pc:picChg chg="add mod">
          <ac:chgData name="Ankita Ray" userId="cad03ac38949300e" providerId="LiveId" clId="{EDB79F7F-49FE-4AD6-9175-B3C688E3A624}" dt="2024-11-25T10:38:13.766" v="106" actId="1076"/>
          <ac:picMkLst>
            <pc:docMk/>
            <pc:sldMk cId="3329733334" sldId="276"/>
            <ac:picMk id="5" creationId="{7E245822-5A53-26C8-08CF-AA6055C018CE}"/>
          </ac:picMkLst>
        </pc:picChg>
        <pc:picChg chg="add mod">
          <ac:chgData name="Ankita Ray" userId="cad03ac38949300e" providerId="LiveId" clId="{EDB79F7F-49FE-4AD6-9175-B3C688E3A624}" dt="2024-11-25T10:38:17.077" v="107" actId="1076"/>
          <ac:picMkLst>
            <pc:docMk/>
            <pc:sldMk cId="3329733334" sldId="276"/>
            <ac:picMk id="7" creationId="{E02C588C-9B36-0D25-D78D-63B192BFA7FC}"/>
          </ac:picMkLst>
        </pc:picChg>
        <pc:picChg chg="add del mod">
          <ac:chgData name="Ankita Ray" userId="cad03ac38949300e" providerId="LiveId" clId="{EDB79F7F-49FE-4AD6-9175-B3C688E3A624}" dt="2024-11-25T10:35:42.380" v="89" actId="478"/>
          <ac:picMkLst>
            <pc:docMk/>
            <pc:sldMk cId="3329733334" sldId="276"/>
            <ac:picMk id="9" creationId="{7A7B84D2-D9D7-BF36-7C47-69D60CE11873}"/>
          </ac:picMkLst>
        </pc:picChg>
        <pc:picChg chg="add mod">
          <ac:chgData name="Ankita Ray" userId="cad03ac38949300e" providerId="LiveId" clId="{EDB79F7F-49FE-4AD6-9175-B3C688E3A624}" dt="2024-11-25T10:38:19.274" v="108" actId="1076"/>
          <ac:picMkLst>
            <pc:docMk/>
            <pc:sldMk cId="3329733334" sldId="276"/>
            <ac:picMk id="11" creationId="{764B753A-13EA-2631-E6ED-8DDC2EF12593}"/>
          </ac:picMkLst>
        </pc:picChg>
        <pc:picChg chg="add mod">
          <ac:chgData name="Ankita Ray" userId="cad03ac38949300e" providerId="LiveId" clId="{EDB79F7F-49FE-4AD6-9175-B3C688E3A624}" dt="2024-11-25T10:38:22.049" v="109" actId="1076"/>
          <ac:picMkLst>
            <pc:docMk/>
            <pc:sldMk cId="3329733334" sldId="276"/>
            <ac:picMk id="13" creationId="{07267908-8AA3-50A0-075E-3838C80D4E6B}"/>
          </ac:picMkLst>
        </pc:picChg>
        <pc:picChg chg="add mod">
          <ac:chgData name="Ankita Ray" userId="cad03ac38949300e" providerId="LiveId" clId="{EDB79F7F-49FE-4AD6-9175-B3C688E3A624}" dt="2024-11-25T10:38:26.702" v="111" actId="14100"/>
          <ac:picMkLst>
            <pc:docMk/>
            <pc:sldMk cId="3329733334" sldId="276"/>
            <ac:picMk id="15" creationId="{79804AD1-0CBB-9F34-AA60-5B4819726850}"/>
          </ac:picMkLst>
        </pc:picChg>
      </pc:sldChg>
      <pc:sldChg chg="new del">
        <pc:chgData name="Ankita Ray" userId="cad03ac38949300e" providerId="LiveId" clId="{EDB79F7F-49FE-4AD6-9175-B3C688E3A624}" dt="2024-11-25T10:51:11.881" v="113" actId="47"/>
        <pc:sldMkLst>
          <pc:docMk/>
          <pc:sldMk cId="2067918944" sldId="277"/>
        </pc:sldMkLst>
      </pc:sldChg>
      <pc:sldChg chg="addSp delSp modSp new mod">
        <pc:chgData name="Ankita Ray" userId="cad03ac38949300e" providerId="LiveId" clId="{EDB79F7F-49FE-4AD6-9175-B3C688E3A624}" dt="2024-11-26T05:52:58.109" v="231" actId="1076"/>
        <pc:sldMkLst>
          <pc:docMk/>
          <pc:sldMk cId="2592370332" sldId="277"/>
        </pc:sldMkLst>
        <pc:spChg chg="add mod">
          <ac:chgData name="Ankita Ray" userId="cad03ac38949300e" providerId="LiveId" clId="{EDB79F7F-49FE-4AD6-9175-B3C688E3A624}" dt="2024-11-26T05:44:02.836" v="161" actId="122"/>
          <ac:spMkLst>
            <pc:docMk/>
            <pc:sldMk cId="2592370332" sldId="277"/>
            <ac:spMk id="4" creationId="{7DE648F7-7F13-2F63-1A5A-C3B2D1572C75}"/>
          </ac:spMkLst>
        </pc:spChg>
        <pc:spChg chg="add mod">
          <ac:chgData name="Ankita Ray" userId="cad03ac38949300e" providerId="LiveId" clId="{EDB79F7F-49FE-4AD6-9175-B3C688E3A624}" dt="2024-11-26T05:52:58.109" v="231" actId="1076"/>
          <ac:spMkLst>
            <pc:docMk/>
            <pc:sldMk cId="2592370332" sldId="277"/>
            <ac:spMk id="7" creationId="{B06B1DC1-3AD0-4F2F-E14F-BF7C6716C903}"/>
          </ac:spMkLst>
        </pc:spChg>
        <pc:spChg chg="add mod">
          <ac:chgData name="Ankita Ray" userId="cad03ac38949300e" providerId="LiveId" clId="{EDB79F7F-49FE-4AD6-9175-B3C688E3A624}" dt="2024-11-26T05:52:21.730" v="216" actId="1076"/>
          <ac:spMkLst>
            <pc:docMk/>
            <pc:sldMk cId="2592370332" sldId="277"/>
            <ac:spMk id="12" creationId="{588669A4-E074-700E-14B9-583502D316F6}"/>
          </ac:spMkLst>
        </pc:spChg>
        <pc:spChg chg="add mod">
          <ac:chgData name="Ankita Ray" userId="cad03ac38949300e" providerId="LiveId" clId="{EDB79F7F-49FE-4AD6-9175-B3C688E3A624}" dt="2024-11-26T05:52:46.764" v="230" actId="20577"/>
          <ac:spMkLst>
            <pc:docMk/>
            <pc:sldMk cId="2592370332" sldId="277"/>
            <ac:spMk id="15" creationId="{7FAEADC0-D6D2-D4FE-940E-A2BE2F41146D}"/>
          </ac:spMkLst>
        </pc:spChg>
        <pc:picChg chg="add mod">
          <ac:chgData name="Ankita Ray" userId="cad03ac38949300e" providerId="LiveId" clId="{EDB79F7F-49FE-4AD6-9175-B3C688E3A624}" dt="2024-11-26T05:43:50.165" v="150" actId="1076"/>
          <ac:picMkLst>
            <pc:docMk/>
            <pc:sldMk cId="2592370332" sldId="277"/>
            <ac:picMk id="3" creationId="{AFB46665-79C6-85EA-A883-A834DDA2F617}"/>
          </ac:picMkLst>
        </pc:picChg>
        <pc:picChg chg="add del mod">
          <ac:chgData name="Ankita Ray" userId="cad03ac38949300e" providerId="LiveId" clId="{EDB79F7F-49FE-4AD6-9175-B3C688E3A624}" dt="2024-11-26T05:46:53.118" v="184" actId="478"/>
          <ac:picMkLst>
            <pc:docMk/>
            <pc:sldMk cId="2592370332" sldId="277"/>
            <ac:picMk id="6" creationId="{A35495FA-AE47-965B-F9C5-7FD0A0470056}"/>
          </ac:picMkLst>
        </pc:picChg>
        <pc:picChg chg="add mod">
          <ac:chgData name="Ankita Ray" userId="cad03ac38949300e" providerId="LiveId" clId="{EDB79F7F-49FE-4AD6-9175-B3C688E3A624}" dt="2024-11-26T05:47:10.868" v="190" actId="1076"/>
          <ac:picMkLst>
            <pc:docMk/>
            <pc:sldMk cId="2592370332" sldId="277"/>
            <ac:picMk id="9" creationId="{3294039F-C857-CAD7-89E6-ED9457002663}"/>
          </ac:picMkLst>
        </pc:picChg>
        <pc:picChg chg="add mod">
          <ac:chgData name="Ankita Ray" userId="cad03ac38949300e" providerId="LiveId" clId="{EDB79F7F-49FE-4AD6-9175-B3C688E3A624}" dt="2024-11-26T05:52:18.031" v="215" actId="1076"/>
          <ac:picMkLst>
            <pc:docMk/>
            <pc:sldMk cId="2592370332" sldId="277"/>
            <ac:picMk id="11" creationId="{C4BA17C5-E2B0-526E-2118-92FBCB8F3733}"/>
          </ac:picMkLst>
        </pc:picChg>
        <pc:picChg chg="add mod">
          <ac:chgData name="Ankita Ray" userId="cad03ac38949300e" providerId="LiveId" clId="{EDB79F7F-49FE-4AD6-9175-B3C688E3A624}" dt="2024-11-26T05:52:39.319" v="221" actId="1076"/>
          <ac:picMkLst>
            <pc:docMk/>
            <pc:sldMk cId="2592370332" sldId="277"/>
            <ac:picMk id="14" creationId="{68EDCBC8-D4D8-9975-4557-B869038B31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5863-4158-80C2-2450-0520D3CF6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20D6B9-7C8E-6952-86DB-08E711EFE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416E4E-D838-CE24-081E-0E7EDF7C9695}"/>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72507656-0B3C-DFD0-0ABC-DE26006D3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02088-7D8F-2358-73A3-6803E8D50365}"/>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55423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2BE9-3522-249C-48C6-3B6322076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C99974-033E-3B09-2891-C08BAE028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50BD7-6BE6-E069-7042-E569E32A7482}"/>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6C2347A3-2F5B-ABE7-AD51-B558EB5E3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DEC2F-13D6-2EE6-4999-969ABDB8348C}"/>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1616775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0AA5A-D85A-E2C4-4D70-B917BEEE5E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B9252D-7C2F-2DCB-CE68-A6CFC9F136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2CAF9-7740-9CAA-B331-9DCBFA93E3C1}"/>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A52646ED-7B10-38B9-F71B-D046737AA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B2E4-BF5C-6A37-C440-652C5947DF4B}"/>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60240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0615-0DC0-1F7D-FE5D-02D07D84B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C247A8-30E1-9FAF-67FD-CFF3A3297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BCC65-67D2-9638-1DE0-A385D2ACBD4A}"/>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2A21AC58-17D1-1CB5-5D9A-08AF91835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73422-7632-AB12-6DEA-ADA85DBF7514}"/>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326810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DDC4-FDD8-C32D-1AEA-64A82DAD84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CE2781-6D3E-4476-028B-93C89C311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44995-E3C8-18CC-A43A-2A5088A954A9}"/>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BC2B59A6-675A-2C0D-7BCD-A91A10C94E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903E0-83E9-77C9-F2E8-80BE381C7C7E}"/>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390132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1F41-EA25-E73D-8561-0A2D975CD9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A635DE-847C-FE34-AB28-6B96AE431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DCF5E5-9DE0-8813-E6AE-96B5AF4B6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36351B-FA5A-1049-8A94-BE648A8EB293}"/>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6" name="Footer Placeholder 5">
            <a:extLst>
              <a:ext uri="{FF2B5EF4-FFF2-40B4-BE49-F238E27FC236}">
                <a16:creationId xmlns:a16="http://schemas.microsoft.com/office/drawing/2014/main" id="{CDFFA7E8-CFDF-F988-8742-28DCD13730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0B657C-7D8F-6E1D-51D5-25411A5A2668}"/>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577954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48FE-5426-5A64-DFAE-29BCC26C47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7E304C-07E2-23DA-320D-985C8FA956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BE0953-4419-CE2A-00DB-9DAD4A155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3392B0-8BA1-703F-B586-9716AD238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86B16B-9901-8210-A4DD-53F348C316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C8E77D-CE9D-16CA-7A42-3DC8448521FF}"/>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8" name="Footer Placeholder 7">
            <a:extLst>
              <a:ext uri="{FF2B5EF4-FFF2-40B4-BE49-F238E27FC236}">
                <a16:creationId xmlns:a16="http://schemas.microsoft.com/office/drawing/2014/main" id="{8B449BE8-C75F-EBBF-3AED-161A8C2FCF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4FC5D7-A648-29A4-90E1-C092C317CAED}"/>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196946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C68B-C2EE-F3C9-F23E-129564B54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650365-C45F-4978-7BE7-341FFE05C3B4}"/>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4" name="Footer Placeholder 3">
            <a:extLst>
              <a:ext uri="{FF2B5EF4-FFF2-40B4-BE49-F238E27FC236}">
                <a16:creationId xmlns:a16="http://schemas.microsoft.com/office/drawing/2014/main" id="{F1A98D9C-6943-D83E-1D7B-80F2B69DF6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7AE4E6-1906-498B-5C39-D6EA7E4A26C1}"/>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185039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EAAF3-BCFD-1FC9-638F-C7BD66639A8D}"/>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3" name="Footer Placeholder 2">
            <a:extLst>
              <a:ext uri="{FF2B5EF4-FFF2-40B4-BE49-F238E27FC236}">
                <a16:creationId xmlns:a16="http://schemas.microsoft.com/office/drawing/2014/main" id="{68CF2BC3-1382-D785-85B2-25D2ACF795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2AEFA1-2D7B-A827-A2BC-10138922F84C}"/>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108765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33E6-1CD7-88AF-1151-3850FA3F1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A352CC-6864-1315-68D5-8C62AD1CB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A9AEEC-9824-2AF0-3D6C-EABACD9E6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83F01-4916-0B9D-26D3-FDDF45FAC9F4}"/>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6" name="Footer Placeholder 5">
            <a:extLst>
              <a:ext uri="{FF2B5EF4-FFF2-40B4-BE49-F238E27FC236}">
                <a16:creationId xmlns:a16="http://schemas.microsoft.com/office/drawing/2014/main" id="{E3D5AF55-3911-9142-ED41-613E7F2EE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E761C-0BE5-BE69-853B-803184973D83}"/>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1861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3429-813E-64D5-D89F-E6498F76E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70A958-EF53-3F63-C3FF-BB05CA80D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2A7C08-BB4B-C882-1235-AFA60C43F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47750-F7C0-CFE2-B385-C7DCB6C25675}"/>
              </a:ext>
            </a:extLst>
          </p:cNvPr>
          <p:cNvSpPr>
            <a:spLocks noGrp="1"/>
          </p:cNvSpPr>
          <p:nvPr>
            <p:ph type="dt" sz="half" idx="10"/>
          </p:nvPr>
        </p:nvSpPr>
        <p:spPr/>
        <p:txBody>
          <a:bodyPr/>
          <a:lstStyle/>
          <a:p>
            <a:fld id="{6AA1A1AC-FF93-4EB2-9D1A-BB771DB54AD3}" type="datetimeFigureOut">
              <a:rPr lang="en-IN" smtClean="0"/>
              <a:t>28-11-2024</a:t>
            </a:fld>
            <a:endParaRPr lang="en-IN"/>
          </a:p>
        </p:txBody>
      </p:sp>
      <p:sp>
        <p:nvSpPr>
          <p:cNvPr id="6" name="Footer Placeholder 5">
            <a:extLst>
              <a:ext uri="{FF2B5EF4-FFF2-40B4-BE49-F238E27FC236}">
                <a16:creationId xmlns:a16="http://schemas.microsoft.com/office/drawing/2014/main" id="{F8D20296-E45A-A8E2-D8AD-E014E40BB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A88C3-BF7E-E3DB-EBC1-1AE5306BD718}"/>
              </a:ext>
            </a:extLst>
          </p:cNvPr>
          <p:cNvSpPr>
            <a:spLocks noGrp="1"/>
          </p:cNvSpPr>
          <p:nvPr>
            <p:ph type="sldNum" sz="quarter" idx="12"/>
          </p:nvPr>
        </p:nvSpPr>
        <p:spPr/>
        <p:txBody>
          <a:bodyPr/>
          <a:lstStyle/>
          <a:p>
            <a:fld id="{88385C3A-8DB7-4F71-870C-99C5CF13B132}" type="slidenum">
              <a:rPr lang="en-IN" smtClean="0"/>
              <a:t>‹#›</a:t>
            </a:fld>
            <a:endParaRPr lang="en-IN"/>
          </a:p>
        </p:txBody>
      </p:sp>
    </p:spTree>
    <p:extLst>
      <p:ext uri="{BB962C8B-B14F-4D97-AF65-F5344CB8AC3E}">
        <p14:creationId xmlns:p14="http://schemas.microsoft.com/office/powerpoint/2010/main" val="230991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B5D6B-688C-6785-3151-84CE5A87D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D888E9-8994-C8FD-2B03-57E9D4C08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B2547-2035-2F7B-88D9-184AEDAD5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A1AC-FF93-4EB2-9D1A-BB771DB54AD3}" type="datetimeFigureOut">
              <a:rPr lang="en-IN" smtClean="0"/>
              <a:t>28-11-2024</a:t>
            </a:fld>
            <a:endParaRPr lang="en-IN"/>
          </a:p>
        </p:txBody>
      </p:sp>
      <p:sp>
        <p:nvSpPr>
          <p:cNvPr id="5" name="Footer Placeholder 4">
            <a:extLst>
              <a:ext uri="{FF2B5EF4-FFF2-40B4-BE49-F238E27FC236}">
                <a16:creationId xmlns:a16="http://schemas.microsoft.com/office/drawing/2014/main" id="{AE19E72C-5792-2195-5DDA-102D74190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B364BF-8E65-E45D-9D4A-3CD9221C46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85C3A-8DB7-4F71-870C-99C5CF13B132}" type="slidenum">
              <a:rPr lang="en-IN" smtClean="0"/>
              <a:t>‹#›</a:t>
            </a:fld>
            <a:endParaRPr lang="en-IN"/>
          </a:p>
        </p:txBody>
      </p:sp>
    </p:spTree>
    <p:extLst>
      <p:ext uri="{BB962C8B-B14F-4D97-AF65-F5344CB8AC3E}">
        <p14:creationId xmlns:p14="http://schemas.microsoft.com/office/powerpoint/2010/main" val="277759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5F61-8CAA-F1FD-3CF9-9B63E61F79A3}"/>
              </a:ext>
            </a:extLst>
          </p:cNvPr>
          <p:cNvSpPr>
            <a:spLocks noGrp="1"/>
          </p:cNvSpPr>
          <p:nvPr>
            <p:ph type="ctrTitle"/>
          </p:nvPr>
        </p:nvSpPr>
        <p:spPr/>
        <p:txBody>
          <a:bodyPr/>
          <a:lstStyle/>
          <a:p>
            <a:r>
              <a:rPr lang="en-IN" dirty="0"/>
              <a:t>Network Analysis</a:t>
            </a:r>
          </a:p>
        </p:txBody>
      </p:sp>
      <p:sp>
        <p:nvSpPr>
          <p:cNvPr id="3" name="Subtitle 2">
            <a:extLst>
              <a:ext uri="{FF2B5EF4-FFF2-40B4-BE49-F238E27FC236}">
                <a16:creationId xmlns:a16="http://schemas.microsoft.com/office/drawing/2014/main" id="{B3918C66-4696-17D1-5617-ABEB7EAF5E2E}"/>
              </a:ext>
            </a:extLst>
          </p:cNvPr>
          <p:cNvSpPr>
            <a:spLocks noGrp="1"/>
          </p:cNvSpPr>
          <p:nvPr>
            <p:ph type="subTitle" idx="1"/>
          </p:nvPr>
        </p:nvSpPr>
        <p:spPr/>
        <p:txBody>
          <a:bodyPr/>
          <a:lstStyle/>
          <a:p>
            <a:r>
              <a:rPr lang="en-IN" dirty="0"/>
              <a:t>By Ankita Ray</a:t>
            </a:r>
          </a:p>
        </p:txBody>
      </p:sp>
    </p:spTree>
    <p:extLst>
      <p:ext uri="{BB962C8B-B14F-4D97-AF65-F5344CB8AC3E}">
        <p14:creationId xmlns:p14="http://schemas.microsoft.com/office/powerpoint/2010/main" val="4234908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46665-79C6-85EA-A883-A834DDA2F617}"/>
              </a:ext>
            </a:extLst>
          </p:cNvPr>
          <p:cNvPicPr>
            <a:picLocks noChangeAspect="1"/>
          </p:cNvPicPr>
          <p:nvPr/>
        </p:nvPicPr>
        <p:blipFill>
          <a:blip r:embed="rId2"/>
          <a:stretch>
            <a:fillRect/>
          </a:stretch>
        </p:blipFill>
        <p:spPr>
          <a:xfrm>
            <a:off x="1119339" y="599545"/>
            <a:ext cx="2921150" cy="2959252"/>
          </a:xfrm>
          <a:prstGeom prst="rect">
            <a:avLst/>
          </a:prstGeom>
        </p:spPr>
      </p:pic>
      <p:sp>
        <p:nvSpPr>
          <p:cNvPr id="4" name="TextBox 3">
            <a:extLst>
              <a:ext uri="{FF2B5EF4-FFF2-40B4-BE49-F238E27FC236}">
                <a16:creationId xmlns:a16="http://schemas.microsoft.com/office/drawing/2014/main" id="{7DE648F7-7F13-2F63-1A5A-C3B2D1572C75}"/>
              </a:ext>
            </a:extLst>
          </p:cNvPr>
          <p:cNvSpPr txBox="1"/>
          <p:nvPr/>
        </p:nvSpPr>
        <p:spPr>
          <a:xfrm>
            <a:off x="1513114" y="3679371"/>
            <a:ext cx="2527375" cy="369332"/>
          </a:xfrm>
          <a:prstGeom prst="rect">
            <a:avLst/>
          </a:prstGeom>
          <a:noFill/>
        </p:spPr>
        <p:txBody>
          <a:bodyPr wrap="square" rtlCol="0">
            <a:spAutoFit/>
          </a:bodyPr>
          <a:lstStyle/>
          <a:p>
            <a:pPr algn="ctr"/>
            <a:r>
              <a:rPr lang="en-IN" dirty="0"/>
              <a:t>Bar Chart</a:t>
            </a:r>
          </a:p>
        </p:txBody>
      </p:sp>
      <p:sp>
        <p:nvSpPr>
          <p:cNvPr id="7" name="TextBox 6">
            <a:extLst>
              <a:ext uri="{FF2B5EF4-FFF2-40B4-BE49-F238E27FC236}">
                <a16:creationId xmlns:a16="http://schemas.microsoft.com/office/drawing/2014/main" id="{B06B1DC1-3AD0-4F2F-E14F-BF7C6716C903}"/>
              </a:ext>
            </a:extLst>
          </p:cNvPr>
          <p:cNvSpPr txBox="1"/>
          <p:nvPr/>
        </p:nvSpPr>
        <p:spPr>
          <a:xfrm>
            <a:off x="7021285" y="3951904"/>
            <a:ext cx="2808515" cy="369332"/>
          </a:xfrm>
          <a:prstGeom prst="rect">
            <a:avLst/>
          </a:prstGeom>
          <a:noFill/>
        </p:spPr>
        <p:txBody>
          <a:bodyPr wrap="square" rtlCol="0">
            <a:spAutoFit/>
          </a:bodyPr>
          <a:lstStyle/>
          <a:p>
            <a:pPr algn="ctr"/>
            <a:r>
              <a:rPr lang="en-IN" dirty="0"/>
              <a:t>Milestone chart</a:t>
            </a:r>
          </a:p>
        </p:txBody>
      </p:sp>
      <p:pic>
        <p:nvPicPr>
          <p:cNvPr id="9" name="Picture 8">
            <a:extLst>
              <a:ext uri="{FF2B5EF4-FFF2-40B4-BE49-F238E27FC236}">
                <a16:creationId xmlns:a16="http://schemas.microsoft.com/office/drawing/2014/main" id="{3294039F-C857-CAD7-89E6-ED9457002663}"/>
              </a:ext>
            </a:extLst>
          </p:cNvPr>
          <p:cNvPicPr>
            <a:picLocks noChangeAspect="1"/>
          </p:cNvPicPr>
          <p:nvPr/>
        </p:nvPicPr>
        <p:blipFill>
          <a:blip r:embed="rId3"/>
          <a:stretch>
            <a:fillRect/>
          </a:stretch>
        </p:blipFill>
        <p:spPr>
          <a:xfrm>
            <a:off x="4941941" y="228485"/>
            <a:ext cx="6705945" cy="3701371"/>
          </a:xfrm>
          <a:prstGeom prst="rect">
            <a:avLst/>
          </a:prstGeom>
        </p:spPr>
      </p:pic>
      <p:pic>
        <p:nvPicPr>
          <p:cNvPr id="11" name="Picture 10">
            <a:extLst>
              <a:ext uri="{FF2B5EF4-FFF2-40B4-BE49-F238E27FC236}">
                <a16:creationId xmlns:a16="http://schemas.microsoft.com/office/drawing/2014/main" id="{C4BA17C5-E2B0-526E-2118-92FBCB8F3733}"/>
              </a:ext>
            </a:extLst>
          </p:cNvPr>
          <p:cNvPicPr>
            <a:picLocks noChangeAspect="1"/>
          </p:cNvPicPr>
          <p:nvPr/>
        </p:nvPicPr>
        <p:blipFill>
          <a:blip r:embed="rId4"/>
          <a:stretch>
            <a:fillRect/>
          </a:stretch>
        </p:blipFill>
        <p:spPr>
          <a:xfrm>
            <a:off x="448042" y="4136570"/>
            <a:ext cx="3908133" cy="2595449"/>
          </a:xfrm>
          <a:prstGeom prst="rect">
            <a:avLst/>
          </a:prstGeom>
        </p:spPr>
      </p:pic>
      <p:sp>
        <p:nvSpPr>
          <p:cNvPr id="12" name="TextBox 11">
            <a:extLst>
              <a:ext uri="{FF2B5EF4-FFF2-40B4-BE49-F238E27FC236}">
                <a16:creationId xmlns:a16="http://schemas.microsoft.com/office/drawing/2014/main" id="{588669A4-E074-700E-14B9-583502D316F6}"/>
              </a:ext>
            </a:extLst>
          </p:cNvPr>
          <p:cNvSpPr txBox="1"/>
          <p:nvPr/>
        </p:nvSpPr>
        <p:spPr>
          <a:xfrm>
            <a:off x="3439886" y="5889123"/>
            <a:ext cx="2656114" cy="369332"/>
          </a:xfrm>
          <a:prstGeom prst="rect">
            <a:avLst/>
          </a:prstGeom>
          <a:noFill/>
        </p:spPr>
        <p:txBody>
          <a:bodyPr wrap="square" rtlCol="0">
            <a:spAutoFit/>
          </a:bodyPr>
          <a:lstStyle/>
          <a:p>
            <a:r>
              <a:rPr lang="en-IN" dirty="0"/>
              <a:t>Velocity Chart</a:t>
            </a:r>
          </a:p>
        </p:txBody>
      </p:sp>
      <p:pic>
        <p:nvPicPr>
          <p:cNvPr id="14" name="Picture 13">
            <a:extLst>
              <a:ext uri="{FF2B5EF4-FFF2-40B4-BE49-F238E27FC236}">
                <a16:creationId xmlns:a16="http://schemas.microsoft.com/office/drawing/2014/main" id="{68EDCBC8-D4D8-9975-4557-B869038B31D7}"/>
              </a:ext>
            </a:extLst>
          </p:cNvPr>
          <p:cNvPicPr>
            <a:picLocks noChangeAspect="1"/>
          </p:cNvPicPr>
          <p:nvPr/>
        </p:nvPicPr>
        <p:blipFill>
          <a:blip r:embed="rId5"/>
          <a:stretch>
            <a:fillRect/>
          </a:stretch>
        </p:blipFill>
        <p:spPr>
          <a:xfrm>
            <a:off x="5111180" y="4534529"/>
            <a:ext cx="3976664" cy="1923354"/>
          </a:xfrm>
          <a:prstGeom prst="rect">
            <a:avLst/>
          </a:prstGeom>
        </p:spPr>
      </p:pic>
      <p:sp>
        <p:nvSpPr>
          <p:cNvPr id="15" name="TextBox 14">
            <a:extLst>
              <a:ext uri="{FF2B5EF4-FFF2-40B4-BE49-F238E27FC236}">
                <a16:creationId xmlns:a16="http://schemas.microsoft.com/office/drawing/2014/main" id="{7FAEADC0-D6D2-D4FE-940E-A2BE2F41146D}"/>
              </a:ext>
            </a:extLst>
          </p:cNvPr>
          <p:cNvSpPr txBox="1"/>
          <p:nvPr/>
        </p:nvSpPr>
        <p:spPr>
          <a:xfrm>
            <a:off x="9448800" y="4942114"/>
            <a:ext cx="2199086" cy="369332"/>
          </a:xfrm>
          <a:prstGeom prst="rect">
            <a:avLst/>
          </a:prstGeom>
          <a:noFill/>
        </p:spPr>
        <p:txBody>
          <a:bodyPr wrap="square" rtlCol="0">
            <a:spAutoFit/>
          </a:bodyPr>
          <a:lstStyle/>
          <a:p>
            <a:r>
              <a:rPr lang="en-IN" dirty="0"/>
              <a:t>Gantt Chart</a:t>
            </a:r>
          </a:p>
        </p:txBody>
      </p:sp>
    </p:spTree>
    <p:extLst>
      <p:ext uri="{BB962C8B-B14F-4D97-AF65-F5344CB8AC3E}">
        <p14:creationId xmlns:p14="http://schemas.microsoft.com/office/powerpoint/2010/main" val="259237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C225-AD22-7A64-3A4E-6958F94FC5E7}"/>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3F1401D0-7267-F7D7-D009-DF12A1FA63CC}"/>
              </a:ext>
            </a:extLst>
          </p:cNvPr>
          <p:cNvSpPr>
            <a:spLocks noGrp="1"/>
          </p:cNvSpPr>
          <p:nvPr>
            <p:ph idx="1"/>
          </p:nvPr>
        </p:nvSpPr>
        <p:spPr>
          <a:xfrm>
            <a:off x="751115" y="1433740"/>
            <a:ext cx="10515600" cy="4351338"/>
          </a:xfrm>
        </p:spPr>
        <p:txBody>
          <a:bodyPr/>
          <a:lstStyle/>
          <a:p>
            <a:pPr algn="just"/>
            <a:r>
              <a:rPr lang="en-US" dirty="0"/>
              <a:t>A network comprises a series of activities linked to each other with a single start and a single end. Figure 1 shows a typical network diagram. The start for all the activities is the event or node 1 and the finish for all the activities is the end node 9. </a:t>
            </a:r>
          </a:p>
          <a:p>
            <a:pPr algn="just"/>
            <a:r>
              <a:rPr lang="en-US" dirty="0"/>
              <a:t>The activity names are written above the arrows depicting the activities. It may be noted that each activity has a start node also known as tail event or node and a finish node also known as a head event or node.</a:t>
            </a:r>
            <a:endParaRPr lang="en-IN" dirty="0"/>
          </a:p>
        </p:txBody>
      </p:sp>
      <p:pic>
        <p:nvPicPr>
          <p:cNvPr id="5" name="Picture 4">
            <a:extLst>
              <a:ext uri="{FF2B5EF4-FFF2-40B4-BE49-F238E27FC236}">
                <a16:creationId xmlns:a16="http://schemas.microsoft.com/office/drawing/2014/main" id="{25DB77A6-02F0-6BDD-B5D5-D7AC9AA0B20E}"/>
              </a:ext>
            </a:extLst>
          </p:cNvPr>
          <p:cNvPicPr>
            <a:picLocks noChangeAspect="1"/>
          </p:cNvPicPr>
          <p:nvPr/>
        </p:nvPicPr>
        <p:blipFill>
          <a:blip r:embed="rId2"/>
          <a:stretch>
            <a:fillRect/>
          </a:stretch>
        </p:blipFill>
        <p:spPr>
          <a:xfrm>
            <a:off x="3472544" y="4332513"/>
            <a:ext cx="7794171" cy="1948543"/>
          </a:xfrm>
          <a:prstGeom prst="rect">
            <a:avLst/>
          </a:prstGeom>
        </p:spPr>
      </p:pic>
    </p:spTree>
    <p:extLst>
      <p:ext uri="{BB962C8B-B14F-4D97-AF65-F5344CB8AC3E}">
        <p14:creationId xmlns:p14="http://schemas.microsoft.com/office/powerpoint/2010/main" val="358968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FA33-89CD-98F5-8088-5B9EC083549B}"/>
              </a:ext>
            </a:extLst>
          </p:cNvPr>
          <p:cNvSpPr>
            <a:spLocks noGrp="1"/>
          </p:cNvSpPr>
          <p:nvPr>
            <p:ph type="title"/>
          </p:nvPr>
        </p:nvSpPr>
        <p:spPr/>
        <p:txBody>
          <a:bodyPr/>
          <a:lstStyle/>
          <a:p>
            <a:r>
              <a:rPr lang="en-IN" dirty="0"/>
              <a:t>Important for network diagram</a:t>
            </a:r>
          </a:p>
        </p:txBody>
      </p:sp>
      <p:sp>
        <p:nvSpPr>
          <p:cNvPr id="3" name="Content Placeholder 2">
            <a:extLst>
              <a:ext uri="{FF2B5EF4-FFF2-40B4-BE49-F238E27FC236}">
                <a16:creationId xmlns:a16="http://schemas.microsoft.com/office/drawing/2014/main" id="{78223C58-EE98-E9DE-3ADD-423F599F5CDF}"/>
              </a:ext>
            </a:extLst>
          </p:cNvPr>
          <p:cNvSpPr>
            <a:spLocks noGrp="1"/>
          </p:cNvSpPr>
          <p:nvPr>
            <p:ph idx="1"/>
          </p:nvPr>
        </p:nvSpPr>
        <p:spPr>
          <a:xfrm>
            <a:off x="838200" y="1491343"/>
            <a:ext cx="10515600" cy="4685620"/>
          </a:xfrm>
        </p:spPr>
        <p:txBody>
          <a:bodyPr/>
          <a:lstStyle/>
          <a:p>
            <a:pPr algn="just">
              <a:buFont typeface="Wingdings" panose="05000000000000000000" pitchFamily="2" charset="2"/>
              <a:buChar char="v"/>
            </a:pPr>
            <a:r>
              <a:rPr lang="en-US" dirty="0"/>
              <a:t>Furthermore, no two or more activities can have the same start and the same end.</a:t>
            </a:r>
          </a:p>
          <a:p>
            <a:pPr algn="just">
              <a:buFont typeface="Wingdings" panose="05000000000000000000" pitchFamily="2" charset="2"/>
              <a:buChar char="v"/>
            </a:pPr>
            <a:r>
              <a:rPr lang="en-US" dirty="0"/>
              <a:t>While two or more activities can have a same start or a same end, none may have the same start and the same end. </a:t>
            </a:r>
          </a:p>
          <a:p>
            <a:pPr>
              <a:buFont typeface="Wingdings" panose="05000000000000000000" pitchFamily="2" charset="2"/>
              <a:buChar char="v"/>
            </a:pPr>
            <a:endParaRPr lang="en-IN" dirty="0"/>
          </a:p>
        </p:txBody>
      </p:sp>
      <p:pic>
        <p:nvPicPr>
          <p:cNvPr id="6" name="Picture 5">
            <a:extLst>
              <a:ext uri="{FF2B5EF4-FFF2-40B4-BE49-F238E27FC236}">
                <a16:creationId xmlns:a16="http://schemas.microsoft.com/office/drawing/2014/main" id="{1C54550D-A24A-D060-A69F-FFBB95E54435}"/>
              </a:ext>
            </a:extLst>
          </p:cNvPr>
          <p:cNvPicPr>
            <a:picLocks noChangeAspect="1"/>
          </p:cNvPicPr>
          <p:nvPr/>
        </p:nvPicPr>
        <p:blipFill>
          <a:blip r:embed="rId2"/>
          <a:stretch>
            <a:fillRect/>
          </a:stretch>
        </p:blipFill>
        <p:spPr>
          <a:xfrm>
            <a:off x="3984172" y="3429000"/>
            <a:ext cx="7794171" cy="1948543"/>
          </a:xfrm>
          <a:prstGeom prst="rect">
            <a:avLst/>
          </a:prstGeom>
        </p:spPr>
      </p:pic>
      <p:pic>
        <p:nvPicPr>
          <p:cNvPr id="9" name="Picture 8">
            <a:extLst>
              <a:ext uri="{FF2B5EF4-FFF2-40B4-BE49-F238E27FC236}">
                <a16:creationId xmlns:a16="http://schemas.microsoft.com/office/drawing/2014/main" id="{5E8C117C-CCF6-D40A-9DFE-51FA31C6BAE4}"/>
              </a:ext>
            </a:extLst>
          </p:cNvPr>
          <p:cNvPicPr>
            <a:picLocks noChangeAspect="1"/>
          </p:cNvPicPr>
          <p:nvPr/>
        </p:nvPicPr>
        <p:blipFill>
          <a:blip r:embed="rId3"/>
          <a:stretch>
            <a:fillRect/>
          </a:stretch>
        </p:blipFill>
        <p:spPr>
          <a:xfrm>
            <a:off x="500743" y="3993913"/>
            <a:ext cx="3483429" cy="2032019"/>
          </a:xfrm>
          <a:prstGeom prst="rect">
            <a:avLst/>
          </a:prstGeom>
        </p:spPr>
      </p:pic>
      <p:sp>
        <p:nvSpPr>
          <p:cNvPr id="10" name="TextBox 9">
            <a:extLst>
              <a:ext uri="{FF2B5EF4-FFF2-40B4-BE49-F238E27FC236}">
                <a16:creationId xmlns:a16="http://schemas.microsoft.com/office/drawing/2014/main" id="{6586144F-CCA3-CE5E-40DB-6677763FD5BC}"/>
              </a:ext>
            </a:extLst>
          </p:cNvPr>
          <p:cNvSpPr txBox="1"/>
          <p:nvPr/>
        </p:nvSpPr>
        <p:spPr>
          <a:xfrm>
            <a:off x="4321629" y="5425767"/>
            <a:ext cx="7576458" cy="1200329"/>
          </a:xfrm>
          <a:prstGeom prst="rect">
            <a:avLst/>
          </a:prstGeom>
          <a:noFill/>
        </p:spPr>
        <p:txBody>
          <a:bodyPr wrap="square" rtlCol="0">
            <a:spAutoFit/>
          </a:bodyPr>
          <a:lstStyle/>
          <a:p>
            <a:r>
              <a:rPr lang="en-US" i="1" dirty="0">
                <a:solidFill>
                  <a:srgbClr val="FF0000"/>
                </a:solidFill>
              </a:rPr>
              <a:t>One of these paths is the path of maximum duration and is therefore, called the critical path (Path 3 is the critical path in this case and is shown in bold lines in the network). On this path, no delays can be admissible but on the other non-critical paths, some delays can be permitted.</a:t>
            </a:r>
            <a:endParaRPr lang="en-IN" i="1" dirty="0">
              <a:solidFill>
                <a:srgbClr val="FF0000"/>
              </a:solidFill>
            </a:endParaRPr>
          </a:p>
        </p:txBody>
      </p:sp>
    </p:spTree>
    <p:extLst>
      <p:ext uri="{BB962C8B-B14F-4D97-AF65-F5344CB8AC3E}">
        <p14:creationId xmlns:p14="http://schemas.microsoft.com/office/powerpoint/2010/main" val="325937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F3FB-1FEB-5564-913E-0CC66C2C08FF}"/>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1ADBC7B-8D03-C7FC-CED4-F911D7E76575}"/>
              </a:ext>
            </a:extLst>
          </p:cNvPr>
          <p:cNvSpPr>
            <a:spLocks noGrp="1"/>
          </p:cNvSpPr>
          <p:nvPr>
            <p:ph idx="1"/>
          </p:nvPr>
        </p:nvSpPr>
        <p:spPr>
          <a:xfrm>
            <a:off x="838200" y="1556657"/>
            <a:ext cx="10515600" cy="4620306"/>
          </a:xfrm>
        </p:spPr>
        <p:txBody>
          <a:bodyPr/>
          <a:lstStyle/>
          <a:p>
            <a:r>
              <a:rPr lang="en-US" dirty="0"/>
              <a:t>In general, while constructing a network, we must keep the following points in mind:</a:t>
            </a:r>
          </a:p>
          <a:p>
            <a:pPr marL="514350" indent="-514350" algn="just">
              <a:buAutoNum type="arabicPeriod"/>
            </a:pPr>
            <a:r>
              <a:rPr lang="en-US" dirty="0"/>
              <a:t>Every activity must have a start and an end. The direction of activity progression should be clearly mentioned. On such example is as shown in Figure 2. The figure adjoining the activity is the duration of the activity. Event or node 1 is the start node and event or node 2 is the end node.</a:t>
            </a:r>
            <a:endParaRPr lang="en-IN" dirty="0"/>
          </a:p>
          <a:p>
            <a:pPr marL="514350" indent="-514350">
              <a:buAutoNum type="arabicPeriod"/>
            </a:pPr>
            <a:endParaRPr lang="en-IN" dirty="0"/>
          </a:p>
          <a:p>
            <a:pPr marL="514350" indent="-514350">
              <a:buAutoNum type="arabicPeriod"/>
            </a:pPr>
            <a:endParaRPr lang="en-IN" dirty="0"/>
          </a:p>
          <a:p>
            <a:pPr marL="514350" indent="-514350">
              <a:buAutoNum type="arabicPeriod"/>
            </a:pPr>
            <a:endParaRPr lang="en-US" dirty="0"/>
          </a:p>
        </p:txBody>
      </p:sp>
      <p:pic>
        <p:nvPicPr>
          <p:cNvPr id="5" name="Picture 4">
            <a:extLst>
              <a:ext uri="{FF2B5EF4-FFF2-40B4-BE49-F238E27FC236}">
                <a16:creationId xmlns:a16="http://schemas.microsoft.com/office/drawing/2014/main" id="{6979DB09-4591-ADFC-617A-C49CCBC79CFD}"/>
              </a:ext>
            </a:extLst>
          </p:cNvPr>
          <p:cNvPicPr>
            <a:picLocks noChangeAspect="1"/>
          </p:cNvPicPr>
          <p:nvPr/>
        </p:nvPicPr>
        <p:blipFill>
          <a:blip r:embed="rId2"/>
          <a:stretch>
            <a:fillRect/>
          </a:stretch>
        </p:blipFill>
        <p:spPr>
          <a:xfrm>
            <a:off x="4395970" y="4232716"/>
            <a:ext cx="4279944" cy="1678227"/>
          </a:xfrm>
          <a:prstGeom prst="rect">
            <a:avLst/>
          </a:prstGeom>
        </p:spPr>
      </p:pic>
    </p:spTree>
    <p:extLst>
      <p:ext uri="{BB962C8B-B14F-4D97-AF65-F5344CB8AC3E}">
        <p14:creationId xmlns:p14="http://schemas.microsoft.com/office/powerpoint/2010/main" val="36391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DD8B-F72E-3AB9-7DF5-9668EC773543}"/>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9882699F-19C4-E1C2-5012-9FABFC9DC5A1}"/>
              </a:ext>
            </a:extLst>
          </p:cNvPr>
          <p:cNvSpPr>
            <a:spLocks noGrp="1"/>
          </p:cNvSpPr>
          <p:nvPr>
            <p:ph idx="1"/>
          </p:nvPr>
        </p:nvSpPr>
        <p:spPr/>
        <p:txBody>
          <a:bodyPr/>
          <a:lstStyle/>
          <a:p>
            <a:pPr marL="0" indent="0" algn="just">
              <a:buNone/>
            </a:pPr>
            <a:r>
              <a:rPr lang="en-IN" dirty="0"/>
              <a:t>2. </a:t>
            </a:r>
            <a:r>
              <a:rPr lang="en-US" dirty="0"/>
              <a:t>In case two (or more) activities have a common start and a common end, then this relation has to be shown with a dummy activity. A dummy activity does not consume any resources but is used to show relationships. This is shown below.</a:t>
            </a:r>
            <a:endParaRPr lang="en-IN" dirty="0"/>
          </a:p>
        </p:txBody>
      </p:sp>
      <p:pic>
        <p:nvPicPr>
          <p:cNvPr id="5" name="Picture 4">
            <a:extLst>
              <a:ext uri="{FF2B5EF4-FFF2-40B4-BE49-F238E27FC236}">
                <a16:creationId xmlns:a16="http://schemas.microsoft.com/office/drawing/2014/main" id="{A0387F6E-322F-AA6E-18B3-556A096303F8}"/>
              </a:ext>
            </a:extLst>
          </p:cNvPr>
          <p:cNvPicPr>
            <a:picLocks noChangeAspect="1"/>
          </p:cNvPicPr>
          <p:nvPr/>
        </p:nvPicPr>
        <p:blipFill>
          <a:blip r:embed="rId2"/>
          <a:stretch>
            <a:fillRect/>
          </a:stretch>
        </p:blipFill>
        <p:spPr>
          <a:xfrm>
            <a:off x="3124200" y="3695224"/>
            <a:ext cx="7032171" cy="2074205"/>
          </a:xfrm>
          <a:prstGeom prst="rect">
            <a:avLst/>
          </a:prstGeom>
        </p:spPr>
      </p:pic>
    </p:spTree>
    <p:extLst>
      <p:ext uri="{BB962C8B-B14F-4D97-AF65-F5344CB8AC3E}">
        <p14:creationId xmlns:p14="http://schemas.microsoft.com/office/powerpoint/2010/main" val="387707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71F8-8C9F-AF6D-288F-ACB2D7046643}"/>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3BA456F-340A-BAD3-2138-B8E1AE65BF47}"/>
              </a:ext>
            </a:extLst>
          </p:cNvPr>
          <p:cNvSpPr>
            <a:spLocks noGrp="1"/>
          </p:cNvSpPr>
          <p:nvPr>
            <p:ph idx="1"/>
          </p:nvPr>
        </p:nvSpPr>
        <p:spPr>
          <a:xfrm>
            <a:off x="838200" y="1382486"/>
            <a:ext cx="10515600" cy="4794477"/>
          </a:xfrm>
        </p:spPr>
        <p:txBody>
          <a:bodyPr/>
          <a:lstStyle/>
          <a:p>
            <a:pPr marL="0" indent="0" algn="just">
              <a:buNone/>
            </a:pPr>
            <a:r>
              <a:rPr lang="en-IN" dirty="0"/>
              <a:t>3. </a:t>
            </a:r>
            <a:r>
              <a:rPr lang="en-US" dirty="0"/>
              <a:t>While constructing the network only the predecessor relationships are considered and not the duration. This means that the length of an activity in the network is not proportional to its duration.</a:t>
            </a:r>
          </a:p>
          <a:p>
            <a:pPr marL="0" indent="0" algn="just">
              <a:buNone/>
            </a:pPr>
            <a:r>
              <a:rPr lang="en-US" dirty="0"/>
              <a:t>4. There should not be any loops in the project network. The relationship of the loop which is not allowed is shown below.. </a:t>
            </a:r>
            <a:endParaRPr lang="en-IN" dirty="0"/>
          </a:p>
        </p:txBody>
      </p:sp>
      <p:pic>
        <p:nvPicPr>
          <p:cNvPr id="5" name="Picture 4">
            <a:extLst>
              <a:ext uri="{FF2B5EF4-FFF2-40B4-BE49-F238E27FC236}">
                <a16:creationId xmlns:a16="http://schemas.microsoft.com/office/drawing/2014/main" id="{DAA4B5F8-F7BD-BFED-E58D-065FC9511C75}"/>
              </a:ext>
            </a:extLst>
          </p:cNvPr>
          <p:cNvPicPr>
            <a:picLocks noChangeAspect="1"/>
          </p:cNvPicPr>
          <p:nvPr/>
        </p:nvPicPr>
        <p:blipFill>
          <a:blip r:embed="rId2"/>
          <a:stretch>
            <a:fillRect/>
          </a:stretch>
        </p:blipFill>
        <p:spPr>
          <a:xfrm>
            <a:off x="3374571" y="3779723"/>
            <a:ext cx="5362091" cy="2713152"/>
          </a:xfrm>
          <a:prstGeom prst="rect">
            <a:avLst/>
          </a:prstGeom>
        </p:spPr>
      </p:pic>
    </p:spTree>
    <p:extLst>
      <p:ext uri="{BB962C8B-B14F-4D97-AF65-F5344CB8AC3E}">
        <p14:creationId xmlns:p14="http://schemas.microsoft.com/office/powerpoint/2010/main" val="3337617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C67B-6366-B07E-CC9B-1FB7458DE87E}"/>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B215936-CE36-3781-14CF-6F2F148C00D5}"/>
              </a:ext>
            </a:extLst>
          </p:cNvPr>
          <p:cNvSpPr>
            <a:spLocks noGrp="1"/>
          </p:cNvSpPr>
          <p:nvPr>
            <p:ph idx="1"/>
          </p:nvPr>
        </p:nvSpPr>
        <p:spPr/>
        <p:txBody>
          <a:bodyPr/>
          <a:lstStyle/>
          <a:p>
            <a:pPr marL="0" indent="0" algn="just">
              <a:buNone/>
            </a:pPr>
            <a:r>
              <a:rPr lang="en-US" dirty="0"/>
              <a:t>5. The numbering pattern for events should be such that the head event should have a higher number than the tail event. In some cases, this may not hold true and it is fine. However, as far as possible, this rule, known as Fulkerson’s rule devised by D.R. Fulkerson, should be followed. In general, the numbering pattern is ascending order from left to right and top to bottom. </a:t>
            </a:r>
            <a:endParaRPr lang="en-IN" dirty="0"/>
          </a:p>
        </p:txBody>
      </p:sp>
    </p:spTree>
    <p:extLst>
      <p:ext uri="{BB962C8B-B14F-4D97-AF65-F5344CB8AC3E}">
        <p14:creationId xmlns:p14="http://schemas.microsoft.com/office/powerpoint/2010/main" val="284912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079C-524F-5984-6A76-69A5BA8F80AD}"/>
              </a:ext>
            </a:extLst>
          </p:cNvPr>
          <p:cNvSpPr>
            <a:spLocks noGrp="1"/>
          </p:cNvSpPr>
          <p:nvPr>
            <p:ph type="title"/>
          </p:nvPr>
        </p:nvSpPr>
        <p:spPr/>
        <p:txBody>
          <a:bodyPr/>
          <a:lstStyle/>
          <a:p>
            <a:r>
              <a:rPr lang="en-IN" dirty="0"/>
              <a:t>Exercise 1</a:t>
            </a:r>
          </a:p>
        </p:txBody>
      </p:sp>
      <p:pic>
        <p:nvPicPr>
          <p:cNvPr id="4" name="Picture 3">
            <a:extLst>
              <a:ext uri="{FF2B5EF4-FFF2-40B4-BE49-F238E27FC236}">
                <a16:creationId xmlns:a16="http://schemas.microsoft.com/office/drawing/2014/main" id="{1187D839-A0B9-934F-1C41-377B6D6A1997}"/>
              </a:ext>
            </a:extLst>
          </p:cNvPr>
          <p:cNvPicPr>
            <a:picLocks noChangeAspect="1"/>
          </p:cNvPicPr>
          <p:nvPr/>
        </p:nvPicPr>
        <p:blipFill>
          <a:blip r:embed="rId2"/>
          <a:stretch>
            <a:fillRect/>
          </a:stretch>
        </p:blipFill>
        <p:spPr>
          <a:xfrm>
            <a:off x="4371886" y="1360714"/>
            <a:ext cx="6981914" cy="4288972"/>
          </a:xfrm>
          <a:prstGeom prst="rect">
            <a:avLst/>
          </a:prstGeom>
        </p:spPr>
      </p:pic>
      <p:sp>
        <p:nvSpPr>
          <p:cNvPr id="5" name="TextBox 4">
            <a:extLst>
              <a:ext uri="{FF2B5EF4-FFF2-40B4-BE49-F238E27FC236}">
                <a16:creationId xmlns:a16="http://schemas.microsoft.com/office/drawing/2014/main" id="{5A42CCF3-2E40-8022-928F-AFF9C517FE39}"/>
              </a:ext>
            </a:extLst>
          </p:cNvPr>
          <p:cNvSpPr txBox="1"/>
          <p:nvPr/>
        </p:nvSpPr>
        <p:spPr>
          <a:xfrm>
            <a:off x="685800" y="1926771"/>
            <a:ext cx="3494314"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Construct the network for the following predecessor relationship shown in Table 1</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2500F7-0DA7-28D0-5FF9-88DC5791B905}"/>
              </a:ext>
            </a:extLst>
          </p:cNvPr>
          <p:cNvSpPr txBox="1"/>
          <p:nvPr/>
        </p:nvSpPr>
        <p:spPr>
          <a:xfrm>
            <a:off x="4539343" y="936171"/>
            <a:ext cx="5562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 . Activities with predecessor relationships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46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5DD6B6-E293-9084-0D12-2F9FCB9E72D6}"/>
              </a:ext>
            </a:extLst>
          </p:cNvPr>
          <p:cNvSpPr txBox="1"/>
          <p:nvPr/>
        </p:nvSpPr>
        <p:spPr>
          <a:xfrm>
            <a:off x="1251857" y="720022"/>
            <a:ext cx="10080172"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Activity A has no predecessor, and hence, we start with activity A</a:t>
            </a:r>
            <a:r>
              <a:rPr lang="en-US" dirty="0">
                <a:latin typeface="Times New Roman" panose="02020603050405020304" pitchFamily="18" charset="0"/>
                <a:cs typeface="Times New Roman" panose="02020603050405020304" pitchFamily="18" charset="0"/>
              </a:rPr>
              <a:t>. We are at liberty to name the events in any which way and at times, a situation of some activity going from event 3 to event 2 is also fine. </a:t>
            </a:r>
            <a:r>
              <a:rPr lang="en-US" b="1" dirty="0">
                <a:latin typeface="Times New Roman" panose="02020603050405020304" pitchFamily="18" charset="0"/>
                <a:cs typeface="Times New Roman" panose="02020603050405020304" pitchFamily="18" charset="0"/>
              </a:rPr>
              <a:t>The numbering pattern is ascending order from left to right and from top to bottom.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BB743C-2DF8-300E-99D7-1C3F18C65CD9}"/>
              </a:ext>
            </a:extLst>
          </p:cNvPr>
          <p:cNvPicPr>
            <a:picLocks noChangeAspect="1"/>
          </p:cNvPicPr>
          <p:nvPr/>
        </p:nvPicPr>
        <p:blipFill>
          <a:blip r:embed="rId2"/>
          <a:stretch>
            <a:fillRect/>
          </a:stretch>
        </p:blipFill>
        <p:spPr>
          <a:xfrm>
            <a:off x="1829372" y="1736103"/>
            <a:ext cx="3297799" cy="843811"/>
          </a:xfrm>
          <a:prstGeom prst="rect">
            <a:avLst/>
          </a:prstGeom>
        </p:spPr>
      </p:pic>
      <p:sp>
        <p:nvSpPr>
          <p:cNvPr id="7" name="TextBox 6">
            <a:extLst>
              <a:ext uri="{FF2B5EF4-FFF2-40B4-BE49-F238E27FC236}">
                <a16:creationId xmlns:a16="http://schemas.microsoft.com/office/drawing/2014/main" id="{39BC4CDB-E7EA-F7DB-1E36-05C752C84AAE}"/>
              </a:ext>
            </a:extLst>
          </p:cNvPr>
          <p:cNvSpPr txBox="1"/>
          <p:nvPr/>
        </p:nvSpPr>
        <p:spPr>
          <a:xfrm>
            <a:off x="1295400" y="2487999"/>
            <a:ext cx="999308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 After activity A is complete, two activities namely, B and C can commence simultaneously.</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AA83F15-C724-88F9-61E0-8F4794E2CCAF}"/>
              </a:ext>
            </a:extLst>
          </p:cNvPr>
          <p:cNvPicPr>
            <a:picLocks noChangeAspect="1"/>
          </p:cNvPicPr>
          <p:nvPr/>
        </p:nvPicPr>
        <p:blipFill>
          <a:blip r:embed="rId3"/>
          <a:stretch>
            <a:fillRect/>
          </a:stretch>
        </p:blipFill>
        <p:spPr>
          <a:xfrm>
            <a:off x="1524572" y="2832951"/>
            <a:ext cx="4571428" cy="1445136"/>
          </a:xfrm>
          <a:prstGeom prst="rect">
            <a:avLst/>
          </a:prstGeom>
        </p:spPr>
      </p:pic>
      <p:sp>
        <p:nvSpPr>
          <p:cNvPr id="11" name="TextBox 10">
            <a:extLst>
              <a:ext uri="{FF2B5EF4-FFF2-40B4-BE49-F238E27FC236}">
                <a16:creationId xmlns:a16="http://schemas.microsoft.com/office/drawing/2014/main" id="{AE77BE41-6312-2A9D-4B97-DC2A9BA01D61}"/>
              </a:ext>
            </a:extLst>
          </p:cNvPr>
          <p:cNvSpPr txBox="1"/>
          <p:nvPr/>
        </p:nvSpPr>
        <p:spPr>
          <a:xfrm>
            <a:off x="1295400" y="4258982"/>
            <a:ext cx="97536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 Activity D can start after activity B and activities E and F can start after activity C is completed.</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8409DFB-BEF0-B65D-D937-F0765FC2E286}"/>
              </a:ext>
            </a:extLst>
          </p:cNvPr>
          <p:cNvPicPr>
            <a:picLocks noChangeAspect="1"/>
          </p:cNvPicPr>
          <p:nvPr/>
        </p:nvPicPr>
        <p:blipFill>
          <a:blip r:embed="rId4"/>
          <a:stretch>
            <a:fillRect/>
          </a:stretch>
        </p:blipFill>
        <p:spPr>
          <a:xfrm>
            <a:off x="1890968" y="4623039"/>
            <a:ext cx="3838635" cy="1786040"/>
          </a:xfrm>
          <a:prstGeom prst="rect">
            <a:avLst/>
          </a:prstGeom>
        </p:spPr>
      </p:pic>
    </p:spTree>
    <p:extLst>
      <p:ext uri="{BB962C8B-B14F-4D97-AF65-F5344CB8AC3E}">
        <p14:creationId xmlns:p14="http://schemas.microsoft.com/office/powerpoint/2010/main" val="102091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FB537-84B4-7315-6CA7-9E0EA48928C4}"/>
              </a:ext>
            </a:extLst>
          </p:cNvPr>
          <p:cNvSpPr txBox="1"/>
          <p:nvPr/>
        </p:nvSpPr>
        <p:spPr>
          <a:xfrm>
            <a:off x="957942" y="676479"/>
            <a:ext cx="10482944"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4. Activity G depends on the completion of both D and E. Now, D is completed in node 4 and E is completed in node 5. However, we need a common point where both D and E have ended, and hence, we make the changes to the network as follows: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EB493D-A061-747C-9584-75088F2FD614}"/>
              </a:ext>
            </a:extLst>
          </p:cNvPr>
          <p:cNvPicPr>
            <a:picLocks noChangeAspect="1"/>
          </p:cNvPicPr>
          <p:nvPr/>
        </p:nvPicPr>
        <p:blipFill>
          <a:blip r:embed="rId2"/>
          <a:stretch>
            <a:fillRect/>
          </a:stretch>
        </p:blipFill>
        <p:spPr>
          <a:xfrm>
            <a:off x="2111829" y="1658726"/>
            <a:ext cx="4593771" cy="1905482"/>
          </a:xfrm>
          <a:prstGeom prst="rect">
            <a:avLst/>
          </a:prstGeom>
        </p:spPr>
      </p:pic>
      <p:sp>
        <p:nvSpPr>
          <p:cNvPr id="7" name="TextBox 6">
            <a:extLst>
              <a:ext uri="{FF2B5EF4-FFF2-40B4-BE49-F238E27FC236}">
                <a16:creationId xmlns:a16="http://schemas.microsoft.com/office/drawing/2014/main" id="{F8C382F3-9C26-E712-198D-F09C9B0315C1}"/>
              </a:ext>
            </a:extLst>
          </p:cNvPr>
          <p:cNvSpPr txBox="1"/>
          <p:nvPr/>
        </p:nvSpPr>
        <p:spPr>
          <a:xfrm>
            <a:off x="957941" y="3564208"/>
            <a:ext cx="10482943"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5. Activity H depends on G and F, which means for H to start, there has to be a common point where both G and F end. However, activity K depends only on the completion of activity G, and hence, there has to be an event where only G is complete and an event where both G and F are completed. This is shown by a dummy activity. </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84B41F9-6B3C-20EF-A0A1-95BE1DFD561B}"/>
              </a:ext>
            </a:extLst>
          </p:cNvPr>
          <p:cNvPicPr>
            <a:picLocks noChangeAspect="1"/>
          </p:cNvPicPr>
          <p:nvPr/>
        </p:nvPicPr>
        <p:blipFill>
          <a:blip r:embed="rId3"/>
          <a:stretch>
            <a:fillRect/>
          </a:stretch>
        </p:blipFill>
        <p:spPr>
          <a:xfrm>
            <a:off x="1989239" y="4487538"/>
            <a:ext cx="7100332" cy="2130976"/>
          </a:xfrm>
          <a:prstGeom prst="rect">
            <a:avLst/>
          </a:prstGeom>
        </p:spPr>
      </p:pic>
    </p:spTree>
    <p:extLst>
      <p:ext uri="{BB962C8B-B14F-4D97-AF65-F5344CB8AC3E}">
        <p14:creationId xmlns:p14="http://schemas.microsoft.com/office/powerpoint/2010/main" val="8127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6BB7-FAAA-ADD2-687B-48A71C7D319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1E71219-A5A8-DD2C-C8A3-9F3010ABD0CC}"/>
              </a:ext>
            </a:extLst>
          </p:cNvPr>
          <p:cNvSpPr>
            <a:spLocks noGrp="1"/>
          </p:cNvSpPr>
          <p:nvPr>
            <p:ph idx="1"/>
          </p:nvPr>
        </p:nvSpPr>
        <p:spPr/>
        <p:txBody>
          <a:bodyPr>
            <a:normAutofit fontScale="92500"/>
          </a:bodyPr>
          <a:lstStyle/>
          <a:p>
            <a:pPr algn="just"/>
            <a:r>
              <a:rPr lang="en-US" b="1" i="1" dirty="0"/>
              <a:t>Network techniques are the pictorial representation of various tasks</a:t>
            </a:r>
            <a:r>
              <a:rPr lang="en-US" i="1" dirty="0"/>
              <a:t>, </a:t>
            </a:r>
            <a:r>
              <a:rPr lang="en-US" b="1" i="1" dirty="0"/>
              <a:t>their interdependencies, and activities that must be completed to complete the entire project</a:t>
            </a:r>
            <a:r>
              <a:rPr lang="en-US" dirty="0"/>
              <a:t>. </a:t>
            </a:r>
          </a:p>
          <a:p>
            <a:pPr algn="just"/>
            <a:r>
              <a:rPr lang="en-US" dirty="0"/>
              <a:t>They also speak about the interrelationship between the various tasks or activities, which helps in planning, scheduling, monitoring, and controlling the project. </a:t>
            </a:r>
          </a:p>
          <a:p>
            <a:pPr algn="just"/>
            <a:r>
              <a:rPr lang="en-US" dirty="0"/>
              <a:t>In the case of small projects, perhaps, the requirement of sophisticated techniques is not all that important. Still, as the project gets more complex, the allocation of scarce resources becomes difficult, without any scientific aid or technique. At these times, the project manager is helped by network design and related review techniques.</a:t>
            </a:r>
            <a:endParaRPr lang="en-IN" dirty="0"/>
          </a:p>
        </p:txBody>
      </p:sp>
    </p:spTree>
    <p:extLst>
      <p:ext uri="{BB962C8B-B14F-4D97-AF65-F5344CB8AC3E}">
        <p14:creationId xmlns:p14="http://schemas.microsoft.com/office/powerpoint/2010/main" val="248349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7FC62-39B1-2135-DA7D-C5C638801BE9}"/>
              </a:ext>
            </a:extLst>
          </p:cNvPr>
          <p:cNvSpPr txBox="1"/>
          <p:nvPr/>
        </p:nvSpPr>
        <p:spPr>
          <a:xfrm>
            <a:off x="979714" y="1054464"/>
            <a:ext cx="10526486"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6. Activity L depends on the completion of two activities H and K, and hence, we have to end both activities H and K in one node and show L originating from the common end point. The last activity is activity M, which depends on activity L.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F15EEA-DFBB-511D-F56E-00F92120C68A}"/>
              </a:ext>
            </a:extLst>
          </p:cNvPr>
          <p:cNvPicPr>
            <a:picLocks noChangeAspect="1"/>
          </p:cNvPicPr>
          <p:nvPr/>
        </p:nvPicPr>
        <p:blipFill>
          <a:blip r:embed="rId2"/>
          <a:stretch>
            <a:fillRect/>
          </a:stretch>
        </p:blipFill>
        <p:spPr>
          <a:xfrm>
            <a:off x="1382486" y="2220686"/>
            <a:ext cx="9144000" cy="3276599"/>
          </a:xfrm>
          <a:prstGeom prst="rect">
            <a:avLst/>
          </a:prstGeom>
        </p:spPr>
      </p:pic>
    </p:spTree>
    <p:extLst>
      <p:ext uri="{BB962C8B-B14F-4D97-AF65-F5344CB8AC3E}">
        <p14:creationId xmlns:p14="http://schemas.microsoft.com/office/powerpoint/2010/main" val="39413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786B9-F9CD-6D55-40BB-A9AC7852232C}"/>
              </a:ext>
            </a:extLst>
          </p:cNvPr>
          <p:cNvSpPr txBox="1"/>
          <p:nvPr/>
        </p:nvSpPr>
        <p:spPr>
          <a:xfrm>
            <a:off x="838200" y="531950"/>
            <a:ext cx="10450286" cy="70788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Q. 1. Draw a network for the project of erection of a steel warehouse. The various activities involved in erection of the steel warehouse along with the predecessor relations are outlined below in Table 2</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12B6A1-256C-587A-480A-46C23160E56C}"/>
              </a:ext>
            </a:extLst>
          </p:cNvPr>
          <p:cNvPicPr>
            <a:picLocks noChangeAspect="1"/>
          </p:cNvPicPr>
          <p:nvPr/>
        </p:nvPicPr>
        <p:blipFill>
          <a:blip r:embed="rId2"/>
          <a:stretch>
            <a:fillRect/>
          </a:stretch>
        </p:blipFill>
        <p:spPr>
          <a:xfrm>
            <a:off x="1153886" y="2043286"/>
            <a:ext cx="6889850" cy="3726141"/>
          </a:xfrm>
          <a:prstGeom prst="rect">
            <a:avLst/>
          </a:prstGeom>
        </p:spPr>
      </p:pic>
      <p:sp>
        <p:nvSpPr>
          <p:cNvPr id="7" name="TextBox 6">
            <a:extLst>
              <a:ext uri="{FF2B5EF4-FFF2-40B4-BE49-F238E27FC236}">
                <a16:creationId xmlns:a16="http://schemas.microsoft.com/office/drawing/2014/main" id="{1B1AB1D9-F051-1D13-C32B-08C1D466D2A7}"/>
              </a:ext>
            </a:extLst>
          </p:cNvPr>
          <p:cNvSpPr txBox="1"/>
          <p:nvPr/>
        </p:nvSpPr>
        <p:spPr>
          <a:xfrm>
            <a:off x="1153886" y="1418795"/>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Table 2 . Activities with predecessor relationships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8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F2314E-89CD-01C6-8276-04FDFF66777A}"/>
              </a:ext>
            </a:extLst>
          </p:cNvPr>
          <p:cNvSpPr txBox="1"/>
          <p:nvPr/>
        </p:nvSpPr>
        <p:spPr>
          <a:xfrm>
            <a:off x="718457" y="689207"/>
            <a:ext cx="10428513"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Q.2. The activities of the project, along with their inter-relationships are given in Table 3. Construct a network for the same.</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7AE33E-3031-B52A-2904-210E4125B1B1}"/>
              </a:ext>
            </a:extLst>
          </p:cNvPr>
          <p:cNvSpPr txBox="1"/>
          <p:nvPr/>
        </p:nvSpPr>
        <p:spPr>
          <a:xfrm>
            <a:off x="718457" y="1567934"/>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Table 3 . Activities with </a:t>
            </a:r>
            <a:r>
              <a:rPr lang="en-IN" dirty="0">
                <a:latin typeface="Times New Roman" panose="02020603050405020304" pitchFamily="18" charset="0"/>
                <a:cs typeface="Times New Roman" panose="02020603050405020304" pitchFamily="18" charset="0"/>
              </a:rPr>
              <a:t>successor </a:t>
            </a:r>
            <a:r>
              <a:rPr lang="en-US" dirty="0">
                <a:latin typeface="Times New Roman" panose="02020603050405020304" pitchFamily="18" charset="0"/>
                <a:cs typeface="Times New Roman" panose="02020603050405020304" pitchFamily="18" charset="0"/>
              </a:rPr>
              <a:t>relationships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CDBCCB-CC89-9DE8-9DA9-BEF3008ABFE7}"/>
              </a:ext>
            </a:extLst>
          </p:cNvPr>
          <p:cNvPicPr>
            <a:picLocks noChangeAspect="1"/>
          </p:cNvPicPr>
          <p:nvPr/>
        </p:nvPicPr>
        <p:blipFill>
          <a:blip r:embed="rId2"/>
          <a:stretch>
            <a:fillRect/>
          </a:stretch>
        </p:blipFill>
        <p:spPr>
          <a:xfrm>
            <a:off x="1186448" y="2108106"/>
            <a:ext cx="7119351" cy="3770179"/>
          </a:xfrm>
          <a:prstGeom prst="rect">
            <a:avLst/>
          </a:prstGeom>
        </p:spPr>
      </p:pic>
    </p:spTree>
    <p:extLst>
      <p:ext uri="{BB962C8B-B14F-4D97-AF65-F5344CB8AC3E}">
        <p14:creationId xmlns:p14="http://schemas.microsoft.com/office/powerpoint/2010/main" val="3676137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F91-DF60-2D16-AE80-9E1767A41A49}"/>
              </a:ext>
            </a:extLst>
          </p:cNvPr>
          <p:cNvSpPr>
            <a:spLocks noGrp="1"/>
          </p:cNvSpPr>
          <p:nvPr>
            <p:ph type="title"/>
          </p:nvPr>
        </p:nvSpPr>
        <p:spPr>
          <a:xfrm>
            <a:off x="391886" y="365125"/>
            <a:ext cx="11636827" cy="767833"/>
          </a:xfrm>
        </p:spPr>
        <p:txBody>
          <a:bodyPr>
            <a:normAutofit fontScale="90000"/>
          </a:bodyPr>
          <a:lstStyle/>
          <a:p>
            <a:r>
              <a:rPr lang="en-IN" dirty="0"/>
              <a:t>Assignment 1a: Draw the network of the following projects</a:t>
            </a:r>
          </a:p>
        </p:txBody>
      </p:sp>
      <p:pic>
        <p:nvPicPr>
          <p:cNvPr id="5" name="Picture 4">
            <a:extLst>
              <a:ext uri="{FF2B5EF4-FFF2-40B4-BE49-F238E27FC236}">
                <a16:creationId xmlns:a16="http://schemas.microsoft.com/office/drawing/2014/main" id="{7E245822-5A53-26C8-08CF-AA6055C018CE}"/>
              </a:ext>
            </a:extLst>
          </p:cNvPr>
          <p:cNvPicPr>
            <a:picLocks noChangeAspect="1"/>
          </p:cNvPicPr>
          <p:nvPr/>
        </p:nvPicPr>
        <p:blipFill>
          <a:blip r:embed="rId2"/>
          <a:stretch>
            <a:fillRect/>
          </a:stretch>
        </p:blipFill>
        <p:spPr>
          <a:xfrm>
            <a:off x="1015044" y="1242659"/>
            <a:ext cx="2250669" cy="2313302"/>
          </a:xfrm>
          <a:prstGeom prst="rect">
            <a:avLst/>
          </a:prstGeom>
        </p:spPr>
      </p:pic>
      <p:pic>
        <p:nvPicPr>
          <p:cNvPr id="7" name="Picture 6">
            <a:extLst>
              <a:ext uri="{FF2B5EF4-FFF2-40B4-BE49-F238E27FC236}">
                <a16:creationId xmlns:a16="http://schemas.microsoft.com/office/drawing/2014/main" id="{E02C588C-9B36-0D25-D78D-63B192BFA7FC}"/>
              </a:ext>
            </a:extLst>
          </p:cNvPr>
          <p:cNvPicPr>
            <a:picLocks noChangeAspect="1"/>
          </p:cNvPicPr>
          <p:nvPr/>
        </p:nvPicPr>
        <p:blipFill>
          <a:blip r:embed="rId3"/>
          <a:stretch>
            <a:fillRect/>
          </a:stretch>
        </p:blipFill>
        <p:spPr>
          <a:xfrm>
            <a:off x="3498617" y="1242659"/>
            <a:ext cx="7855183" cy="604245"/>
          </a:xfrm>
          <a:prstGeom prst="rect">
            <a:avLst/>
          </a:prstGeom>
        </p:spPr>
      </p:pic>
      <p:pic>
        <p:nvPicPr>
          <p:cNvPr id="11" name="Picture 10">
            <a:extLst>
              <a:ext uri="{FF2B5EF4-FFF2-40B4-BE49-F238E27FC236}">
                <a16:creationId xmlns:a16="http://schemas.microsoft.com/office/drawing/2014/main" id="{764B753A-13EA-2631-E6ED-8DDC2EF12593}"/>
              </a:ext>
            </a:extLst>
          </p:cNvPr>
          <p:cNvPicPr>
            <a:picLocks noChangeAspect="1"/>
          </p:cNvPicPr>
          <p:nvPr/>
        </p:nvPicPr>
        <p:blipFill>
          <a:blip r:embed="rId4"/>
          <a:stretch>
            <a:fillRect/>
          </a:stretch>
        </p:blipFill>
        <p:spPr>
          <a:xfrm>
            <a:off x="3265713" y="1936038"/>
            <a:ext cx="3330245" cy="2985924"/>
          </a:xfrm>
          <a:prstGeom prst="rect">
            <a:avLst/>
          </a:prstGeom>
        </p:spPr>
      </p:pic>
      <p:pic>
        <p:nvPicPr>
          <p:cNvPr id="13" name="Picture 12">
            <a:extLst>
              <a:ext uri="{FF2B5EF4-FFF2-40B4-BE49-F238E27FC236}">
                <a16:creationId xmlns:a16="http://schemas.microsoft.com/office/drawing/2014/main" id="{07267908-8AA3-50A0-075E-3838C80D4E6B}"/>
              </a:ext>
            </a:extLst>
          </p:cNvPr>
          <p:cNvPicPr>
            <a:picLocks noChangeAspect="1"/>
          </p:cNvPicPr>
          <p:nvPr/>
        </p:nvPicPr>
        <p:blipFill>
          <a:blip r:embed="rId5"/>
          <a:stretch>
            <a:fillRect/>
          </a:stretch>
        </p:blipFill>
        <p:spPr>
          <a:xfrm>
            <a:off x="6707180" y="1936038"/>
            <a:ext cx="4839043" cy="3958154"/>
          </a:xfrm>
          <a:prstGeom prst="rect">
            <a:avLst/>
          </a:prstGeom>
        </p:spPr>
      </p:pic>
      <p:pic>
        <p:nvPicPr>
          <p:cNvPr id="15" name="Picture 14">
            <a:extLst>
              <a:ext uri="{FF2B5EF4-FFF2-40B4-BE49-F238E27FC236}">
                <a16:creationId xmlns:a16="http://schemas.microsoft.com/office/drawing/2014/main" id="{79804AD1-0CBB-9F34-AA60-5B4819726850}"/>
              </a:ext>
            </a:extLst>
          </p:cNvPr>
          <p:cNvPicPr>
            <a:picLocks noChangeAspect="1"/>
          </p:cNvPicPr>
          <p:nvPr/>
        </p:nvPicPr>
        <p:blipFill>
          <a:blip r:embed="rId6"/>
          <a:stretch>
            <a:fillRect/>
          </a:stretch>
        </p:blipFill>
        <p:spPr>
          <a:xfrm>
            <a:off x="211206" y="3632981"/>
            <a:ext cx="3054507" cy="2859894"/>
          </a:xfrm>
          <a:prstGeom prst="rect">
            <a:avLst/>
          </a:prstGeom>
        </p:spPr>
      </p:pic>
      <p:sp>
        <p:nvSpPr>
          <p:cNvPr id="3" name="TextBox 2">
            <a:extLst>
              <a:ext uri="{FF2B5EF4-FFF2-40B4-BE49-F238E27FC236}">
                <a16:creationId xmlns:a16="http://schemas.microsoft.com/office/drawing/2014/main" id="{887002F7-F764-9E48-E7DC-8F8AD93ADD94}"/>
              </a:ext>
            </a:extLst>
          </p:cNvPr>
          <p:cNvSpPr txBox="1"/>
          <p:nvPr/>
        </p:nvSpPr>
        <p:spPr>
          <a:xfrm>
            <a:off x="5327416" y="6085114"/>
            <a:ext cx="6320297" cy="369332"/>
          </a:xfrm>
          <a:prstGeom prst="rect">
            <a:avLst/>
          </a:prstGeom>
          <a:noFill/>
        </p:spPr>
        <p:txBody>
          <a:bodyPr wrap="square" rtlCol="0">
            <a:spAutoFit/>
          </a:bodyPr>
          <a:lstStyle/>
          <a:p>
            <a:r>
              <a:rPr lang="en-IN" dirty="0"/>
              <a:t>[Assignment 1= Assignment 1a+ Assignment 1b + Assignment 1c]</a:t>
            </a:r>
          </a:p>
        </p:txBody>
      </p:sp>
      <p:sp>
        <p:nvSpPr>
          <p:cNvPr id="4" name="TextBox 3">
            <a:extLst>
              <a:ext uri="{FF2B5EF4-FFF2-40B4-BE49-F238E27FC236}">
                <a16:creationId xmlns:a16="http://schemas.microsoft.com/office/drawing/2014/main" id="{BCA27A11-A229-C6AF-9EAA-9AC069476597}"/>
              </a:ext>
            </a:extLst>
          </p:cNvPr>
          <p:cNvSpPr txBox="1"/>
          <p:nvPr/>
        </p:nvSpPr>
        <p:spPr>
          <a:xfrm>
            <a:off x="9650183" y="793609"/>
            <a:ext cx="2699658" cy="383916"/>
          </a:xfrm>
          <a:prstGeom prst="rect">
            <a:avLst/>
          </a:prstGeom>
          <a:noFill/>
        </p:spPr>
        <p:txBody>
          <a:bodyPr wrap="square" rtlCol="0">
            <a:spAutoFit/>
          </a:bodyPr>
          <a:lstStyle/>
          <a:p>
            <a:r>
              <a:rPr lang="en-IN" dirty="0"/>
              <a:t>Total= 10marks</a:t>
            </a:r>
          </a:p>
        </p:txBody>
      </p:sp>
    </p:spTree>
    <p:extLst>
      <p:ext uri="{BB962C8B-B14F-4D97-AF65-F5344CB8AC3E}">
        <p14:creationId xmlns:p14="http://schemas.microsoft.com/office/powerpoint/2010/main" val="332973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5EC3-940D-7DFD-4665-BC1D56E2C8A1}"/>
              </a:ext>
            </a:extLst>
          </p:cNvPr>
          <p:cNvSpPr>
            <a:spLocks noGrp="1"/>
          </p:cNvSpPr>
          <p:nvPr>
            <p:ph type="title"/>
          </p:nvPr>
        </p:nvSpPr>
        <p:spPr/>
        <p:txBody>
          <a:bodyPr/>
          <a:lstStyle/>
          <a:p>
            <a:r>
              <a:rPr lang="en-IN" dirty="0"/>
              <a:t>Topics in Network Analysis</a:t>
            </a:r>
          </a:p>
        </p:txBody>
      </p:sp>
      <p:sp>
        <p:nvSpPr>
          <p:cNvPr id="3" name="Content Placeholder 2">
            <a:extLst>
              <a:ext uri="{FF2B5EF4-FFF2-40B4-BE49-F238E27FC236}">
                <a16:creationId xmlns:a16="http://schemas.microsoft.com/office/drawing/2014/main" id="{C613F429-959F-11CE-0FCF-B01D3E49FFF1}"/>
              </a:ext>
            </a:extLst>
          </p:cNvPr>
          <p:cNvSpPr>
            <a:spLocks noGrp="1"/>
          </p:cNvSpPr>
          <p:nvPr>
            <p:ph idx="1"/>
          </p:nvPr>
        </p:nvSpPr>
        <p:spPr>
          <a:xfrm>
            <a:off x="838200" y="1426029"/>
            <a:ext cx="10515600" cy="4750934"/>
          </a:xfrm>
        </p:spPr>
        <p:txBody>
          <a:bodyPr/>
          <a:lstStyle/>
          <a:p>
            <a:r>
              <a:rPr lang="en-US" dirty="0"/>
              <a:t>The various topics in network analysis can be grouped into four broad areas as follows:</a:t>
            </a:r>
          </a:p>
          <a:p>
            <a:pPr marL="342900" indent="-342900">
              <a:buAutoNum type="arabicPeriod"/>
            </a:pPr>
            <a:r>
              <a:rPr lang="en-US" sz="2400" b="1" i="1" dirty="0">
                <a:latin typeface="Times New Roman" panose="02020603050405020304" pitchFamily="18" charset="0"/>
                <a:cs typeface="Times New Roman" panose="02020603050405020304" pitchFamily="18" charset="0"/>
              </a:rPr>
              <a:t>Critical Path Method (CPM)/Float Analysis: </a:t>
            </a:r>
          </a:p>
          <a:p>
            <a:pPr marL="0" indent="0" algn="just">
              <a:buNone/>
            </a:pPr>
            <a:r>
              <a:rPr lang="en-US" sz="2000" dirty="0">
                <a:latin typeface="Times New Roman" panose="02020603050405020304" pitchFamily="18" charset="0"/>
                <a:cs typeface="Times New Roman" panose="02020603050405020304" pitchFamily="18" charset="0"/>
              </a:rPr>
              <a:t>In this case, the network is based on activities, using the activity on arrow (AOA) convention. It was first developed by DuPont in USA for their Nylon 6 project and is used in situations where the activity times are known deterministically. The first step is the construction of the network diagram and the subsequent steps include the following: to identify the early start (ES), earliest finish (EF), latest start (LS), and latest finish (LF). With the help of this information, we can identify the surpluses on activities, termed as ‘floats’, and the components of floats such as total float, interfering float, free float, and independent floats.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12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2D71-D8B6-FA49-F92E-6A9C4DADF172}"/>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44D2E0BF-62C3-74F9-DB61-9FAA596863C0}"/>
              </a:ext>
            </a:extLst>
          </p:cNvPr>
          <p:cNvSpPr>
            <a:spLocks noGrp="1"/>
          </p:cNvSpPr>
          <p:nvPr>
            <p:ph idx="1"/>
          </p:nvPr>
        </p:nvSpPr>
        <p:spPr>
          <a:xfrm>
            <a:off x="838200" y="1393371"/>
            <a:ext cx="10515600" cy="4783592"/>
          </a:xfrm>
        </p:spPr>
        <p:txBody>
          <a:bodyPr>
            <a:normAutofit/>
          </a:bodyPr>
          <a:lstStyle/>
          <a:p>
            <a:pPr marL="0" indent="0">
              <a:buNone/>
            </a:pPr>
            <a:r>
              <a:rPr lang="en-IN" sz="2400" b="1" i="1" dirty="0">
                <a:latin typeface="Times New Roman" panose="02020603050405020304" pitchFamily="18" charset="0"/>
                <a:cs typeface="Times New Roman" panose="02020603050405020304" pitchFamily="18" charset="0"/>
              </a:rPr>
              <a:t>2.</a:t>
            </a:r>
            <a:r>
              <a:rPr lang="en-US" sz="2400" b="1" i="1" dirty="0">
                <a:latin typeface="Times New Roman" panose="02020603050405020304" pitchFamily="18" charset="0"/>
                <a:cs typeface="Times New Roman" panose="02020603050405020304" pitchFamily="18" charset="0"/>
              </a:rPr>
              <a:t> Program Evaluation and Review Technique (PERT):</a:t>
            </a:r>
          </a:p>
          <a:p>
            <a:pPr marL="0" indent="0" algn="just">
              <a:buNone/>
            </a:pPr>
            <a:r>
              <a:rPr lang="en-US" sz="2000" dirty="0">
                <a:latin typeface="Times New Roman" panose="02020603050405020304" pitchFamily="18" charset="0"/>
                <a:cs typeface="Times New Roman" panose="02020603050405020304" pitchFamily="18" charset="0"/>
              </a:rPr>
              <a:t>	For many probabilistic projects such as projects in research and development or space projects, it is not possible to predict the exact time for the activities. In such situations, instead of the activities that track the progress of a project against time, milestones are established for monitoring their progress against time. These milestones are termed as ‘events’. Thus, the PERT network is event-based. This technique was first developed by the US Navy for its Polaris missile project. Such situations where activity times cannot be predicted with confidence are called stochastic or probabilistic situations. Here, we use three estimates of activity durations namely, the optimistic time (To ), most likely time (Tm ), and the pessimistic time (</a:t>
            </a:r>
            <a:r>
              <a:rPr lang="en-US" sz="2000" dirty="0" err="1">
                <a:latin typeface="Times New Roman" panose="02020603050405020304" pitchFamily="18" charset="0"/>
                <a:cs typeface="Times New Roman" panose="02020603050405020304" pitchFamily="18" charset="0"/>
              </a:rPr>
              <a:t>Tp</a:t>
            </a:r>
            <a:r>
              <a:rPr lang="en-US" sz="2000" dirty="0">
                <a:latin typeface="Times New Roman" panose="02020603050405020304" pitchFamily="18" charset="0"/>
                <a:cs typeface="Times New Roman" panose="02020603050405020304" pitchFamily="18" charset="0"/>
              </a:rPr>
              <a:t> ). In the case of PERT networks, the average time for completion of an activity is calculated and the sum total of the average times for all the activities on the critical path is the average time for completion of the project. As ‘average’ times are involved for project duration, we also consider the standard deviation for the project completion </a:t>
            </a:r>
            <a:r>
              <a:rPr lang="en-US" sz="2000" dirty="0" err="1">
                <a:latin typeface="Times New Roman" panose="02020603050405020304" pitchFamily="18" charset="0"/>
                <a:cs typeface="Times New Roman" panose="02020603050405020304" pitchFamily="18" charset="0"/>
              </a:rPr>
              <a:t>times,which</a:t>
            </a:r>
            <a:r>
              <a:rPr lang="en-US" sz="2000" dirty="0">
                <a:latin typeface="Times New Roman" panose="02020603050405020304" pitchFamily="18" charset="0"/>
                <a:cs typeface="Times New Roman" panose="02020603050405020304" pitchFamily="18" charset="0"/>
              </a:rPr>
              <a:t> would help us arrive at confidence intervals for project completion based on available time.</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59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7D83-5F28-98AB-F55E-163508C78972}"/>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A79978EA-8C26-93C4-B0ED-423567143441}"/>
              </a:ext>
            </a:extLst>
          </p:cNvPr>
          <p:cNvSpPr>
            <a:spLocks noGrp="1"/>
          </p:cNvSpPr>
          <p:nvPr>
            <p:ph idx="1"/>
          </p:nvPr>
        </p:nvSpPr>
        <p:spPr>
          <a:xfrm>
            <a:off x="838200" y="1502229"/>
            <a:ext cx="10515600" cy="4674734"/>
          </a:xfrm>
        </p:spPr>
        <p:txBody>
          <a:bodyPr>
            <a:normAutofit fontScale="92500"/>
          </a:bodyPr>
          <a:lstStyle/>
          <a:p>
            <a:pPr marL="0" indent="0" algn="just">
              <a:buNone/>
            </a:pPr>
            <a:r>
              <a:rPr lang="en-IN" b="1" i="1" dirty="0">
                <a:latin typeface="Times New Roman" panose="02020603050405020304" pitchFamily="18" charset="0"/>
                <a:cs typeface="Times New Roman" panose="02020603050405020304" pitchFamily="18" charset="0"/>
              </a:rPr>
              <a:t>3. </a:t>
            </a:r>
            <a:r>
              <a:rPr lang="en-US" b="1" i="1" dirty="0">
                <a:latin typeface="Times New Roman" panose="02020603050405020304" pitchFamily="18" charset="0"/>
                <a:cs typeface="Times New Roman" panose="02020603050405020304" pitchFamily="18" charset="0"/>
              </a:rPr>
              <a:t>Crashing of a Project: </a:t>
            </a:r>
          </a:p>
          <a:p>
            <a:pPr marL="0" indent="0"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every project, the cost component may comprise two components—direct cost and indirect cost. Although the direct cost occurs irrespective of the time taken to complete the project, the indirect cost is a function of the project duration and thus can be targeted for reduction by reducing the project duration. Completing the project </a:t>
            </a:r>
            <a:r>
              <a:rPr lang="en-US" sz="2400">
                <a:latin typeface="Times New Roman" panose="02020603050405020304" pitchFamily="18" charset="0"/>
                <a:cs typeface="Times New Roman" panose="02020603050405020304" pitchFamily="18" charset="0"/>
              </a:rPr>
              <a:t>in less </a:t>
            </a:r>
            <a:r>
              <a:rPr lang="en-US" sz="2400" dirty="0">
                <a:latin typeface="Times New Roman" panose="02020603050405020304" pitchFamily="18" charset="0"/>
                <a:cs typeface="Times New Roman" panose="02020603050405020304" pitchFamily="18" charset="0"/>
              </a:rPr>
              <a:t>time than earlier planned is termed ‘crashing’. Crashing is carried out for the twin benefits of reducing indirect costs and thus, the total cost, besides the advantages of reduced time duration for completing the project. There may be some increase in direct cost as a result of crashing due to the required additional efforts and resources, but the substantial advantages offset this increase. The second benefit is that the project gets completed before the scheduled time and it is often advantageous to do so as in most cases, additional rewards/monetary benefits are available for completing the project early. However, infinite crashing is not possible and is limited by either the technical limitations, if any, of minimum time for completing an activity, or the cost considerations.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61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D072-8AC6-5149-AA8A-53DF299806AE}"/>
              </a:ext>
            </a:extLst>
          </p:cNvPr>
          <p:cNvSpPr>
            <a:spLocks noGrp="1"/>
          </p:cNvSpPr>
          <p:nvPr>
            <p:ph type="title"/>
          </p:nvPr>
        </p:nvSpPr>
        <p:spPr/>
        <p:txBody>
          <a:bodyPr/>
          <a:lstStyle/>
          <a:p>
            <a:r>
              <a:rPr lang="en-IN"/>
              <a:t>Cont..</a:t>
            </a:r>
            <a:endParaRPr lang="en-IN" dirty="0"/>
          </a:p>
        </p:txBody>
      </p:sp>
      <p:sp>
        <p:nvSpPr>
          <p:cNvPr id="3" name="Content Placeholder 2">
            <a:extLst>
              <a:ext uri="{FF2B5EF4-FFF2-40B4-BE49-F238E27FC236}">
                <a16:creationId xmlns:a16="http://schemas.microsoft.com/office/drawing/2014/main" id="{9258965E-F9F8-CF1A-34AB-E6C0231E3D21}"/>
              </a:ext>
            </a:extLst>
          </p:cNvPr>
          <p:cNvSpPr>
            <a:spLocks noGrp="1"/>
          </p:cNvSpPr>
          <p:nvPr>
            <p:ph idx="1"/>
          </p:nvPr>
        </p:nvSpPr>
        <p:spPr>
          <a:xfrm>
            <a:off x="838200" y="1469571"/>
            <a:ext cx="11038114" cy="4707392"/>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4. Network Using the Activity on Node (AON) Convention or Precedence Diagramming Method (PDM): </a:t>
            </a:r>
          </a:p>
          <a:p>
            <a:pPr marL="0" indent="0" algn="just">
              <a:buNone/>
            </a:pPr>
            <a:r>
              <a:rPr lang="en-US" sz="2200" dirty="0">
                <a:latin typeface="Times New Roman" panose="02020603050405020304" pitchFamily="18" charset="0"/>
                <a:cs typeface="Times New Roman" panose="02020603050405020304" pitchFamily="18" charset="0"/>
              </a:rPr>
              <a:t>In this case, the activity is shown at the node and is joined by arrows depending upon their logical relationship. Much information can be shown in the network using the AON convention, unlike in the case of activity on arrow (AOA) network. Second, in most practical situations, succeeding activities can proceed simultaneously with the preceding activity with or without some time delay. This is because the entire predecessor activity doesn't need to be fully complete before the successor activity can start. Such parallel progress of activities is not possible under AOA convention, where the preceding activity must be fully completed before the succeeding activity can start. Most software programs use the PDM method for solving project network problems.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83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4B52-9683-5311-3F28-816F5D92A355}"/>
              </a:ext>
            </a:extLst>
          </p:cNvPr>
          <p:cNvSpPr>
            <a:spLocks noGrp="1"/>
          </p:cNvSpPr>
          <p:nvPr>
            <p:ph type="title"/>
          </p:nvPr>
        </p:nvSpPr>
        <p:spPr>
          <a:xfrm>
            <a:off x="838199" y="365125"/>
            <a:ext cx="10842171" cy="1325563"/>
          </a:xfrm>
        </p:spPr>
        <p:txBody>
          <a:bodyPr>
            <a:normAutofit/>
          </a:bodyPr>
          <a:lstStyle/>
          <a:p>
            <a:r>
              <a:rPr lang="en-US" sz="2400" b="1" dirty="0">
                <a:latin typeface="Times New Roman" panose="02020603050405020304" pitchFamily="18" charset="0"/>
                <a:cs typeface="Times New Roman" panose="02020603050405020304" pitchFamily="18" charset="0"/>
              </a:rPr>
              <a:t> Network diagram and analysis using the activity ON arrow (AOA) convention</a:t>
            </a:r>
          </a:p>
        </p:txBody>
      </p:sp>
      <p:sp>
        <p:nvSpPr>
          <p:cNvPr id="3" name="Content Placeholder 2">
            <a:extLst>
              <a:ext uri="{FF2B5EF4-FFF2-40B4-BE49-F238E27FC236}">
                <a16:creationId xmlns:a16="http://schemas.microsoft.com/office/drawing/2014/main" id="{5D137167-3A8E-4FF7-BB72-3FA2AAB3FA61}"/>
              </a:ext>
            </a:extLst>
          </p:cNvPr>
          <p:cNvSpPr>
            <a:spLocks noGrp="1"/>
          </p:cNvSpPr>
          <p:nvPr>
            <p:ph idx="1"/>
          </p:nvPr>
        </p:nvSpPr>
        <p:spPr>
          <a:xfrm>
            <a:off x="1001484" y="1411968"/>
            <a:ext cx="10515600" cy="4351338"/>
          </a:xfrm>
        </p:spPr>
        <p:txBody>
          <a:bodyPr>
            <a:normAutofit/>
          </a:bodyPr>
          <a:lstStyle/>
          <a:p>
            <a:pPr algn="just"/>
            <a:r>
              <a:rPr lang="en-US" sz="2400" dirty="0"/>
              <a:t>While constructing the network diagram using the AOA convention (or the AON convention), the only criteria is the predecessor or successor relationship.</a:t>
            </a:r>
          </a:p>
          <a:p>
            <a:pPr algn="just"/>
            <a:r>
              <a:rPr lang="en-US" sz="2400" dirty="0"/>
              <a:t>The network diagram is the first stage of any network analysis, and hence, adequate attention should be paid to the details while constructing the diagram.</a:t>
            </a:r>
            <a:endParaRPr lang="en-IN" sz="2400" dirty="0"/>
          </a:p>
        </p:txBody>
      </p:sp>
    </p:spTree>
    <p:extLst>
      <p:ext uri="{BB962C8B-B14F-4D97-AF65-F5344CB8AC3E}">
        <p14:creationId xmlns:p14="http://schemas.microsoft.com/office/powerpoint/2010/main" val="302368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360D-A41E-9A8F-EC7C-310EF2A2E886}"/>
              </a:ext>
            </a:extLst>
          </p:cNvPr>
          <p:cNvSpPr>
            <a:spLocks noGrp="1"/>
          </p:cNvSpPr>
          <p:nvPr>
            <p:ph type="title"/>
          </p:nvPr>
        </p:nvSpPr>
        <p:spPr/>
        <p:txBody>
          <a:bodyPr/>
          <a:lstStyle/>
          <a:p>
            <a:r>
              <a:rPr lang="en-IN" dirty="0"/>
              <a:t>Application in a software company</a:t>
            </a:r>
          </a:p>
        </p:txBody>
      </p:sp>
      <p:sp>
        <p:nvSpPr>
          <p:cNvPr id="3" name="Content Placeholder 2">
            <a:extLst>
              <a:ext uri="{FF2B5EF4-FFF2-40B4-BE49-F238E27FC236}">
                <a16:creationId xmlns:a16="http://schemas.microsoft.com/office/drawing/2014/main" id="{E3115F06-CBD6-DAC1-B74E-51004EC64066}"/>
              </a:ext>
            </a:extLst>
          </p:cNvPr>
          <p:cNvSpPr>
            <a:spLocks noGrp="1"/>
          </p:cNvSpPr>
          <p:nvPr>
            <p:ph idx="1"/>
          </p:nvPr>
        </p:nvSpPr>
        <p:spPr/>
        <p:txBody>
          <a:bodyPr>
            <a:normAutofit fontScale="62500" lnSpcReduction="20000"/>
          </a:bodyPr>
          <a:lstStyle/>
          <a:p>
            <a:pPr algn="just" fontAlgn="ctr">
              <a:lnSpc>
                <a:spcPts val="1800"/>
              </a:lnSpc>
              <a:spcAft>
                <a:spcPts val="750"/>
              </a:spcAft>
            </a:pPr>
            <a:r>
              <a:rPr lang="en-US" b="0" i="0" dirty="0">
                <a:solidFill>
                  <a:srgbClr val="001D35"/>
                </a:solidFill>
                <a:effectLst/>
                <a:latin typeface="Times New Roman" panose="02020603050405020304" pitchFamily="18" charset="0"/>
                <a:cs typeface="Times New Roman" panose="02020603050405020304" pitchFamily="18" charset="0"/>
              </a:rPr>
              <a:t>The critical path method (CPM) is a project management technique that can be used to plan and schedule software projects. Here are some steps for using CPM: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Identify tasks</a:t>
            </a:r>
            <a:r>
              <a:rPr lang="en-US" b="0" i="0" dirty="0">
                <a:solidFill>
                  <a:srgbClr val="001D35"/>
                </a:solidFill>
                <a:effectLst/>
                <a:latin typeface="Times New Roman" panose="02020603050405020304" pitchFamily="18" charset="0"/>
                <a:cs typeface="Times New Roman" panose="02020603050405020304" pitchFamily="18" charset="0"/>
              </a:rPr>
              <a:t>: Identify all tasks required to complete the project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Determine sequence</a:t>
            </a:r>
            <a:r>
              <a:rPr lang="en-US" b="0" i="0" dirty="0">
                <a:solidFill>
                  <a:srgbClr val="001D35"/>
                </a:solidFill>
                <a:effectLst/>
                <a:latin typeface="Times New Roman" panose="02020603050405020304" pitchFamily="18" charset="0"/>
                <a:cs typeface="Times New Roman" panose="02020603050405020304" pitchFamily="18" charset="0"/>
              </a:rPr>
              <a:t>: Determine the order in which the tasks will be completed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Estimate durations</a:t>
            </a:r>
            <a:r>
              <a:rPr lang="en-US" b="0" i="0" dirty="0">
                <a:solidFill>
                  <a:srgbClr val="001D35"/>
                </a:solidFill>
                <a:effectLst/>
                <a:latin typeface="Times New Roman" panose="02020603050405020304" pitchFamily="18" charset="0"/>
                <a:cs typeface="Times New Roman" panose="02020603050405020304" pitchFamily="18" charset="0"/>
              </a:rPr>
              <a:t>: Estimate how long each task will take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Draw a network diagram</a:t>
            </a:r>
            <a:r>
              <a:rPr lang="en-US" b="0" i="0" dirty="0">
                <a:solidFill>
                  <a:srgbClr val="001D35"/>
                </a:solidFill>
                <a:effectLst/>
                <a:latin typeface="Times New Roman" panose="02020603050405020304" pitchFamily="18" charset="0"/>
                <a:cs typeface="Times New Roman" panose="02020603050405020304" pitchFamily="18" charset="0"/>
              </a:rPr>
              <a:t>: Create a visual representation of the task sequences using a network diagram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Identify the critical path</a:t>
            </a:r>
            <a:r>
              <a:rPr lang="en-US" b="0" i="0" dirty="0">
                <a:solidFill>
                  <a:srgbClr val="001D35"/>
                </a:solidFill>
                <a:effectLst/>
                <a:latin typeface="Times New Roman" panose="02020603050405020304" pitchFamily="18" charset="0"/>
                <a:cs typeface="Times New Roman" panose="02020603050405020304" pitchFamily="18" charset="0"/>
              </a:rPr>
              <a:t>: Identify the longest sequence of tasks that must be completed on time </a:t>
            </a:r>
          </a:p>
          <a:p>
            <a:pPr algn="just" fontAlgn="ctr">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Calculate float</a:t>
            </a:r>
            <a:r>
              <a:rPr lang="en-US" b="0" i="0" dirty="0">
                <a:solidFill>
                  <a:srgbClr val="001D35"/>
                </a:solidFill>
                <a:effectLst/>
                <a:latin typeface="Times New Roman" panose="02020603050405020304" pitchFamily="18" charset="0"/>
                <a:cs typeface="Times New Roman" panose="02020603050405020304" pitchFamily="18" charset="0"/>
              </a:rPr>
              <a:t>: Calculate the float for each activity in the second longest sequence of activities </a:t>
            </a:r>
          </a:p>
          <a:p>
            <a:pPr algn="just" fontAlgn="ctr">
              <a:lnSpc>
                <a:spcPts val="1650"/>
              </a:lnSpc>
              <a:spcBef>
                <a:spcPts val="750"/>
              </a:spcBef>
              <a:spcAft>
                <a:spcPts val="1500"/>
              </a:spcAft>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Monitor the critical path</a:t>
            </a:r>
            <a:r>
              <a:rPr lang="en-US" b="0" i="0" dirty="0">
                <a:solidFill>
                  <a:srgbClr val="001D35"/>
                </a:solidFill>
                <a:effectLst/>
                <a:latin typeface="Times New Roman" panose="02020603050405020304" pitchFamily="18" charset="0"/>
                <a:cs typeface="Times New Roman" panose="02020603050405020304" pitchFamily="18" charset="0"/>
              </a:rPr>
              <a:t>: Monitor the critical path to ensure the project stays on schedule </a:t>
            </a:r>
          </a:p>
          <a:p>
            <a:pPr algn="just">
              <a:spcBef>
                <a:spcPts val="750"/>
              </a:spcBef>
              <a:spcAft>
                <a:spcPts val="1500"/>
              </a:spcAft>
            </a:pPr>
            <a:r>
              <a:rPr lang="en-US" b="0" i="0" dirty="0">
                <a:solidFill>
                  <a:srgbClr val="001D35"/>
                </a:solidFill>
                <a:effectLst/>
                <a:latin typeface="Times New Roman" panose="02020603050405020304" pitchFamily="18" charset="0"/>
                <a:cs typeface="Times New Roman" panose="02020603050405020304" pitchFamily="18" charset="0"/>
              </a:rPr>
              <a:t>The CPM is also known as critical path analysis (CPA). It's a valuable tool for managing and communicating complex projects. </a:t>
            </a:r>
          </a:p>
          <a:p>
            <a:endParaRPr lang="en-IN" dirty="0"/>
          </a:p>
        </p:txBody>
      </p:sp>
    </p:spTree>
    <p:extLst>
      <p:ext uri="{BB962C8B-B14F-4D97-AF65-F5344CB8AC3E}">
        <p14:creationId xmlns:p14="http://schemas.microsoft.com/office/powerpoint/2010/main" val="231384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DCE2-4DF2-21A8-3D2A-1EF6C78BB22C}"/>
              </a:ext>
            </a:extLst>
          </p:cNvPr>
          <p:cNvSpPr>
            <a:spLocks noGrp="1"/>
          </p:cNvSpPr>
          <p:nvPr>
            <p:ph type="title"/>
          </p:nvPr>
        </p:nvSpPr>
        <p:spPr/>
        <p:txBody>
          <a:bodyPr>
            <a:normAutofit/>
          </a:bodyPr>
          <a:lstStyle/>
          <a:p>
            <a:r>
              <a:rPr lang="en-IN" sz="3600" b="1" i="1" dirty="0">
                <a:latin typeface="Times New Roman" panose="02020603050405020304" pitchFamily="18" charset="0"/>
                <a:cs typeface="Times New Roman" panose="02020603050405020304" pitchFamily="18" charset="0"/>
              </a:rPr>
              <a:t>Constructing a Network Diagram</a:t>
            </a:r>
          </a:p>
        </p:txBody>
      </p:sp>
      <p:sp>
        <p:nvSpPr>
          <p:cNvPr id="3" name="Content Placeholder 2">
            <a:extLst>
              <a:ext uri="{FF2B5EF4-FFF2-40B4-BE49-F238E27FC236}">
                <a16:creationId xmlns:a16="http://schemas.microsoft.com/office/drawing/2014/main" id="{78798FB6-8D8B-CBE9-1CAF-84035255D56A}"/>
              </a:ext>
            </a:extLst>
          </p:cNvPr>
          <p:cNvSpPr>
            <a:spLocks noGrp="1"/>
          </p:cNvSpPr>
          <p:nvPr>
            <p:ph idx="1"/>
          </p:nvPr>
        </p:nvSpPr>
        <p:spPr>
          <a:xfrm>
            <a:off x="838200" y="1611086"/>
            <a:ext cx="10515600" cy="4565877"/>
          </a:xfrm>
        </p:spPr>
        <p:txBody>
          <a:bodyPr>
            <a:normAutofit fontScale="92500" lnSpcReduction="20000"/>
          </a:bodyPr>
          <a:lstStyle/>
          <a:p>
            <a:pPr algn="just"/>
            <a:r>
              <a:rPr lang="en-US" dirty="0"/>
              <a:t>The various tools and techniques of project management are grouped into two heads, namely </a:t>
            </a:r>
            <a:r>
              <a:rPr lang="en-US" i="1" dirty="0"/>
              <a:t>bar charts</a:t>
            </a:r>
            <a:r>
              <a:rPr lang="en-US" dirty="0"/>
              <a:t>, </a:t>
            </a:r>
            <a:r>
              <a:rPr lang="en-US" i="1" dirty="0"/>
              <a:t>milestone charts </a:t>
            </a:r>
            <a:r>
              <a:rPr lang="en-US" dirty="0"/>
              <a:t>and </a:t>
            </a:r>
            <a:r>
              <a:rPr lang="en-US" i="1" dirty="0"/>
              <a:t>velocity diagrams</a:t>
            </a:r>
            <a:r>
              <a:rPr lang="en-US" dirty="0"/>
              <a:t> and </a:t>
            </a:r>
            <a:r>
              <a:rPr lang="en-US" i="1" dirty="0"/>
              <a:t>network techniques</a:t>
            </a:r>
            <a:r>
              <a:rPr lang="en-US" dirty="0"/>
              <a:t>.</a:t>
            </a:r>
          </a:p>
          <a:p>
            <a:pPr algn="just"/>
            <a:r>
              <a:rPr lang="en-US" dirty="0"/>
              <a:t>Bar charts or Gantt charts are two-dimensional, pictorial representations of a project, with activities of the project shown on one axis and their durations represented on the other axis. Milestone charts are the modified and improved versions of bar charts with a primary difference that a mile stone chart is event-based whereas, a bar chart is an activity-based chart. Milestones such as bar charts cannot show the interrelationships between activities or events and give equal weightage to all activities, instead of more weightage to the critical path activities. Thus, they possess most of the drawbacks inherent in a bar chart. Velocity diagrams are useful for representing the activities which require groups of people working in a predetermined sequence.</a:t>
            </a:r>
            <a:endParaRPr lang="en-IN" dirty="0"/>
          </a:p>
        </p:txBody>
      </p:sp>
    </p:spTree>
    <p:extLst>
      <p:ext uri="{BB962C8B-B14F-4D97-AF65-F5344CB8AC3E}">
        <p14:creationId xmlns:p14="http://schemas.microsoft.com/office/powerpoint/2010/main" val="203210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2167</Words>
  <Application>Microsoft Office PowerPoint</Application>
  <PresentationFormat>Widescreen</PresentationFormat>
  <Paragraphs>73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Network Analysis</vt:lpstr>
      <vt:lpstr>Introduction</vt:lpstr>
      <vt:lpstr>Topics in Network Analysis</vt:lpstr>
      <vt:lpstr>Cont..</vt:lpstr>
      <vt:lpstr>Cont..</vt:lpstr>
      <vt:lpstr>Cont..</vt:lpstr>
      <vt:lpstr> Network diagram and analysis using the activity ON arrow (AOA) convention</vt:lpstr>
      <vt:lpstr>Application in a software company</vt:lpstr>
      <vt:lpstr>Constructing a Network Diagram</vt:lpstr>
      <vt:lpstr>PowerPoint Presentation</vt:lpstr>
      <vt:lpstr>Cont..</vt:lpstr>
      <vt:lpstr>Important for network diagram</vt:lpstr>
      <vt:lpstr>Cont..</vt:lpstr>
      <vt:lpstr>Cont..</vt:lpstr>
      <vt:lpstr>Cont..</vt:lpstr>
      <vt:lpstr>Cont..</vt:lpstr>
      <vt:lpstr>Exercise 1</vt:lpstr>
      <vt:lpstr>PowerPoint Presentation</vt:lpstr>
      <vt:lpstr>PowerPoint Presentation</vt:lpstr>
      <vt:lpstr>PowerPoint Presentation</vt:lpstr>
      <vt:lpstr>PowerPoint Presentation</vt:lpstr>
      <vt:lpstr>PowerPoint Presentation</vt:lpstr>
      <vt:lpstr>Assignment 1a: Draw the network of the following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Ray</dc:creator>
  <cp:lastModifiedBy>Ankita Ray</cp:lastModifiedBy>
  <cp:revision>16</cp:revision>
  <dcterms:created xsi:type="dcterms:W3CDTF">2024-11-05T08:17:26Z</dcterms:created>
  <dcterms:modified xsi:type="dcterms:W3CDTF">2024-11-28T09:07:06Z</dcterms:modified>
</cp:coreProperties>
</file>