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Ray" userId="cad03ac38949300e" providerId="LiveId" clId="{C37E2AE8-14D1-441D-9D89-A0B5B7748B1A}"/>
    <pc:docChg chg="undo custSel addSld modSld">
      <pc:chgData name="Ankita Ray" userId="cad03ac38949300e" providerId="LiveId" clId="{C37E2AE8-14D1-441D-9D89-A0B5B7748B1A}" dt="2024-11-29T07:06:42.817" v="450" actId="20577"/>
      <pc:docMkLst>
        <pc:docMk/>
      </pc:docMkLst>
      <pc:sldChg chg="modSp mod">
        <pc:chgData name="Ankita Ray" userId="cad03ac38949300e" providerId="LiveId" clId="{C37E2AE8-14D1-441D-9D89-A0B5B7748B1A}" dt="2024-11-29T06:55:59.338" v="425" actId="2711"/>
        <pc:sldMkLst>
          <pc:docMk/>
          <pc:sldMk cId="4113244397" sldId="257"/>
        </pc:sldMkLst>
        <pc:spChg chg="mod">
          <ac:chgData name="Ankita Ray" userId="cad03ac38949300e" providerId="LiveId" clId="{C37E2AE8-14D1-441D-9D89-A0B5B7748B1A}" dt="2024-11-28T12:59:16.895" v="45" actId="20577"/>
          <ac:spMkLst>
            <pc:docMk/>
            <pc:sldMk cId="4113244397" sldId="257"/>
            <ac:spMk id="2" creationId="{AA1933C5-0C44-FA4A-8D8B-C3F30AA3DB4D}"/>
          </ac:spMkLst>
        </pc:spChg>
        <pc:spChg chg="mod">
          <ac:chgData name="Ankita Ray" userId="cad03ac38949300e" providerId="LiveId" clId="{C37E2AE8-14D1-441D-9D89-A0B5B7748B1A}" dt="2024-11-29T06:55:59.338" v="425" actId="2711"/>
          <ac:spMkLst>
            <pc:docMk/>
            <pc:sldMk cId="4113244397" sldId="257"/>
            <ac:spMk id="3" creationId="{B41A40F0-A5EE-7ADA-BFAA-89B311AEE09B}"/>
          </ac:spMkLst>
        </pc:spChg>
      </pc:sldChg>
      <pc:sldChg chg="modSp new mod">
        <pc:chgData name="Ankita Ray" userId="cad03ac38949300e" providerId="LiveId" clId="{C37E2AE8-14D1-441D-9D89-A0B5B7748B1A}" dt="2024-11-29T06:55:29.090" v="424" actId="2711"/>
        <pc:sldMkLst>
          <pc:docMk/>
          <pc:sldMk cId="2141662730" sldId="258"/>
        </pc:sldMkLst>
        <pc:spChg chg="mod">
          <ac:chgData name="Ankita Ray" userId="cad03ac38949300e" providerId="LiveId" clId="{C37E2AE8-14D1-441D-9D89-A0B5B7748B1A}" dt="2024-11-28T13:00:49.481" v="50"/>
          <ac:spMkLst>
            <pc:docMk/>
            <pc:sldMk cId="2141662730" sldId="258"/>
            <ac:spMk id="2" creationId="{4AC02ECC-6649-B7E3-F2F8-F8CACF51578C}"/>
          </ac:spMkLst>
        </pc:spChg>
        <pc:spChg chg="mod">
          <ac:chgData name="Ankita Ray" userId="cad03ac38949300e" providerId="LiveId" clId="{C37E2AE8-14D1-441D-9D89-A0B5B7748B1A}" dt="2024-11-29T06:55:29.090" v="424" actId="2711"/>
          <ac:spMkLst>
            <pc:docMk/>
            <pc:sldMk cId="2141662730" sldId="258"/>
            <ac:spMk id="3" creationId="{A6FD0001-5F1B-5046-B24C-EC5418A4D169}"/>
          </ac:spMkLst>
        </pc:spChg>
      </pc:sldChg>
      <pc:sldChg chg="addSp modSp new mod">
        <pc:chgData name="Ankita Ray" userId="cad03ac38949300e" providerId="LiveId" clId="{C37E2AE8-14D1-441D-9D89-A0B5B7748B1A}" dt="2024-11-28T13:04:06.521" v="65" actId="20577"/>
        <pc:sldMkLst>
          <pc:docMk/>
          <pc:sldMk cId="2765936190" sldId="259"/>
        </pc:sldMkLst>
        <pc:spChg chg="mod">
          <ac:chgData name="Ankita Ray" userId="cad03ac38949300e" providerId="LiveId" clId="{C37E2AE8-14D1-441D-9D89-A0B5B7748B1A}" dt="2024-11-28T13:01:34.072" v="55" actId="27636"/>
          <ac:spMkLst>
            <pc:docMk/>
            <pc:sldMk cId="2765936190" sldId="259"/>
            <ac:spMk id="2" creationId="{B7B73F58-8BD2-2DCC-8D8C-D01DA67DE937}"/>
          </ac:spMkLst>
        </pc:spChg>
        <pc:spChg chg="mod">
          <ac:chgData name="Ankita Ray" userId="cad03ac38949300e" providerId="LiveId" clId="{C37E2AE8-14D1-441D-9D89-A0B5B7748B1A}" dt="2024-11-28T13:04:06.521" v="65" actId="20577"/>
          <ac:spMkLst>
            <pc:docMk/>
            <pc:sldMk cId="2765936190" sldId="259"/>
            <ac:spMk id="3" creationId="{4BB74688-71BA-FAF1-9C8C-D92977EFD51E}"/>
          </ac:spMkLst>
        </pc:spChg>
        <pc:picChg chg="add mod">
          <ac:chgData name="Ankita Ray" userId="cad03ac38949300e" providerId="LiveId" clId="{C37E2AE8-14D1-441D-9D89-A0B5B7748B1A}" dt="2024-11-28T13:04:03.851" v="64" actId="1076"/>
          <ac:picMkLst>
            <pc:docMk/>
            <pc:sldMk cId="2765936190" sldId="259"/>
            <ac:picMk id="5" creationId="{C4CD59E8-5FBC-EA99-6A17-A8002F811419}"/>
          </ac:picMkLst>
        </pc:picChg>
      </pc:sldChg>
      <pc:sldChg chg="modSp new mod">
        <pc:chgData name="Ankita Ray" userId="cad03ac38949300e" providerId="LiveId" clId="{C37E2AE8-14D1-441D-9D89-A0B5B7748B1A}" dt="2024-11-28T13:05:46.167" v="72" actId="123"/>
        <pc:sldMkLst>
          <pc:docMk/>
          <pc:sldMk cId="234809687" sldId="260"/>
        </pc:sldMkLst>
        <pc:spChg chg="mod">
          <ac:chgData name="Ankita Ray" userId="cad03ac38949300e" providerId="LiveId" clId="{C37E2AE8-14D1-441D-9D89-A0B5B7748B1A}" dt="2024-11-28T13:04:42.478" v="68" actId="20577"/>
          <ac:spMkLst>
            <pc:docMk/>
            <pc:sldMk cId="234809687" sldId="260"/>
            <ac:spMk id="2" creationId="{BED211EC-F77E-6D89-51F4-2DC4A4FF66E7}"/>
          </ac:spMkLst>
        </pc:spChg>
        <pc:spChg chg="mod">
          <ac:chgData name="Ankita Ray" userId="cad03ac38949300e" providerId="LiveId" clId="{C37E2AE8-14D1-441D-9D89-A0B5B7748B1A}" dt="2024-11-28T13:05:46.167" v="72" actId="123"/>
          <ac:spMkLst>
            <pc:docMk/>
            <pc:sldMk cId="234809687" sldId="260"/>
            <ac:spMk id="3" creationId="{6CCE61BD-DB67-78BF-1AFB-082F35BDD75C}"/>
          </ac:spMkLst>
        </pc:spChg>
      </pc:sldChg>
      <pc:sldChg chg="addSp delSp modSp new mod">
        <pc:chgData name="Ankita Ray" userId="cad03ac38949300e" providerId="LiveId" clId="{C37E2AE8-14D1-441D-9D89-A0B5B7748B1A}" dt="2024-11-28T13:09:00.329" v="104" actId="1076"/>
        <pc:sldMkLst>
          <pc:docMk/>
          <pc:sldMk cId="904978944" sldId="261"/>
        </pc:sldMkLst>
        <pc:spChg chg="del mod">
          <ac:chgData name="Ankita Ray" userId="cad03ac38949300e" providerId="LiveId" clId="{C37E2AE8-14D1-441D-9D89-A0B5B7748B1A}" dt="2024-11-28T13:08:51.045" v="101" actId="478"/>
          <ac:spMkLst>
            <pc:docMk/>
            <pc:sldMk cId="904978944" sldId="261"/>
            <ac:spMk id="2" creationId="{2834E7BD-7FFC-C160-9C1C-EFB48A54064C}"/>
          </ac:spMkLst>
        </pc:spChg>
        <pc:spChg chg="mod">
          <ac:chgData name="Ankita Ray" userId="cad03ac38949300e" providerId="LiveId" clId="{C37E2AE8-14D1-441D-9D89-A0B5B7748B1A}" dt="2024-11-28T13:08:56.751" v="103" actId="1076"/>
          <ac:spMkLst>
            <pc:docMk/>
            <pc:sldMk cId="904978944" sldId="261"/>
            <ac:spMk id="3" creationId="{7C579077-ED38-A432-A32D-099C0452189B}"/>
          </ac:spMkLst>
        </pc:spChg>
        <pc:spChg chg="add del mod">
          <ac:chgData name="Ankita Ray" userId="cad03ac38949300e" providerId="LiveId" clId="{C37E2AE8-14D1-441D-9D89-A0B5B7748B1A}" dt="2024-11-28T13:08:53.402" v="102" actId="478"/>
          <ac:spMkLst>
            <pc:docMk/>
            <pc:sldMk cId="904978944" sldId="261"/>
            <ac:spMk id="7" creationId="{85767972-E454-A41F-FC38-3BB5F7A3426B}"/>
          </ac:spMkLst>
        </pc:spChg>
        <pc:picChg chg="add mod">
          <ac:chgData name="Ankita Ray" userId="cad03ac38949300e" providerId="LiveId" clId="{C37E2AE8-14D1-441D-9D89-A0B5B7748B1A}" dt="2024-11-28T13:09:00.329" v="104" actId="1076"/>
          <ac:picMkLst>
            <pc:docMk/>
            <pc:sldMk cId="904978944" sldId="261"/>
            <ac:picMk id="5" creationId="{5A165232-7BD9-0CD0-C6A7-34216542A929}"/>
          </ac:picMkLst>
        </pc:picChg>
      </pc:sldChg>
      <pc:sldChg chg="addSp delSp modSp new mod">
        <pc:chgData name="Ankita Ray" userId="cad03ac38949300e" providerId="LiveId" clId="{C37E2AE8-14D1-441D-9D89-A0B5B7748B1A}" dt="2024-11-28T13:11:08.396" v="131" actId="1076"/>
        <pc:sldMkLst>
          <pc:docMk/>
          <pc:sldMk cId="2718581526" sldId="262"/>
        </pc:sldMkLst>
        <pc:spChg chg="del">
          <ac:chgData name="Ankita Ray" userId="cad03ac38949300e" providerId="LiveId" clId="{C37E2AE8-14D1-441D-9D89-A0B5B7748B1A}" dt="2024-11-28T13:09:10.980" v="106" actId="478"/>
          <ac:spMkLst>
            <pc:docMk/>
            <pc:sldMk cId="2718581526" sldId="262"/>
            <ac:spMk id="2" creationId="{340E4233-7E9D-F82F-D18C-7F7A7744B05A}"/>
          </ac:spMkLst>
        </pc:spChg>
        <pc:spChg chg="mod">
          <ac:chgData name="Ankita Ray" userId="cad03ac38949300e" providerId="LiveId" clId="{C37E2AE8-14D1-441D-9D89-A0B5B7748B1A}" dt="2024-11-28T13:11:05.874" v="130" actId="14100"/>
          <ac:spMkLst>
            <pc:docMk/>
            <pc:sldMk cId="2718581526" sldId="262"/>
            <ac:spMk id="3" creationId="{F7433B3D-7E2A-1F13-C5BA-FB6BC4AB5989}"/>
          </ac:spMkLst>
        </pc:spChg>
        <pc:picChg chg="add mod">
          <ac:chgData name="Ankita Ray" userId="cad03ac38949300e" providerId="LiveId" clId="{C37E2AE8-14D1-441D-9D89-A0B5B7748B1A}" dt="2024-11-28T13:11:08.396" v="131" actId="1076"/>
          <ac:picMkLst>
            <pc:docMk/>
            <pc:sldMk cId="2718581526" sldId="262"/>
            <ac:picMk id="5" creationId="{58233479-B42E-52E1-C7C7-73DB61C5D016}"/>
          </ac:picMkLst>
        </pc:picChg>
      </pc:sldChg>
      <pc:sldChg chg="modSp new mod">
        <pc:chgData name="Ankita Ray" userId="cad03ac38949300e" providerId="LiveId" clId="{C37E2AE8-14D1-441D-9D89-A0B5B7748B1A}" dt="2024-11-28T13:14:08.817" v="151" actId="20577"/>
        <pc:sldMkLst>
          <pc:docMk/>
          <pc:sldMk cId="3942772983" sldId="263"/>
        </pc:sldMkLst>
        <pc:spChg chg="mod">
          <ac:chgData name="Ankita Ray" userId="cad03ac38949300e" providerId="LiveId" clId="{C37E2AE8-14D1-441D-9D89-A0B5B7748B1A}" dt="2024-11-28T13:14:08.817" v="151" actId="20577"/>
          <ac:spMkLst>
            <pc:docMk/>
            <pc:sldMk cId="3942772983" sldId="263"/>
            <ac:spMk id="2" creationId="{77E52122-E076-EC6F-8DD0-E2898CE9146B}"/>
          </ac:spMkLst>
        </pc:spChg>
        <pc:spChg chg="mod">
          <ac:chgData name="Ankita Ray" userId="cad03ac38949300e" providerId="LiveId" clId="{C37E2AE8-14D1-441D-9D89-A0B5B7748B1A}" dt="2024-11-28T13:14:03.418" v="145" actId="123"/>
          <ac:spMkLst>
            <pc:docMk/>
            <pc:sldMk cId="3942772983" sldId="263"/>
            <ac:spMk id="3" creationId="{C11A0CD2-AEBC-B297-E3B7-FFBB1636E3BA}"/>
          </ac:spMkLst>
        </pc:spChg>
      </pc:sldChg>
      <pc:sldChg chg="modSp new mod">
        <pc:chgData name="Ankita Ray" userId="cad03ac38949300e" providerId="LiveId" clId="{C37E2AE8-14D1-441D-9D89-A0B5B7748B1A}" dt="2024-11-28T13:15:40.860" v="172" actId="27636"/>
        <pc:sldMkLst>
          <pc:docMk/>
          <pc:sldMk cId="1522072290" sldId="264"/>
        </pc:sldMkLst>
        <pc:spChg chg="mod">
          <ac:chgData name="Ankita Ray" userId="cad03ac38949300e" providerId="LiveId" clId="{C37E2AE8-14D1-441D-9D89-A0B5B7748B1A}" dt="2024-11-28T13:15:02.336" v="169" actId="20577"/>
          <ac:spMkLst>
            <pc:docMk/>
            <pc:sldMk cId="1522072290" sldId="264"/>
            <ac:spMk id="2" creationId="{AD338095-6AD6-CF92-1581-554404E55736}"/>
          </ac:spMkLst>
        </pc:spChg>
        <pc:spChg chg="mod">
          <ac:chgData name="Ankita Ray" userId="cad03ac38949300e" providerId="LiveId" clId="{C37E2AE8-14D1-441D-9D89-A0B5B7748B1A}" dt="2024-11-28T13:15:40.860" v="172" actId="27636"/>
          <ac:spMkLst>
            <pc:docMk/>
            <pc:sldMk cId="1522072290" sldId="264"/>
            <ac:spMk id="3" creationId="{0C803278-6000-279A-4F0F-4E41244872F3}"/>
          </ac:spMkLst>
        </pc:spChg>
      </pc:sldChg>
      <pc:sldChg chg="modSp new mod">
        <pc:chgData name="Ankita Ray" userId="cad03ac38949300e" providerId="LiveId" clId="{C37E2AE8-14D1-441D-9D89-A0B5B7748B1A}" dt="2024-11-28T13:27:07.162" v="183" actId="14100"/>
        <pc:sldMkLst>
          <pc:docMk/>
          <pc:sldMk cId="4151458425" sldId="265"/>
        </pc:sldMkLst>
        <pc:spChg chg="mod">
          <ac:chgData name="Ankita Ray" userId="cad03ac38949300e" providerId="LiveId" clId="{C37E2AE8-14D1-441D-9D89-A0B5B7748B1A}" dt="2024-11-28T13:17:25.082" v="176" actId="27636"/>
          <ac:spMkLst>
            <pc:docMk/>
            <pc:sldMk cId="4151458425" sldId="265"/>
            <ac:spMk id="2" creationId="{FFEE3F11-CF45-1EB2-2AD5-18A38B0A0FD8}"/>
          </ac:spMkLst>
        </pc:spChg>
        <pc:spChg chg="mod">
          <ac:chgData name="Ankita Ray" userId="cad03ac38949300e" providerId="LiveId" clId="{C37E2AE8-14D1-441D-9D89-A0B5B7748B1A}" dt="2024-11-28T13:27:07.162" v="183" actId="14100"/>
          <ac:spMkLst>
            <pc:docMk/>
            <pc:sldMk cId="4151458425" sldId="265"/>
            <ac:spMk id="3" creationId="{F3F26883-D883-35CE-1CC9-DFFCAC80EE8D}"/>
          </ac:spMkLst>
        </pc:spChg>
      </pc:sldChg>
      <pc:sldChg chg="modSp new mod">
        <pc:chgData name="Ankita Ray" userId="cad03ac38949300e" providerId="LiveId" clId="{C37E2AE8-14D1-441D-9D89-A0B5B7748B1A}" dt="2024-11-29T05:31:05.858" v="200" actId="20577"/>
        <pc:sldMkLst>
          <pc:docMk/>
          <pc:sldMk cId="3038426537" sldId="266"/>
        </pc:sldMkLst>
        <pc:spChg chg="mod">
          <ac:chgData name="Ankita Ray" userId="cad03ac38949300e" providerId="LiveId" clId="{C37E2AE8-14D1-441D-9D89-A0B5B7748B1A}" dt="2024-11-29T05:28:41.729" v="190" actId="20577"/>
          <ac:spMkLst>
            <pc:docMk/>
            <pc:sldMk cId="3038426537" sldId="266"/>
            <ac:spMk id="2" creationId="{E841BFD4-D7C3-10E1-8AF1-D9164B127975}"/>
          </ac:spMkLst>
        </pc:spChg>
        <pc:spChg chg="mod">
          <ac:chgData name="Ankita Ray" userId="cad03ac38949300e" providerId="LiveId" clId="{C37E2AE8-14D1-441D-9D89-A0B5B7748B1A}" dt="2024-11-29T05:31:05.858" v="200" actId="20577"/>
          <ac:spMkLst>
            <pc:docMk/>
            <pc:sldMk cId="3038426537" sldId="266"/>
            <ac:spMk id="3" creationId="{A64A324D-E60C-71F5-924E-58FE39FB186F}"/>
          </ac:spMkLst>
        </pc:spChg>
      </pc:sldChg>
      <pc:sldChg chg="modSp new mod">
        <pc:chgData name="Ankita Ray" userId="cad03ac38949300e" providerId="LiveId" clId="{C37E2AE8-14D1-441D-9D89-A0B5B7748B1A}" dt="2024-11-29T07:06:42.817" v="450" actId="20577"/>
        <pc:sldMkLst>
          <pc:docMk/>
          <pc:sldMk cId="115905923" sldId="267"/>
        </pc:sldMkLst>
        <pc:spChg chg="mod">
          <ac:chgData name="Ankita Ray" userId="cad03ac38949300e" providerId="LiveId" clId="{C37E2AE8-14D1-441D-9D89-A0B5B7748B1A}" dt="2024-11-29T05:32:21.225" v="208" actId="20577"/>
          <ac:spMkLst>
            <pc:docMk/>
            <pc:sldMk cId="115905923" sldId="267"/>
            <ac:spMk id="2" creationId="{C6D6BA7D-D8C8-2861-3CFA-37571AF7AFFA}"/>
          </ac:spMkLst>
        </pc:spChg>
        <pc:spChg chg="mod">
          <ac:chgData name="Ankita Ray" userId="cad03ac38949300e" providerId="LiveId" clId="{C37E2AE8-14D1-441D-9D89-A0B5B7748B1A}" dt="2024-11-29T07:06:42.817" v="450" actId="20577"/>
          <ac:spMkLst>
            <pc:docMk/>
            <pc:sldMk cId="115905923" sldId="267"/>
            <ac:spMk id="3" creationId="{D53552E5-4E9D-A75F-F2F0-E6E779F63F8F}"/>
          </ac:spMkLst>
        </pc:spChg>
      </pc:sldChg>
      <pc:sldChg chg="addSp modSp new mod">
        <pc:chgData name="Ankita Ray" userId="cad03ac38949300e" providerId="LiveId" clId="{C37E2AE8-14D1-441D-9D89-A0B5B7748B1A}" dt="2024-11-29T05:33:21.782" v="215" actId="14100"/>
        <pc:sldMkLst>
          <pc:docMk/>
          <pc:sldMk cId="2950560588" sldId="268"/>
        </pc:sldMkLst>
        <pc:picChg chg="add mod">
          <ac:chgData name="Ankita Ray" userId="cad03ac38949300e" providerId="LiveId" clId="{C37E2AE8-14D1-441D-9D89-A0B5B7748B1A}" dt="2024-11-29T05:33:21.782" v="215" actId="14100"/>
          <ac:picMkLst>
            <pc:docMk/>
            <pc:sldMk cId="2950560588" sldId="268"/>
            <ac:picMk id="3" creationId="{7F56C9F8-9A7E-F07F-AC9B-EA4AEC1E47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1CC9-DF47-6E44-566D-5768B2403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03F9B7-EABC-A7FB-F273-C3A778964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6A7A7B-2160-5BEE-19A4-418CAECCC09C}"/>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3CF4A0FE-592E-233D-EC67-A174345D9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CC96B-CAA1-7E4F-EDCA-6AB8F273630D}"/>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62057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AF42-356A-8E50-2918-CB58CA8F2E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28D78F-CFF2-E033-9457-00794C807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D901C-F2A3-ED32-AA95-A13CBEE743FC}"/>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69E44202-326A-6A02-A5C8-D1A28AE01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516E8-B9E4-4E99-50B2-E9A6EAC5AAA6}"/>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31759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656B-31D9-79FE-73F8-BAE0EBDD9D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5798D1-C5BD-21B1-42E5-CF127CC47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A3006-39B2-B441-0D67-EA93A9247F76}"/>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D161E8CE-2AC1-3443-04F8-96D0E74EC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54867-0115-22BA-1B19-1F8EC64BF35C}"/>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2890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8D6E-64AB-8CDD-F95A-A723C38D0D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BB5CA-A481-9DD7-21EC-2397B2D11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206A7-C030-3DB4-81F3-6AE1E40913F0}"/>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0AA33B28-6FBB-97D3-60ED-EB7068BE5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DDBE9-0C1E-8B3D-E27C-071019B36FE2}"/>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364838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C55E-7E28-EBA6-26DC-A5127D0B0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0BB844-7D9D-E817-9D41-5C3747A48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38029-FB70-EBFA-5D23-938F803A1C0A}"/>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D1742C7A-3324-9B39-3654-DD07E915A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8C465-A751-E0F9-DF45-A4EA071DC2AB}"/>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387067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68F-3966-BCE1-CE9F-72E36F0E9E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3CB954-BB95-7687-732D-F7252AAF9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3D1FAF-5B0B-8B14-A9B3-9FCC42EDF7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B50FBE-BC45-F980-B6F0-545F8E684BEF}"/>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6" name="Footer Placeholder 5">
            <a:extLst>
              <a:ext uri="{FF2B5EF4-FFF2-40B4-BE49-F238E27FC236}">
                <a16:creationId xmlns:a16="http://schemas.microsoft.com/office/drawing/2014/main" id="{6309AEB3-5511-7D57-235B-131968E76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2244B-2415-D2AA-3BAD-CE1B54CA0C3D}"/>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99858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62D7-4232-7FAE-D06D-8F3C942F48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B84FDF-BB76-F31D-C03C-A5E94AA75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F1FCE-272A-C7B4-0E62-51C33300C9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DA6412-57B6-965A-A3E6-8C456678F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1DE7D0-CC3E-BAA7-ECBF-2917E202C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4664A7-8BF0-2CC1-8524-A1BB99EFA33B}"/>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8" name="Footer Placeholder 7">
            <a:extLst>
              <a:ext uri="{FF2B5EF4-FFF2-40B4-BE49-F238E27FC236}">
                <a16:creationId xmlns:a16="http://schemas.microsoft.com/office/drawing/2014/main" id="{AE0AEAD1-9E63-53FE-6D76-4480E91B8D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957E01-F236-36AC-5B4E-25CE8BCA0778}"/>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428827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5899-12D9-3976-6FC0-68C5E9EBEF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9F7D78-F629-3D06-2999-7C9DDEB65A48}"/>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4" name="Footer Placeholder 3">
            <a:extLst>
              <a:ext uri="{FF2B5EF4-FFF2-40B4-BE49-F238E27FC236}">
                <a16:creationId xmlns:a16="http://schemas.microsoft.com/office/drawing/2014/main" id="{1D4240F2-D210-B493-F0BF-1F4A3A1DE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26A7F2-3530-7A22-FC95-5F9AD4ED9CDF}"/>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238219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EAC39-0757-7912-E4B1-6445F482B0A0}"/>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3" name="Footer Placeholder 2">
            <a:extLst>
              <a:ext uri="{FF2B5EF4-FFF2-40B4-BE49-F238E27FC236}">
                <a16:creationId xmlns:a16="http://schemas.microsoft.com/office/drawing/2014/main" id="{F6555EF9-5357-BA66-9448-66468E925F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41EA6-16B3-AC0A-3096-7899B33F463A}"/>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335089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FAE1-D692-4119-1C4B-A31C074DC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0246F-877A-2BA6-6609-4B8C6FEE7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6F985F-CD8F-D6C3-5346-DE1A5BD1B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A134E-EAF0-7AE2-CFFF-BAB0862FA9B7}"/>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6" name="Footer Placeholder 5">
            <a:extLst>
              <a:ext uri="{FF2B5EF4-FFF2-40B4-BE49-F238E27FC236}">
                <a16:creationId xmlns:a16="http://schemas.microsoft.com/office/drawing/2014/main" id="{17747007-AC9F-A7F2-673F-A7C252D053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7E03A5-1141-6AD9-2E19-1F00DA9C4F21}"/>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65557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914B-FE55-3711-2A76-C0E28B2B8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F0A22D-FFD7-E296-65A4-9D6C921FA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DB655-5034-600D-550B-EDBD9BAE3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18B1-063E-7BC0-D725-10FD1783CDDC}"/>
              </a:ext>
            </a:extLst>
          </p:cNvPr>
          <p:cNvSpPr>
            <a:spLocks noGrp="1"/>
          </p:cNvSpPr>
          <p:nvPr>
            <p:ph type="dt" sz="half" idx="10"/>
          </p:nvPr>
        </p:nvSpPr>
        <p:spPr/>
        <p:txBody>
          <a:bodyPr/>
          <a:lstStyle/>
          <a:p>
            <a:fld id="{23512D57-793B-452F-BFF3-3B36519BE07D}" type="datetimeFigureOut">
              <a:rPr lang="en-IN" smtClean="0"/>
              <a:t>29-11-2024</a:t>
            </a:fld>
            <a:endParaRPr lang="en-IN"/>
          </a:p>
        </p:txBody>
      </p:sp>
      <p:sp>
        <p:nvSpPr>
          <p:cNvPr id="6" name="Footer Placeholder 5">
            <a:extLst>
              <a:ext uri="{FF2B5EF4-FFF2-40B4-BE49-F238E27FC236}">
                <a16:creationId xmlns:a16="http://schemas.microsoft.com/office/drawing/2014/main" id="{CC020D15-B374-A0FF-A187-78FEFF5D7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7E8EC-BA03-B54D-68BD-A00A8507286A}"/>
              </a:ext>
            </a:extLst>
          </p:cNvPr>
          <p:cNvSpPr>
            <a:spLocks noGrp="1"/>
          </p:cNvSpPr>
          <p:nvPr>
            <p:ph type="sldNum" sz="quarter" idx="12"/>
          </p:nvPr>
        </p:nvSpPr>
        <p:spPr/>
        <p:txBody>
          <a:bodyPr/>
          <a:lstStyle/>
          <a:p>
            <a:fld id="{01434207-E757-4912-9FFA-2CBDC46A6E1D}" type="slidenum">
              <a:rPr lang="en-IN" smtClean="0"/>
              <a:t>‹#›</a:t>
            </a:fld>
            <a:endParaRPr lang="en-IN"/>
          </a:p>
        </p:txBody>
      </p:sp>
    </p:spTree>
    <p:extLst>
      <p:ext uri="{BB962C8B-B14F-4D97-AF65-F5344CB8AC3E}">
        <p14:creationId xmlns:p14="http://schemas.microsoft.com/office/powerpoint/2010/main" val="370379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22FBB-E634-3175-618A-81B49D943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1FACA2-A33F-CFF1-C3C3-C9BA3A00C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EEBC3-E6DB-3B61-F798-96A1BD923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12D57-793B-452F-BFF3-3B36519BE07D}" type="datetimeFigureOut">
              <a:rPr lang="en-IN" smtClean="0"/>
              <a:t>29-11-2024</a:t>
            </a:fld>
            <a:endParaRPr lang="en-IN"/>
          </a:p>
        </p:txBody>
      </p:sp>
      <p:sp>
        <p:nvSpPr>
          <p:cNvPr id="5" name="Footer Placeholder 4">
            <a:extLst>
              <a:ext uri="{FF2B5EF4-FFF2-40B4-BE49-F238E27FC236}">
                <a16:creationId xmlns:a16="http://schemas.microsoft.com/office/drawing/2014/main" id="{C4DBA1DD-8FD0-A50F-D1C4-73BBE5BD0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FCEBD-11D2-7C61-3685-94EAB4321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34207-E757-4912-9FFA-2CBDC46A6E1D}" type="slidenum">
              <a:rPr lang="en-IN" smtClean="0"/>
              <a:t>‹#›</a:t>
            </a:fld>
            <a:endParaRPr lang="en-IN"/>
          </a:p>
        </p:txBody>
      </p:sp>
    </p:spTree>
    <p:extLst>
      <p:ext uri="{BB962C8B-B14F-4D97-AF65-F5344CB8AC3E}">
        <p14:creationId xmlns:p14="http://schemas.microsoft.com/office/powerpoint/2010/main" val="3173098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workamajig.com/blog/create-project-budget" TargetMode="External"/><Relationship Id="rId2" Type="http://schemas.openxmlformats.org/officeDocument/2006/relationships/hyperlink" Target="https://www.workamajig.com/marketing-guide/marketing-project-management/campaign-timel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heory_of_constrai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3486-DF2A-C7A1-ED53-A0991318F05B}"/>
              </a:ext>
            </a:extLst>
          </p:cNvPr>
          <p:cNvSpPr>
            <a:spLocks noGrp="1"/>
          </p:cNvSpPr>
          <p:nvPr>
            <p:ph type="ctrTitle"/>
          </p:nvPr>
        </p:nvSpPr>
        <p:spPr>
          <a:xfrm>
            <a:off x="1436914" y="816428"/>
            <a:ext cx="9144000" cy="3221038"/>
          </a:xfrm>
        </p:spPr>
        <p:txBody>
          <a:bodyPr>
            <a:normAutofit fontScale="90000"/>
          </a:bodyPr>
          <a:lstStyle/>
          <a:p>
            <a:r>
              <a:rPr lang="en-US" b="0" i="0" dirty="0">
                <a:solidFill>
                  <a:srgbClr val="314C74"/>
                </a:solidFill>
                <a:effectLst/>
                <a:latin typeface="museo"/>
              </a:rPr>
              <a:t>How to Use Critical Path Method for Complete Beginners (with Examples)</a:t>
            </a:r>
            <a:br>
              <a:rPr lang="en-US" b="0" i="0" dirty="0">
                <a:solidFill>
                  <a:srgbClr val="314C74"/>
                </a:solidFill>
                <a:effectLst/>
                <a:latin typeface="museo"/>
              </a:rPr>
            </a:br>
            <a:endParaRPr lang="en-IN" dirty="0"/>
          </a:p>
        </p:txBody>
      </p:sp>
    </p:spTree>
    <p:extLst>
      <p:ext uri="{BB962C8B-B14F-4D97-AF65-F5344CB8AC3E}">
        <p14:creationId xmlns:p14="http://schemas.microsoft.com/office/powerpoint/2010/main" val="290155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8095-6AD6-CF92-1581-554404E55736}"/>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0C803278-6000-279A-4F0F-4E41244872F3}"/>
              </a:ext>
            </a:extLst>
          </p:cNvPr>
          <p:cNvSpPr>
            <a:spLocks noGrp="1"/>
          </p:cNvSpPr>
          <p:nvPr>
            <p:ph idx="1"/>
          </p:nvPr>
        </p:nvSpPr>
        <p:spPr/>
        <p:txBody>
          <a:bodyPr>
            <a:normAutofit fontScale="85000" lnSpcReduction="20000"/>
          </a:bodyPr>
          <a:lstStyle/>
          <a:p>
            <a:r>
              <a:rPr lang="en-US" dirty="0"/>
              <a:t>To calculate the float for all activities, we need to compute the </a:t>
            </a:r>
          </a:p>
          <a:p>
            <a:r>
              <a:rPr lang="en-US" dirty="0"/>
              <a:t>earliest start (ES), </a:t>
            </a:r>
          </a:p>
          <a:p>
            <a:r>
              <a:rPr lang="en-US" dirty="0"/>
              <a:t>earliest finish (EF), </a:t>
            </a:r>
          </a:p>
          <a:p>
            <a:r>
              <a:rPr lang="en-US" dirty="0"/>
              <a:t>latest finish (LF) and </a:t>
            </a:r>
          </a:p>
          <a:p>
            <a:r>
              <a:rPr lang="en-US" dirty="0"/>
              <a:t>latest start (LS) that every activity can have. </a:t>
            </a:r>
          </a:p>
          <a:p>
            <a:r>
              <a:rPr lang="en-US" dirty="0"/>
              <a:t>Furthermore, this information can be shown on the network itself or in a table form.</a:t>
            </a:r>
          </a:p>
          <a:p>
            <a:r>
              <a:rPr lang="en-US" dirty="0"/>
              <a:t> Earliest Finish (EF) = Earliest Start (ES) + Activity Duration</a:t>
            </a:r>
          </a:p>
          <a:p>
            <a:r>
              <a:rPr lang="en-US" dirty="0"/>
              <a:t> Latest Start (LS) = Latest Finish (LF) - Activity Duration</a:t>
            </a:r>
          </a:p>
          <a:p>
            <a:r>
              <a:rPr lang="en-US" dirty="0"/>
              <a:t>Computation of earliest start and earliest finish is called ‘forward pass’ as we start from the first node and proceed towards the last node. In case of forward pass, the information on ES is known and EF has to be calculated.</a:t>
            </a:r>
            <a:endParaRPr lang="en-IN" dirty="0"/>
          </a:p>
          <a:p>
            <a:endParaRPr lang="en-IN" dirty="0"/>
          </a:p>
        </p:txBody>
      </p:sp>
    </p:spTree>
    <p:extLst>
      <p:ext uri="{BB962C8B-B14F-4D97-AF65-F5344CB8AC3E}">
        <p14:creationId xmlns:p14="http://schemas.microsoft.com/office/powerpoint/2010/main" val="152207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BFD4-D7C3-10E1-8AF1-D9164B127975}"/>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A64A324D-E60C-71F5-924E-58FE39FB186F}"/>
              </a:ext>
            </a:extLst>
          </p:cNvPr>
          <p:cNvSpPr>
            <a:spLocks noGrp="1"/>
          </p:cNvSpPr>
          <p:nvPr>
            <p:ph idx="1"/>
          </p:nvPr>
        </p:nvSpPr>
        <p:spPr/>
        <p:txBody>
          <a:bodyPr>
            <a:normAutofit fontScale="92500" lnSpcReduction="20000"/>
          </a:bodyPr>
          <a:lstStyle/>
          <a:p>
            <a:pPr algn="just"/>
            <a:r>
              <a:rPr lang="en-US" dirty="0"/>
              <a:t>Computation of the latest finish and latest start is called the ‘backward pass’ as in this case, we start with the last activity finish times and work backwards towards the first activity latest start times. In case of backward pass, the information on LF is known and LS has to be calculated. </a:t>
            </a:r>
          </a:p>
          <a:p>
            <a:pPr algn="just"/>
            <a:r>
              <a:rPr lang="en-US" dirty="0"/>
              <a:t>For critical path activities, the earliest start and latest start (or earliest finish and latest finish) times are the same.</a:t>
            </a:r>
          </a:p>
          <a:p>
            <a:pPr algn="just"/>
            <a:r>
              <a:rPr lang="en-US" dirty="0"/>
              <a:t>For activities on non-critical paths, there is a positive difference between latest start and earliest start (and the value remains the same if we calculate the difference between latest finish and earliest finish). This positive difference, known as the ‘FLOAT’ for an activity, indicates the delay that can be tolerated on these activities without delaying the project. As a corollary, since this difference is zero for critical path activities, there is no surplus or FLOAT available on critical path. </a:t>
            </a:r>
            <a:endParaRPr lang="en-IN" dirty="0"/>
          </a:p>
        </p:txBody>
      </p:sp>
    </p:spTree>
    <p:extLst>
      <p:ext uri="{BB962C8B-B14F-4D97-AF65-F5344CB8AC3E}">
        <p14:creationId xmlns:p14="http://schemas.microsoft.com/office/powerpoint/2010/main" val="303842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BA7D-D8C8-2861-3CFA-37571AF7AFF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D53552E5-4E9D-A75F-F2F0-E6E779F63F8F}"/>
              </a:ext>
            </a:extLst>
          </p:cNvPr>
          <p:cNvSpPr>
            <a:spLocks noGrp="1"/>
          </p:cNvSpPr>
          <p:nvPr>
            <p:ph idx="1"/>
          </p:nvPr>
        </p:nvSpPr>
        <p:spPr/>
        <p:txBody>
          <a:bodyPr>
            <a:normAutofit fontScale="85000" lnSpcReduction="20000"/>
          </a:bodyPr>
          <a:lstStyle/>
          <a:p>
            <a:pPr algn="just"/>
            <a:r>
              <a:rPr lang="en-US" dirty="0"/>
              <a:t>The surplus available at the nodes or events is known as ‘SLACK’ for the event. If more than one activity has the same tail event, then the smallest of the activity floats becomes the tail slack. If only one activity starts from the tail event, then the activity Float becomes the tail event Slack.</a:t>
            </a:r>
          </a:p>
          <a:p>
            <a:pPr algn="just"/>
            <a:r>
              <a:rPr lang="en-US" dirty="0"/>
              <a:t>We will use the square brackets to describe the ES, EF values, [ES, EF] and curved brackets for describing the LS, LF values {LS, LF}.</a:t>
            </a:r>
          </a:p>
          <a:p>
            <a:pPr algn="just"/>
            <a:r>
              <a:rPr lang="en-US" dirty="0"/>
              <a:t>Free float= ES (of successor)-EF (current) (The amount of time an activity can be delayed without affecting other tasks or the completion of the project)</a:t>
            </a:r>
          </a:p>
          <a:p>
            <a:pPr algn="just"/>
            <a:r>
              <a:rPr lang="en-US" dirty="0"/>
              <a:t>The difference between the latest start time and early start time for every activity is the delay permissible in starting the respective activity or the surplus available for that activity or total float (LS-ES)/Float= LF-EF for that activity.</a:t>
            </a:r>
          </a:p>
          <a:p>
            <a:pPr algn="just"/>
            <a:r>
              <a:rPr lang="en-US" b="0" i="0" dirty="0">
                <a:solidFill>
                  <a:srgbClr val="001D35"/>
                </a:solidFill>
                <a:effectLst/>
                <a:latin typeface="Google Sans"/>
              </a:rPr>
              <a:t>A positive float value indicates that an activity can be delayed without delaying the project's completion. A negative float value indicates potential project delays.</a:t>
            </a:r>
            <a:endParaRPr lang="en-IN" dirty="0"/>
          </a:p>
        </p:txBody>
      </p:sp>
    </p:spTree>
    <p:extLst>
      <p:ext uri="{BB962C8B-B14F-4D97-AF65-F5344CB8AC3E}">
        <p14:creationId xmlns:p14="http://schemas.microsoft.com/office/powerpoint/2010/main" val="11590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56C9F8-9A7E-F07F-AC9B-EA4AEC1E4750}"/>
              </a:ext>
            </a:extLst>
          </p:cNvPr>
          <p:cNvPicPr>
            <a:picLocks noChangeAspect="1"/>
          </p:cNvPicPr>
          <p:nvPr/>
        </p:nvPicPr>
        <p:blipFill>
          <a:blip r:embed="rId2"/>
          <a:stretch>
            <a:fillRect/>
          </a:stretch>
        </p:blipFill>
        <p:spPr>
          <a:xfrm>
            <a:off x="1741714" y="1349830"/>
            <a:ext cx="7924799" cy="2787232"/>
          </a:xfrm>
          <a:prstGeom prst="rect">
            <a:avLst/>
          </a:prstGeom>
        </p:spPr>
      </p:pic>
    </p:spTree>
    <p:extLst>
      <p:ext uri="{BB962C8B-B14F-4D97-AF65-F5344CB8AC3E}">
        <p14:creationId xmlns:p14="http://schemas.microsoft.com/office/powerpoint/2010/main" val="295056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33C5-0C44-FA4A-8D8B-C3F30AA3DB4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41A40F0-A5EE-7ADA-BFAA-89B311AEE09B}"/>
              </a:ext>
            </a:extLst>
          </p:cNvPr>
          <p:cNvSpPr>
            <a:spLocks noGrp="1"/>
          </p:cNvSpPr>
          <p:nvPr>
            <p:ph idx="1"/>
          </p:nvPr>
        </p:nvSpPr>
        <p:spPr/>
        <p:txBody>
          <a:bodyPr/>
          <a:lstStyle/>
          <a:p>
            <a:pPr algn="just"/>
            <a:r>
              <a:rPr lang="en-US" b="0" i="0" dirty="0">
                <a:effectLst/>
                <a:latin typeface="museo"/>
              </a:rPr>
              <a:t>This technique involved mapping out the most important tasks in any project and using that information to estimate the project's completion date.</a:t>
            </a:r>
          </a:p>
          <a:p>
            <a:pPr algn="just"/>
            <a:r>
              <a:rPr lang="en-US" b="0" i="0" dirty="0">
                <a:effectLst/>
                <a:latin typeface="museo"/>
              </a:rPr>
              <a:t>The Critical Path Method in project management is a cornerstone of  project planning even to this day. How long a project takes often depends on the most important tasks that constitute it.</a:t>
            </a:r>
          </a:p>
          <a:p>
            <a:pPr algn="just"/>
            <a:r>
              <a:rPr lang="en-US" b="0" i="0" dirty="0">
                <a:solidFill>
                  <a:srgbClr val="314C74"/>
                </a:solidFill>
                <a:effectLst/>
                <a:latin typeface="Times New Roman" panose="02020603050405020304" pitchFamily="18" charset="0"/>
                <a:cs typeface="Times New Roman" panose="02020603050405020304" pitchFamily="18" charset="0"/>
              </a:rPr>
              <a:t>If you can map out these tasks and their duration, you can get a reasonable estimate of the </a:t>
            </a:r>
            <a:r>
              <a:rPr lang="en-US" b="0" i="0" dirty="0">
                <a:effectLst/>
                <a:latin typeface="Times New Roman" panose="02020603050405020304" pitchFamily="18" charset="0"/>
                <a:cs typeface="Times New Roman" panose="02020603050405020304" pitchFamily="18" charset="0"/>
                <a:hlinkClick r:id="rId2"/>
              </a:rPr>
              <a:t>project’s timeline</a:t>
            </a:r>
            <a:r>
              <a:rPr lang="en-US" b="0" i="0" dirty="0">
                <a:solidFill>
                  <a:srgbClr val="314C74"/>
                </a:solidFill>
                <a:effectLst/>
                <a:latin typeface="Times New Roman" panose="02020603050405020304" pitchFamily="18" charset="0"/>
                <a:cs typeface="Times New Roman" panose="02020603050405020304" pitchFamily="18" charset="0"/>
              </a:rPr>
              <a:t> and </a:t>
            </a:r>
            <a:r>
              <a:rPr lang="en-US" b="0" i="0" dirty="0">
                <a:effectLst/>
                <a:latin typeface="Times New Roman" panose="02020603050405020304" pitchFamily="18" charset="0"/>
                <a:cs typeface="Times New Roman" panose="02020603050405020304" pitchFamily="18" charset="0"/>
                <a:hlinkClick r:id="rId3"/>
              </a:rPr>
              <a:t>budget</a:t>
            </a:r>
            <a:r>
              <a:rPr lang="en-US" b="0" i="0" dirty="0">
                <a:solidFill>
                  <a:srgbClr val="314C7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24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2ECC-6649-B7E3-F2F8-F8CACF51578C}"/>
              </a:ext>
            </a:extLst>
          </p:cNvPr>
          <p:cNvSpPr>
            <a:spLocks noGrp="1"/>
          </p:cNvSpPr>
          <p:nvPr>
            <p:ph type="title"/>
          </p:nvPr>
        </p:nvSpPr>
        <p:spPr/>
        <p:txBody>
          <a:bodyPr/>
          <a:lstStyle/>
          <a:p>
            <a:r>
              <a:rPr lang="en-US" b="1" i="0" cap="all" dirty="0">
                <a:solidFill>
                  <a:srgbClr val="314C74"/>
                </a:solidFill>
                <a:effectLst/>
                <a:latin typeface="museo"/>
              </a:rPr>
              <a:t>Understand the Critical Path Method</a:t>
            </a:r>
            <a:br>
              <a:rPr lang="en-US" b="1" i="0" cap="all" dirty="0">
                <a:solidFill>
                  <a:srgbClr val="314C74"/>
                </a:solidFill>
                <a:effectLst/>
                <a:latin typeface="museo"/>
              </a:rPr>
            </a:br>
            <a:endParaRPr lang="en-IN" dirty="0"/>
          </a:p>
        </p:txBody>
      </p:sp>
      <p:sp>
        <p:nvSpPr>
          <p:cNvPr id="3" name="Content Placeholder 2">
            <a:extLst>
              <a:ext uri="{FF2B5EF4-FFF2-40B4-BE49-F238E27FC236}">
                <a16:creationId xmlns:a16="http://schemas.microsoft.com/office/drawing/2014/main" id="{A6FD0001-5F1B-5046-B24C-EC5418A4D169}"/>
              </a:ext>
            </a:extLst>
          </p:cNvPr>
          <p:cNvSpPr>
            <a:spLocks noGrp="1"/>
          </p:cNvSpPr>
          <p:nvPr>
            <p:ph idx="1"/>
          </p:nvPr>
        </p:nvSpPr>
        <p:spPr/>
        <p:txBody>
          <a:bodyPr>
            <a:normAutofit fontScale="85000" lnSpcReduction="20000"/>
          </a:bodyPr>
          <a:lstStyle/>
          <a:p>
            <a:pPr algn="just">
              <a:spcAft>
                <a:spcPts val="1125"/>
              </a:spcAft>
            </a:pPr>
            <a:r>
              <a:rPr lang="en-US" b="0" i="0" dirty="0">
                <a:solidFill>
                  <a:srgbClr val="314C74"/>
                </a:solidFill>
                <a:effectLst/>
                <a:latin typeface="Times New Roman" panose="02020603050405020304" pitchFamily="18" charset="0"/>
                <a:cs typeface="Times New Roman" panose="02020603050405020304" pitchFamily="18" charset="0"/>
              </a:rPr>
              <a:t>Have you ever heard of the </a:t>
            </a:r>
            <a:r>
              <a:rPr lang="en-US" b="0" i="0" dirty="0">
                <a:solidFill>
                  <a:srgbClr val="314C74"/>
                </a:solidFill>
                <a:effectLst/>
                <a:latin typeface="Times New Roman" panose="02020603050405020304" pitchFamily="18" charset="0"/>
                <a:cs typeface="Times New Roman" panose="02020603050405020304" pitchFamily="18" charset="0"/>
                <a:hlinkClick r:id="rId2"/>
              </a:rPr>
              <a:t>Theory of Constraints (TOC)</a:t>
            </a:r>
            <a:r>
              <a:rPr lang="en-US" b="0" i="0" dirty="0">
                <a:solidFill>
                  <a:srgbClr val="314C74"/>
                </a:solidFill>
                <a:effectLst/>
                <a:latin typeface="Times New Roman" panose="02020603050405020304" pitchFamily="18" charset="0"/>
                <a:cs typeface="Times New Roman" panose="02020603050405020304" pitchFamily="18" charset="0"/>
              </a:rPr>
              <a:t>?</a:t>
            </a:r>
          </a:p>
          <a:p>
            <a:pPr algn="just">
              <a:spcAft>
                <a:spcPts val="1125"/>
              </a:spcAft>
            </a:pPr>
            <a:r>
              <a:rPr lang="en-US" b="0" i="0" dirty="0">
                <a:solidFill>
                  <a:srgbClr val="314C74"/>
                </a:solidFill>
                <a:effectLst/>
                <a:latin typeface="Times New Roman" panose="02020603050405020304" pitchFamily="18" charset="0"/>
                <a:cs typeface="Times New Roman" panose="02020603050405020304" pitchFamily="18" charset="0"/>
              </a:rPr>
              <a:t>First described by Eliyahu Goldratt in his 1984 book, The Goal, this theory states that your ability to complete any activity hinges on a few critical resources or constraints.</a:t>
            </a:r>
          </a:p>
          <a:p>
            <a:pPr algn="just">
              <a:spcAft>
                <a:spcPts val="1125"/>
              </a:spcAft>
            </a:pPr>
            <a:r>
              <a:rPr lang="en-US" b="0" i="0" dirty="0">
                <a:solidFill>
                  <a:srgbClr val="314C74"/>
                </a:solidFill>
                <a:effectLst/>
                <a:latin typeface="Times New Roman" panose="02020603050405020304" pitchFamily="18" charset="0"/>
                <a:cs typeface="Times New Roman" panose="02020603050405020304" pitchFamily="18" charset="0"/>
              </a:rPr>
              <a:t>For example, if you’re making a sandwich, you might have all the butter, ham, and cheese you need, but if you don’t have bread, you can’t make a sandwich.</a:t>
            </a:r>
          </a:p>
          <a:p>
            <a:pPr algn="just">
              <a:spcAft>
                <a:spcPts val="1125"/>
              </a:spcAft>
            </a:pPr>
            <a:r>
              <a:rPr lang="en-US" b="0" i="0" dirty="0">
                <a:solidFill>
                  <a:srgbClr val="314C74"/>
                </a:solidFill>
                <a:effectLst/>
                <a:latin typeface="Times New Roman" panose="02020603050405020304" pitchFamily="18" charset="0"/>
                <a:cs typeface="Times New Roman" panose="02020603050405020304" pitchFamily="18" charset="0"/>
              </a:rPr>
              <a:t>In this case, the bread would be the constraint on which your sandwich-making project depends.</a:t>
            </a:r>
          </a:p>
          <a:p>
            <a:pPr algn="just">
              <a:spcAft>
                <a:spcPts val="1125"/>
              </a:spcAft>
            </a:pPr>
            <a:r>
              <a:rPr lang="en-US" b="0" i="0" dirty="0">
                <a:solidFill>
                  <a:srgbClr val="314C74"/>
                </a:solidFill>
                <a:effectLst/>
                <a:latin typeface="Times New Roman" panose="02020603050405020304" pitchFamily="18" charset="0"/>
                <a:cs typeface="Times New Roman" panose="02020603050405020304" pitchFamily="18" charset="0"/>
              </a:rPr>
              <a:t>The Critical Path Method is similar to this theory but broader in focus. According to this method, the success of any project depends on the timely completion of tasks along a critical path.</a:t>
            </a:r>
          </a:p>
          <a:p>
            <a:endParaRPr lang="en-IN" dirty="0"/>
          </a:p>
        </p:txBody>
      </p:sp>
    </p:spTree>
    <p:extLst>
      <p:ext uri="{BB962C8B-B14F-4D97-AF65-F5344CB8AC3E}">
        <p14:creationId xmlns:p14="http://schemas.microsoft.com/office/powerpoint/2010/main" val="214166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3F58-8BD2-2DCC-8D8C-D01DA67DE937}"/>
              </a:ext>
            </a:extLst>
          </p:cNvPr>
          <p:cNvSpPr>
            <a:spLocks noGrp="1"/>
          </p:cNvSpPr>
          <p:nvPr>
            <p:ph type="title"/>
          </p:nvPr>
        </p:nvSpPr>
        <p:spPr/>
        <p:txBody>
          <a:bodyPr>
            <a:normAutofit fontScale="90000"/>
          </a:bodyPr>
          <a:lstStyle/>
          <a:p>
            <a:r>
              <a:rPr lang="en-US" b="1" i="0" cap="all" dirty="0">
                <a:solidFill>
                  <a:srgbClr val="314C74"/>
                </a:solidFill>
                <a:effectLst/>
                <a:latin typeface="museo"/>
              </a:rPr>
              <a:t>What is the Critical Path Method, and what is a Critical Task?</a:t>
            </a:r>
            <a:br>
              <a:rPr lang="en-US" b="1" i="0" cap="all" dirty="0">
                <a:solidFill>
                  <a:srgbClr val="314C74"/>
                </a:solidFill>
                <a:effectLst/>
                <a:latin typeface="museo"/>
              </a:rPr>
            </a:br>
            <a:endParaRPr lang="en-IN" dirty="0"/>
          </a:p>
        </p:txBody>
      </p:sp>
      <p:sp>
        <p:nvSpPr>
          <p:cNvPr id="3" name="Content Placeholder 2">
            <a:extLst>
              <a:ext uri="{FF2B5EF4-FFF2-40B4-BE49-F238E27FC236}">
                <a16:creationId xmlns:a16="http://schemas.microsoft.com/office/drawing/2014/main" id="{4BB74688-71BA-FAF1-9C8C-D92977EFD51E}"/>
              </a:ext>
            </a:extLst>
          </p:cNvPr>
          <p:cNvSpPr>
            <a:spLocks noGrp="1"/>
          </p:cNvSpPr>
          <p:nvPr>
            <p:ph idx="1"/>
          </p:nvPr>
        </p:nvSpPr>
        <p:spPr>
          <a:xfrm>
            <a:off x="838200" y="1444625"/>
            <a:ext cx="10515600" cy="4351338"/>
          </a:xfrm>
        </p:spPr>
        <p:txBody>
          <a:bodyPr/>
          <a:lstStyle/>
          <a:p>
            <a:r>
              <a:rPr lang="en-US" b="0" i="0" dirty="0">
                <a:solidFill>
                  <a:srgbClr val="314C74"/>
                </a:solidFill>
                <a:effectLst/>
                <a:latin typeface="museo"/>
              </a:rPr>
              <a:t>Every project, regardless of size or budget, has some core tasks crucial to completion. A task is defined as critical if it is delayed, slowing down the completion of the entire project</a:t>
            </a:r>
          </a:p>
          <a:p>
            <a:r>
              <a:rPr lang="en-US" b="0" i="0" dirty="0">
                <a:solidFill>
                  <a:srgbClr val="314C74"/>
                </a:solidFill>
                <a:effectLst/>
                <a:latin typeface="museo"/>
              </a:rPr>
              <a:t>The sequence of these steps describes the critical path a new cook must take to make an omelet.</a:t>
            </a:r>
            <a:endParaRPr lang="en-IN" dirty="0"/>
          </a:p>
        </p:txBody>
      </p:sp>
      <p:pic>
        <p:nvPicPr>
          <p:cNvPr id="5" name="Picture 4">
            <a:extLst>
              <a:ext uri="{FF2B5EF4-FFF2-40B4-BE49-F238E27FC236}">
                <a16:creationId xmlns:a16="http://schemas.microsoft.com/office/drawing/2014/main" id="{C4CD59E8-5FBC-EA99-6A17-A8002F811419}"/>
              </a:ext>
            </a:extLst>
          </p:cNvPr>
          <p:cNvPicPr>
            <a:picLocks noChangeAspect="1"/>
          </p:cNvPicPr>
          <p:nvPr/>
        </p:nvPicPr>
        <p:blipFill>
          <a:blip r:embed="rId2"/>
          <a:stretch>
            <a:fillRect/>
          </a:stretch>
        </p:blipFill>
        <p:spPr>
          <a:xfrm>
            <a:off x="2051957" y="3484444"/>
            <a:ext cx="8088086" cy="2311519"/>
          </a:xfrm>
          <a:prstGeom prst="rect">
            <a:avLst/>
          </a:prstGeom>
        </p:spPr>
      </p:pic>
    </p:spTree>
    <p:extLst>
      <p:ext uri="{BB962C8B-B14F-4D97-AF65-F5344CB8AC3E}">
        <p14:creationId xmlns:p14="http://schemas.microsoft.com/office/powerpoint/2010/main" val="276593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11EC-F77E-6D89-51F4-2DC4A4FF66E7}"/>
              </a:ext>
            </a:extLst>
          </p:cNvPr>
          <p:cNvSpPr>
            <a:spLocks noGrp="1"/>
          </p:cNvSpPr>
          <p:nvPr>
            <p:ph type="title"/>
          </p:nvPr>
        </p:nvSpPr>
        <p:spPr/>
        <p:txBody>
          <a:bodyPr/>
          <a:lstStyle/>
          <a:p>
            <a:r>
              <a:rPr lang="en-IN" b="1" i="0" cap="all" dirty="0">
                <a:solidFill>
                  <a:srgbClr val="314C74"/>
                </a:solidFill>
                <a:effectLst/>
                <a:latin typeface="museo"/>
              </a:rPr>
              <a:t>Critical Path Method Definition</a:t>
            </a:r>
            <a:br>
              <a:rPr lang="en-IN" b="1" i="0" cap="all" dirty="0">
                <a:solidFill>
                  <a:srgbClr val="314C74"/>
                </a:solidFill>
                <a:effectLst/>
                <a:latin typeface="museo"/>
              </a:rPr>
            </a:br>
            <a:endParaRPr lang="en-IN" dirty="0"/>
          </a:p>
        </p:txBody>
      </p:sp>
      <p:sp>
        <p:nvSpPr>
          <p:cNvPr id="3" name="Content Placeholder 2">
            <a:extLst>
              <a:ext uri="{FF2B5EF4-FFF2-40B4-BE49-F238E27FC236}">
                <a16:creationId xmlns:a16="http://schemas.microsoft.com/office/drawing/2014/main" id="{6CCE61BD-DB67-78BF-1AFB-082F35BDD75C}"/>
              </a:ext>
            </a:extLst>
          </p:cNvPr>
          <p:cNvSpPr>
            <a:spLocks noGrp="1"/>
          </p:cNvSpPr>
          <p:nvPr>
            <p:ph idx="1"/>
          </p:nvPr>
        </p:nvSpPr>
        <p:spPr/>
        <p:txBody>
          <a:bodyPr/>
          <a:lstStyle/>
          <a:p>
            <a:pPr algn="just">
              <a:spcAft>
                <a:spcPts val="1125"/>
              </a:spcAft>
            </a:pPr>
            <a:r>
              <a:rPr lang="en-US" b="0" i="0" dirty="0">
                <a:solidFill>
                  <a:srgbClr val="314C74"/>
                </a:solidFill>
                <a:effectLst/>
                <a:latin typeface="museo"/>
              </a:rPr>
              <a:t>The Critical Path Method is defined in the Project Management Body of Knowledge (PMBOK) as follows:</a:t>
            </a:r>
          </a:p>
          <a:p>
            <a:pPr algn="just">
              <a:spcAft>
                <a:spcPts val="1125"/>
              </a:spcAft>
            </a:pPr>
            <a:r>
              <a:rPr lang="en-US" b="0" i="0" dirty="0">
                <a:solidFill>
                  <a:srgbClr val="314C74"/>
                </a:solidFill>
                <a:effectLst/>
                <a:latin typeface="museo"/>
              </a:rPr>
              <a:t>“The Critical Path Method is the sequence of scheduled activities that determines the project's duration.”</a:t>
            </a:r>
          </a:p>
          <a:p>
            <a:pPr algn="just"/>
            <a:r>
              <a:rPr lang="en-US" b="0" i="0" dirty="0">
                <a:solidFill>
                  <a:srgbClr val="314C74"/>
                </a:solidFill>
                <a:effectLst/>
                <a:latin typeface="museo"/>
              </a:rPr>
              <a:t>These scheduled activities must be performed if the project is to be considered a success. Moreover, they must be completed in a specific order. If you’re building a house, you can’t construct the walls and then dig the foundation; you must do it sequentially.</a:t>
            </a:r>
            <a:endParaRPr lang="en-IN" dirty="0"/>
          </a:p>
        </p:txBody>
      </p:sp>
    </p:spTree>
    <p:extLst>
      <p:ext uri="{BB962C8B-B14F-4D97-AF65-F5344CB8AC3E}">
        <p14:creationId xmlns:p14="http://schemas.microsoft.com/office/powerpoint/2010/main" val="23480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79077-ED38-A432-A32D-099C0452189B}"/>
              </a:ext>
            </a:extLst>
          </p:cNvPr>
          <p:cNvSpPr>
            <a:spLocks noGrp="1"/>
          </p:cNvSpPr>
          <p:nvPr>
            <p:ph idx="1"/>
          </p:nvPr>
        </p:nvSpPr>
        <p:spPr>
          <a:xfrm>
            <a:off x="838200" y="511630"/>
            <a:ext cx="10515600" cy="4351338"/>
          </a:xfrm>
        </p:spPr>
        <p:txBody>
          <a:bodyPr/>
          <a:lstStyle/>
          <a:p>
            <a:pPr algn="l">
              <a:spcAft>
                <a:spcPts val="1125"/>
              </a:spcAft>
            </a:pPr>
            <a:r>
              <a:rPr lang="en-US" b="0" i="0" dirty="0">
                <a:solidFill>
                  <a:srgbClr val="314C74"/>
                </a:solidFill>
                <a:effectLst/>
                <a:latin typeface="museo"/>
              </a:rPr>
              <a:t>The important bit to understand is that the CPM describes the longest sequence of tasks in the project.</a:t>
            </a:r>
          </a:p>
          <a:p>
            <a:pPr algn="l">
              <a:spcAft>
                <a:spcPts val="1125"/>
              </a:spcAft>
            </a:pPr>
            <a:r>
              <a:rPr lang="en-US" b="0" i="0" dirty="0">
                <a:solidFill>
                  <a:srgbClr val="314C74"/>
                </a:solidFill>
                <a:effectLst/>
                <a:latin typeface="museo"/>
              </a:rPr>
              <a:t>In any project, there will be multiple task sequences. The CPM would describe the sequence that takes the most time.</a:t>
            </a:r>
          </a:p>
          <a:p>
            <a:r>
              <a:rPr lang="en-US" b="0" i="0" dirty="0">
                <a:solidFill>
                  <a:srgbClr val="314C74"/>
                </a:solidFill>
                <a:effectLst/>
                <a:latin typeface="museo"/>
              </a:rPr>
              <a:t>For example, if you’re building a house, you would have several task sequences as follows:</a:t>
            </a:r>
          </a:p>
          <a:p>
            <a:r>
              <a:rPr lang="en-US" b="0" i="0" dirty="0">
                <a:solidFill>
                  <a:srgbClr val="314C74"/>
                </a:solidFill>
                <a:effectLst/>
                <a:latin typeface="museo"/>
              </a:rPr>
              <a:t>Each task requires different amounts of time and resources. For example, it takes more time to build walls and lay the roof than to install faucets and fixtures.</a:t>
            </a:r>
            <a:endParaRPr lang="en-IN" dirty="0"/>
          </a:p>
        </p:txBody>
      </p:sp>
      <p:pic>
        <p:nvPicPr>
          <p:cNvPr id="5" name="Picture 4">
            <a:extLst>
              <a:ext uri="{FF2B5EF4-FFF2-40B4-BE49-F238E27FC236}">
                <a16:creationId xmlns:a16="http://schemas.microsoft.com/office/drawing/2014/main" id="{5A165232-7BD9-0CD0-C6A7-34216542A929}"/>
              </a:ext>
            </a:extLst>
          </p:cNvPr>
          <p:cNvPicPr>
            <a:picLocks noChangeAspect="1"/>
          </p:cNvPicPr>
          <p:nvPr/>
        </p:nvPicPr>
        <p:blipFill>
          <a:blip r:embed="rId2"/>
          <a:stretch>
            <a:fillRect/>
          </a:stretch>
        </p:blipFill>
        <p:spPr>
          <a:xfrm>
            <a:off x="5303451" y="4415869"/>
            <a:ext cx="6178868" cy="1930499"/>
          </a:xfrm>
          <a:prstGeom prst="rect">
            <a:avLst/>
          </a:prstGeom>
          <a:ln>
            <a:noFill/>
          </a:ln>
        </p:spPr>
      </p:pic>
    </p:spTree>
    <p:extLst>
      <p:ext uri="{BB962C8B-B14F-4D97-AF65-F5344CB8AC3E}">
        <p14:creationId xmlns:p14="http://schemas.microsoft.com/office/powerpoint/2010/main" val="90497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33B3D-7E2A-1F13-C5BA-FB6BC4AB5989}"/>
              </a:ext>
            </a:extLst>
          </p:cNvPr>
          <p:cNvSpPr>
            <a:spLocks noGrp="1"/>
          </p:cNvSpPr>
          <p:nvPr>
            <p:ph idx="1"/>
          </p:nvPr>
        </p:nvSpPr>
        <p:spPr>
          <a:xfrm>
            <a:off x="729343" y="620486"/>
            <a:ext cx="10515600" cy="5791200"/>
          </a:xfrm>
        </p:spPr>
        <p:txBody>
          <a:bodyPr>
            <a:normAutofit fontScale="92500" lnSpcReduction="10000"/>
          </a:bodyPr>
          <a:lstStyle/>
          <a:p>
            <a:pPr algn="l">
              <a:spcAft>
                <a:spcPts val="1125"/>
              </a:spcAft>
            </a:pPr>
            <a:r>
              <a:rPr lang="en-US" b="0" i="0" dirty="0">
                <a:solidFill>
                  <a:srgbClr val="314C74"/>
                </a:solidFill>
                <a:effectLst/>
                <a:latin typeface="museo"/>
              </a:rPr>
              <a:t>If you had to figure out the project’s ‘Critical Path’, you would look at the sequence that takes the most amount of time, like this:</a:t>
            </a:r>
          </a:p>
          <a:p>
            <a:pPr algn="l">
              <a:spcAft>
                <a:spcPts val="1125"/>
              </a:spcAft>
            </a:pPr>
            <a:endParaRPr lang="en-US" dirty="0">
              <a:solidFill>
                <a:srgbClr val="314C74"/>
              </a:solidFill>
              <a:latin typeface="museo"/>
            </a:endParaRPr>
          </a:p>
          <a:p>
            <a:pPr algn="l">
              <a:spcAft>
                <a:spcPts val="1125"/>
              </a:spcAft>
            </a:pPr>
            <a:endParaRPr lang="en-US" b="0" i="0" dirty="0">
              <a:solidFill>
                <a:srgbClr val="314C74"/>
              </a:solidFill>
              <a:effectLst/>
              <a:latin typeface="museo"/>
            </a:endParaRPr>
          </a:p>
          <a:p>
            <a:pPr algn="l">
              <a:spcAft>
                <a:spcPts val="1125"/>
              </a:spcAft>
            </a:pPr>
            <a:endParaRPr lang="en-US" b="0" i="0" dirty="0">
              <a:solidFill>
                <a:srgbClr val="314C74"/>
              </a:solidFill>
              <a:effectLst/>
              <a:latin typeface="museo"/>
            </a:endParaRPr>
          </a:p>
          <a:p>
            <a:pPr algn="l">
              <a:spcAft>
                <a:spcPts val="1125"/>
              </a:spcAft>
            </a:pPr>
            <a:endParaRPr lang="en-US" b="0" i="0" dirty="0">
              <a:solidFill>
                <a:srgbClr val="314C74"/>
              </a:solidFill>
              <a:effectLst/>
              <a:latin typeface="museo"/>
            </a:endParaRPr>
          </a:p>
          <a:p>
            <a:pPr algn="l">
              <a:spcAft>
                <a:spcPts val="1125"/>
              </a:spcAft>
            </a:pPr>
            <a:endParaRPr lang="en-US" b="0" i="0" dirty="0">
              <a:solidFill>
                <a:srgbClr val="314C74"/>
              </a:solidFill>
              <a:effectLst/>
              <a:latin typeface="museo"/>
            </a:endParaRPr>
          </a:p>
          <a:p>
            <a:pPr algn="l">
              <a:spcAft>
                <a:spcPts val="1125"/>
              </a:spcAft>
            </a:pPr>
            <a:r>
              <a:rPr lang="en-US" b="0" i="0" dirty="0">
                <a:solidFill>
                  <a:srgbClr val="314C74"/>
                </a:solidFill>
                <a:effectLst/>
                <a:latin typeface="museo"/>
              </a:rPr>
              <a:t>The total time to complete the sequence along this critical path would give you an idea of the project’s minimum duration.</a:t>
            </a:r>
          </a:p>
          <a:p>
            <a:pPr algn="l">
              <a:spcAft>
                <a:spcPts val="1125"/>
              </a:spcAft>
            </a:pPr>
            <a:r>
              <a:rPr lang="en-US" b="0" i="0" dirty="0">
                <a:solidFill>
                  <a:srgbClr val="314C74"/>
                </a:solidFill>
                <a:effectLst/>
                <a:latin typeface="museo"/>
              </a:rPr>
              <a:t>You might undertake several task sequences simultaneously, but if the critical path sequence is delayed, your project will also suffer.</a:t>
            </a:r>
          </a:p>
          <a:p>
            <a:endParaRPr lang="en-US" b="0" i="0" dirty="0">
              <a:solidFill>
                <a:srgbClr val="314C74"/>
              </a:solidFill>
              <a:effectLst/>
              <a:latin typeface="museo"/>
            </a:endParaRPr>
          </a:p>
          <a:p>
            <a:endParaRPr lang="en-US" b="0" i="0" dirty="0">
              <a:solidFill>
                <a:srgbClr val="314C74"/>
              </a:solidFill>
              <a:effectLst/>
              <a:latin typeface="museo"/>
            </a:endParaRPr>
          </a:p>
          <a:p>
            <a:pPr marL="0" indent="0">
              <a:buNone/>
            </a:pPr>
            <a:endParaRPr lang="en-IN" dirty="0"/>
          </a:p>
        </p:txBody>
      </p:sp>
      <p:pic>
        <p:nvPicPr>
          <p:cNvPr id="5" name="Picture 4">
            <a:extLst>
              <a:ext uri="{FF2B5EF4-FFF2-40B4-BE49-F238E27FC236}">
                <a16:creationId xmlns:a16="http://schemas.microsoft.com/office/drawing/2014/main" id="{58233479-B42E-52E1-C7C7-73DB61C5D016}"/>
              </a:ext>
            </a:extLst>
          </p:cNvPr>
          <p:cNvPicPr>
            <a:picLocks noChangeAspect="1"/>
          </p:cNvPicPr>
          <p:nvPr/>
        </p:nvPicPr>
        <p:blipFill>
          <a:blip r:embed="rId2"/>
          <a:stretch>
            <a:fillRect/>
          </a:stretch>
        </p:blipFill>
        <p:spPr>
          <a:xfrm>
            <a:off x="2368015" y="1522589"/>
            <a:ext cx="7455969" cy="2494240"/>
          </a:xfrm>
          <a:prstGeom prst="rect">
            <a:avLst/>
          </a:prstGeom>
        </p:spPr>
      </p:pic>
    </p:spTree>
    <p:extLst>
      <p:ext uri="{BB962C8B-B14F-4D97-AF65-F5344CB8AC3E}">
        <p14:creationId xmlns:p14="http://schemas.microsoft.com/office/powerpoint/2010/main" val="271858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F11-CF45-1EB2-2AD5-18A38B0A0FD8}"/>
              </a:ext>
            </a:extLst>
          </p:cNvPr>
          <p:cNvSpPr>
            <a:spLocks noGrp="1"/>
          </p:cNvSpPr>
          <p:nvPr>
            <p:ph type="title"/>
          </p:nvPr>
        </p:nvSpPr>
        <p:spPr>
          <a:xfrm>
            <a:off x="838200" y="365126"/>
            <a:ext cx="10515600" cy="1137104"/>
          </a:xfrm>
        </p:spPr>
        <p:txBody>
          <a:bodyPr>
            <a:normAutofit fontScale="90000"/>
          </a:bodyPr>
          <a:lstStyle/>
          <a:p>
            <a:r>
              <a:rPr lang="en-US" b="1" i="0" cap="all" dirty="0">
                <a:solidFill>
                  <a:srgbClr val="314C74"/>
                </a:solidFill>
                <a:effectLst/>
                <a:latin typeface="museo"/>
              </a:rPr>
              <a:t>The Critical Path Algorithm Explained</a:t>
            </a:r>
            <a:br>
              <a:rPr lang="en-US" b="1" i="0" cap="all" dirty="0">
                <a:solidFill>
                  <a:srgbClr val="314C74"/>
                </a:solidFill>
                <a:effectLst/>
                <a:latin typeface="museo"/>
              </a:rPr>
            </a:br>
            <a:endParaRPr lang="en-IN" dirty="0"/>
          </a:p>
        </p:txBody>
      </p:sp>
      <p:sp>
        <p:nvSpPr>
          <p:cNvPr id="3" name="Content Placeholder 2">
            <a:extLst>
              <a:ext uri="{FF2B5EF4-FFF2-40B4-BE49-F238E27FC236}">
                <a16:creationId xmlns:a16="http://schemas.microsoft.com/office/drawing/2014/main" id="{F3F26883-D883-35CE-1CC9-DFFCAC80EE8D}"/>
              </a:ext>
            </a:extLst>
          </p:cNvPr>
          <p:cNvSpPr>
            <a:spLocks noGrp="1"/>
          </p:cNvSpPr>
          <p:nvPr>
            <p:ph idx="1"/>
          </p:nvPr>
        </p:nvSpPr>
        <p:spPr>
          <a:xfrm>
            <a:off x="609601" y="1502230"/>
            <a:ext cx="11092542" cy="4674733"/>
          </a:xfrm>
        </p:spPr>
        <p:txBody>
          <a:bodyPr/>
          <a:lstStyle/>
          <a:p>
            <a:pPr algn="just"/>
            <a:r>
              <a:rPr lang="en-US" dirty="0">
                <a:solidFill>
                  <a:srgbClr val="314C74"/>
                </a:solidFill>
                <a:latin typeface="museo"/>
              </a:rPr>
              <a:t>T</a:t>
            </a:r>
            <a:r>
              <a:rPr lang="en-US" b="0" i="0" dirty="0">
                <a:solidFill>
                  <a:srgbClr val="314C74"/>
                </a:solidFill>
                <a:effectLst/>
                <a:latin typeface="museo"/>
              </a:rPr>
              <a:t>he Critical Path Method is essentially an algorithm for decision-making. This algorithm takes a task's start, duration, and finish time to determine which activities deserve the most attention (i.e., are "critical" for the project)</a:t>
            </a:r>
            <a:endParaRPr lang="en-IN" dirty="0"/>
          </a:p>
        </p:txBody>
      </p:sp>
    </p:spTree>
    <p:extLst>
      <p:ext uri="{BB962C8B-B14F-4D97-AF65-F5344CB8AC3E}">
        <p14:creationId xmlns:p14="http://schemas.microsoft.com/office/powerpoint/2010/main" val="415145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2122-E076-EC6F-8DD0-E2898CE9146B}"/>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C11A0CD2-AEBC-B297-E3B7-FFBB1636E3BA}"/>
              </a:ext>
            </a:extLst>
          </p:cNvPr>
          <p:cNvSpPr>
            <a:spLocks noGrp="1"/>
          </p:cNvSpPr>
          <p:nvPr>
            <p:ph idx="1"/>
          </p:nvPr>
        </p:nvSpPr>
        <p:spPr/>
        <p:txBody>
          <a:bodyPr>
            <a:normAutofit fontScale="85000" lnSpcReduction="20000"/>
          </a:bodyPr>
          <a:lstStyle/>
          <a:p>
            <a:pPr algn="just"/>
            <a:r>
              <a:rPr lang="en-US" dirty="0"/>
              <a:t>There are two methods by which we can identify the critical path. </a:t>
            </a:r>
          </a:p>
          <a:p>
            <a:pPr algn="just"/>
            <a:r>
              <a:rPr lang="en-US" dirty="0"/>
              <a:t>The first method is to list down all the paths or options that are available to go from the start node to the end node. Once these paths are listed down, we compute the time it takes from the start node to the end node in traversing these paths. The path with the maximum duration or the longest duration is the critical path. </a:t>
            </a:r>
          </a:p>
          <a:p>
            <a:pPr algn="just"/>
            <a:r>
              <a:rPr lang="en-US" dirty="0"/>
              <a:t>The first method does not help us in performing the analysis of ‘surpluses’ which is also called the ‘float’ analysis. Float is the surplus available in terms of duration on some of the activities. Activities with positive float can be delayed </a:t>
            </a:r>
            <a:r>
              <a:rPr lang="en-US" dirty="0" err="1"/>
              <a:t>upto</a:t>
            </a:r>
            <a:r>
              <a:rPr lang="en-US" dirty="0"/>
              <a:t> that extent and this delay would not affect the project duration. Any delay in activities greater than the float would delay the entire project. Some activities in the network are characterized by ‘zero’ float and these activities are critical path activities. As the floats are ‘0’, none of the critical path activities can ever be delayed or else the project would be delayed. </a:t>
            </a:r>
          </a:p>
        </p:txBody>
      </p:sp>
    </p:spTree>
    <p:extLst>
      <p:ext uri="{BB962C8B-B14F-4D97-AF65-F5344CB8AC3E}">
        <p14:creationId xmlns:p14="http://schemas.microsoft.com/office/powerpoint/2010/main" val="394277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1320</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museo</vt:lpstr>
      <vt:lpstr>Times New Roman</vt:lpstr>
      <vt:lpstr>Office Theme</vt:lpstr>
      <vt:lpstr>How to Use Critical Path Method for Complete Beginners (with Examples) </vt:lpstr>
      <vt:lpstr>Introduction</vt:lpstr>
      <vt:lpstr>Understand the Critical Path Method </vt:lpstr>
      <vt:lpstr>What is the Critical Path Method, and what is a Critical Task? </vt:lpstr>
      <vt:lpstr>Critical Path Method Definition </vt:lpstr>
      <vt:lpstr>PowerPoint Presentation</vt:lpstr>
      <vt:lpstr>PowerPoint Presentation</vt:lpstr>
      <vt:lpstr>The Critical Path Algorithm Explained </vt:lpstr>
      <vt:lpstr>Cont..</vt:lpstr>
      <vt:lpstr>Cont..</vt:lpstr>
      <vt:lpstr>Cont..</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Ray</dc:creator>
  <cp:lastModifiedBy>Ankita Ray</cp:lastModifiedBy>
  <cp:revision>1</cp:revision>
  <dcterms:created xsi:type="dcterms:W3CDTF">2024-11-28T12:53:21Z</dcterms:created>
  <dcterms:modified xsi:type="dcterms:W3CDTF">2024-11-29T07:06:49Z</dcterms:modified>
</cp:coreProperties>
</file>