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222163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389124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0026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3854910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886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3937897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4168974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418747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85258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0F7BA-F90C-4795-963D-1BD27417D7E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261456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0F7BA-F90C-4795-963D-1BD27417D7E3}"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1679013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0F7BA-F90C-4795-963D-1BD27417D7E3}"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275791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0F7BA-F90C-4795-963D-1BD27417D7E3}"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371994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0F7BA-F90C-4795-963D-1BD27417D7E3}" type="datetimeFigureOut">
              <a:rPr lang="en-IN" smtClean="0"/>
              <a:t>15-12-2024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238956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50F7BA-F90C-4795-963D-1BD27417D7E3}"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151033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0F7BA-F90C-4795-963D-1BD27417D7E3}"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0F7A47-B20D-44B1-B719-B6D10D907B5E}" type="slidenum">
              <a:rPr lang="en-IN" smtClean="0"/>
              <a:t>‹#›</a:t>
            </a:fld>
            <a:endParaRPr lang="en-IN"/>
          </a:p>
        </p:txBody>
      </p:sp>
    </p:spTree>
    <p:extLst>
      <p:ext uri="{BB962C8B-B14F-4D97-AF65-F5344CB8AC3E}">
        <p14:creationId xmlns:p14="http://schemas.microsoft.com/office/powerpoint/2010/main" val="339665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50F7BA-F90C-4795-963D-1BD27417D7E3}" type="datetimeFigureOut">
              <a:rPr lang="en-IN" smtClean="0"/>
              <a:t>15-12-2024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0F7A47-B20D-44B1-B719-B6D10D907B5E}" type="slidenum">
              <a:rPr lang="en-IN" smtClean="0"/>
              <a:t>‹#›</a:t>
            </a:fld>
            <a:endParaRPr lang="en-IN"/>
          </a:p>
        </p:txBody>
      </p:sp>
    </p:spTree>
    <p:extLst>
      <p:ext uri="{BB962C8B-B14F-4D97-AF65-F5344CB8AC3E}">
        <p14:creationId xmlns:p14="http://schemas.microsoft.com/office/powerpoint/2010/main" val="2246486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03E8-2927-0621-31BD-6AC4EC9A15D6}"/>
              </a:ext>
            </a:extLst>
          </p:cNvPr>
          <p:cNvSpPr>
            <a:spLocks noGrp="1"/>
          </p:cNvSpPr>
          <p:nvPr>
            <p:ph type="ctrTitle"/>
          </p:nvPr>
        </p:nvSpPr>
        <p:spPr/>
        <p:txBody>
          <a:bodyPr/>
          <a:lstStyle/>
          <a:p>
            <a:r>
              <a:rPr lang="en-IN" dirty="0"/>
              <a:t>Material Management</a:t>
            </a:r>
          </a:p>
        </p:txBody>
      </p:sp>
      <p:sp>
        <p:nvSpPr>
          <p:cNvPr id="3" name="Subtitle 2">
            <a:extLst>
              <a:ext uri="{FF2B5EF4-FFF2-40B4-BE49-F238E27FC236}">
                <a16:creationId xmlns:a16="http://schemas.microsoft.com/office/drawing/2014/main" id="{DA61E102-DF0D-CFBA-027D-69B8B5E67BFB}"/>
              </a:ext>
            </a:extLst>
          </p:cNvPr>
          <p:cNvSpPr>
            <a:spLocks noGrp="1"/>
          </p:cNvSpPr>
          <p:nvPr>
            <p:ph type="subTitle" idx="1"/>
          </p:nvPr>
        </p:nvSpPr>
        <p:spPr/>
        <p:txBody>
          <a:bodyPr/>
          <a:lstStyle/>
          <a:p>
            <a:r>
              <a:rPr lang="en-IN" dirty="0"/>
              <a:t>By </a:t>
            </a:r>
            <a:r>
              <a:rPr lang="en-IN" dirty="0" err="1"/>
              <a:t>Dr.</a:t>
            </a:r>
            <a:r>
              <a:rPr lang="en-IN" dirty="0"/>
              <a:t> Ankita Ray</a:t>
            </a:r>
          </a:p>
        </p:txBody>
      </p:sp>
    </p:spTree>
    <p:extLst>
      <p:ext uri="{BB962C8B-B14F-4D97-AF65-F5344CB8AC3E}">
        <p14:creationId xmlns:p14="http://schemas.microsoft.com/office/powerpoint/2010/main" val="372333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E0F6-DC7B-6962-E390-4FF770E507EC}"/>
              </a:ext>
            </a:extLst>
          </p:cNvPr>
          <p:cNvSpPr>
            <a:spLocks noGrp="1"/>
          </p:cNvSpPr>
          <p:nvPr>
            <p:ph type="title"/>
          </p:nvPr>
        </p:nvSpPr>
        <p:spPr/>
        <p:txBody>
          <a:bodyPr/>
          <a:lstStyle/>
          <a:p>
            <a:r>
              <a:rPr lang="en-IN" dirty="0"/>
              <a:t>Role of material management an overview</a:t>
            </a:r>
          </a:p>
        </p:txBody>
      </p:sp>
      <p:sp>
        <p:nvSpPr>
          <p:cNvPr id="3" name="Content Placeholder 2">
            <a:extLst>
              <a:ext uri="{FF2B5EF4-FFF2-40B4-BE49-F238E27FC236}">
                <a16:creationId xmlns:a16="http://schemas.microsoft.com/office/drawing/2014/main" id="{F6ED5CEB-34E2-F0B3-C212-388693B82DC8}"/>
              </a:ext>
            </a:extLst>
          </p:cNvPr>
          <p:cNvSpPr>
            <a:spLocks noGrp="1"/>
          </p:cNvSpPr>
          <p:nvPr>
            <p:ph idx="1"/>
          </p:nvPr>
        </p:nvSpPr>
        <p:spPr/>
        <p:txBody>
          <a:bodyPr/>
          <a:lstStyle/>
          <a:p>
            <a:r>
              <a:rPr lang="en-IN" dirty="0"/>
              <a:t>Market Forecasting</a:t>
            </a:r>
          </a:p>
          <a:p>
            <a:r>
              <a:rPr lang="en-IN" dirty="0"/>
              <a:t>Production</a:t>
            </a:r>
          </a:p>
          <a:p>
            <a:r>
              <a:rPr lang="en-IN" dirty="0"/>
              <a:t>Finance</a:t>
            </a:r>
          </a:p>
          <a:p>
            <a:r>
              <a:rPr lang="en-IN" dirty="0"/>
              <a:t>Inventory Control</a:t>
            </a:r>
          </a:p>
          <a:p>
            <a:r>
              <a:rPr lang="en-IN" dirty="0"/>
              <a:t>Inspection or quality control</a:t>
            </a:r>
          </a:p>
          <a:p>
            <a:r>
              <a:rPr lang="en-US" dirty="0"/>
              <a:t>Material handling, traffic and physical distribution logistics</a:t>
            </a:r>
          </a:p>
          <a:p>
            <a:endParaRPr lang="en-IN" dirty="0"/>
          </a:p>
        </p:txBody>
      </p:sp>
    </p:spTree>
    <p:extLst>
      <p:ext uri="{BB962C8B-B14F-4D97-AF65-F5344CB8AC3E}">
        <p14:creationId xmlns:p14="http://schemas.microsoft.com/office/powerpoint/2010/main" val="310087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DF77-674C-AF5E-5139-92748AA63794}"/>
              </a:ext>
            </a:extLst>
          </p:cNvPr>
          <p:cNvSpPr>
            <a:spLocks noGrp="1"/>
          </p:cNvSpPr>
          <p:nvPr>
            <p:ph type="title"/>
          </p:nvPr>
        </p:nvSpPr>
        <p:spPr>
          <a:xfrm>
            <a:off x="677334" y="325120"/>
            <a:ext cx="10356426" cy="873760"/>
          </a:xfrm>
        </p:spPr>
        <p:txBody>
          <a:bodyPr/>
          <a:lstStyle/>
          <a:p>
            <a:r>
              <a:rPr lang="en-US" dirty="0"/>
              <a:t>Functional role of materials management</a:t>
            </a:r>
            <a:endParaRPr lang="en-IN" dirty="0"/>
          </a:p>
        </p:txBody>
      </p:sp>
      <p:graphicFrame>
        <p:nvGraphicFramePr>
          <p:cNvPr id="4" name="Table 4">
            <a:extLst>
              <a:ext uri="{FF2B5EF4-FFF2-40B4-BE49-F238E27FC236}">
                <a16:creationId xmlns:a16="http://schemas.microsoft.com/office/drawing/2014/main" id="{A788920B-A22C-4C3A-D19C-1682D2C231AC}"/>
              </a:ext>
            </a:extLst>
          </p:cNvPr>
          <p:cNvGraphicFramePr>
            <a:graphicFrameLocks noGrp="1"/>
          </p:cNvGraphicFramePr>
          <p:nvPr>
            <p:extLst>
              <p:ext uri="{D42A27DB-BD31-4B8C-83A1-F6EECF244321}">
                <p14:modId xmlns:p14="http://schemas.microsoft.com/office/powerpoint/2010/main" val="2316877286"/>
              </p:ext>
            </p:extLst>
          </p:nvPr>
        </p:nvGraphicFramePr>
        <p:xfrm>
          <a:off x="552027" y="1036320"/>
          <a:ext cx="11087946" cy="4958081"/>
        </p:xfrm>
        <a:graphic>
          <a:graphicData uri="http://schemas.openxmlformats.org/drawingml/2006/table">
            <a:tbl>
              <a:tblPr firstRow="1" bandRow="1">
                <a:tableStyleId>{5C22544A-7EE6-4342-B048-85BDC9FD1C3A}</a:tableStyleId>
              </a:tblPr>
              <a:tblGrid>
                <a:gridCol w="4700693">
                  <a:extLst>
                    <a:ext uri="{9D8B030D-6E8A-4147-A177-3AD203B41FA5}">
                      <a16:colId xmlns:a16="http://schemas.microsoft.com/office/drawing/2014/main" val="1566230872"/>
                    </a:ext>
                  </a:extLst>
                </a:gridCol>
                <a:gridCol w="6387253">
                  <a:extLst>
                    <a:ext uri="{9D8B030D-6E8A-4147-A177-3AD203B41FA5}">
                      <a16:colId xmlns:a16="http://schemas.microsoft.com/office/drawing/2014/main" val="1518892826"/>
                    </a:ext>
                  </a:extLst>
                </a:gridCol>
              </a:tblGrid>
              <a:tr h="378962">
                <a:tc>
                  <a:txBody>
                    <a:bodyPr/>
                    <a:lstStyle/>
                    <a:p>
                      <a:pPr algn="ctr"/>
                      <a:r>
                        <a:rPr lang="en-IN" dirty="0"/>
                        <a:t>Role of Material Management</a:t>
                      </a:r>
                    </a:p>
                  </a:txBody>
                  <a:tcPr/>
                </a:tc>
                <a:tc>
                  <a:txBody>
                    <a:bodyPr/>
                    <a:lstStyle/>
                    <a:p>
                      <a:pPr algn="ctr"/>
                      <a:r>
                        <a:rPr lang="en-IN" dirty="0"/>
                        <a:t>Description</a:t>
                      </a:r>
                    </a:p>
                  </a:txBody>
                  <a:tcPr/>
                </a:tc>
                <a:extLst>
                  <a:ext uri="{0D108BD9-81ED-4DB2-BD59-A6C34878D82A}">
                    <a16:rowId xmlns:a16="http://schemas.microsoft.com/office/drawing/2014/main" val="253043509"/>
                  </a:ext>
                </a:extLst>
              </a:tr>
              <a:tr h="1200045">
                <a:tc>
                  <a:txBody>
                    <a:bodyPr/>
                    <a:lstStyle/>
                    <a:p>
                      <a:r>
                        <a:rPr lang="en-US" sz="1400" dirty="0"/>
                        <a:t>Decision on making material or buying it.</a:t>
                      </a:r>
                      <a:endParaRPr lang="en-IN" sz="1400" dirty="0"/>
                    </a:p>
                  </a:txBody>
                  <a:tcPr/>
                </a:tc>
                <a:tc>
                  <a:txBody>
                    <a:bodyPr/>
                    <a:lstStyle/>
                    <a:p>
                      <a:r>
                        <a:rPr lang="en-US" sz="1400" dirty="0"/>
                        <a:t>Supplies are not adequately obtained successfully in the past · </a:t>
                      </a:r>
                    </a:p>
                    <a:p>
                      <a:pPr marL="285750" indent="-285750">
                        <a:buFont typeface="Arial" panose="020B0604020202020204" pitchFamily="34" charset="0"/>
                        <a:buChar char="•"/>
                      </a:pPr>
                      <a:r>
                        <a:rPr lang="en-US" sz="1400" dirty="0"/>
                        <a:t> The quality of supplied goods is not of standard</a:t>
                      </a:r>
                    </a:p>
                    <a:p>
                      <a:pPr marL="285750" indent="-285750">
                        <a:buFont typeface="Arial" panose="020B0604020202020204" pitchFamily="34" charset="0"/>
                        <a:buChar char="•"/>
                      </a:pPr>
                      <a:r>
                        <a:rPr lang="en-US" sz="1400" dirty="0"/>
                        <a:t>The volume requirement of sales is exceeding the possible manufacturing capacity</a:t>
                      </a:r>
                    </a:p>
                    <a:p>
                      <a:pPr marL="285750" indent="-285750">
                        <a:buFont typeface="Arial" panose="020B0604020202020204" pitchFamily="34" charset="0"/>
                        <a:buChar char="•"/>
                      </a:pPr>
                      <a:r>
                        <a:rPr lang="en-US" sz="1400" dirty="0"/>
                        <a:t> The material fails in the cost analysis</a:t>
                      </a:r>
                      <a:endParaRPr lang="en-IN" sz="1400" dirty="0"/>
                    </a:p>
                  </a:txBody>
                  <a:tcPr/>
                </a:tc>
                <a:extLst>
                  <a:ext uri="{0D108BD9-81ED-4DB2-BD59-A6C34878D82A}">
                    <a16:rowId xmlns:a16="http://schemas.microsoft.com/office/drawing/2014/main" val="3876013452"/>
                  </a:ext>
                </a:extLst>
              </a:tr>
              <a:tr h="1863228">
                <a:tc>
                  <a:txBody>
                    <a:bodyPr/>
                    <a:lstStyle/>
                    <a:p>
                      <a:r>
                        <a:rPr lang="en-IN" sz="1400" dirty="0"/>
                        <a:t>Materials Forecasting</a:t>
                      </a:r>
                    </a:p>
                  </a:txBody>
                  <a:tcPr/>
                </a:tc>
                <a:tc>
                  <a:txBody>
                    <a:bodyPr/>
                    <a:lstStyle/>
                    <a:p>
                      <a:pPr algn="just"/>
                      <a:r>
                        <a:rPr lang="en-US" sz="1400" dirty="0"/>
                        <a:t>The materials management needs to forecast the requirements. Some of the questions that need to considered for it are:</a:t>
                      </a:r>
                    </a:p>
                    <a:p>
                      <a:pPr algn="just"/>
                      <a:r>
                        <a:rPr lang="en-US" sz="1400" dirty="0"/>
                        <a:t>Is this material being needed for long time? </a:t>
                      </a:r>
                    </a:p>
                    <a:p>
                      <a:pPr algn="just"/>
                      <a:r>
                        <a:rPr lang="en-US" sz="1400" dirty="0"/>
                        <a:t> Will there be any requirement after 10 years for this material?</a:t>
                      </a:r>
                    </a:p>
                    <a:p>
                      <a:pPr algn="just"/>
                      <a:r>
                        <a:rPr lang="en-US" sz="1400" dirty="0"/>
                        <a:t> Will the supplier exist after 10 years </a:t>
                      </a:r>
                    </a:p>
                    <a:p>
                      <a:pPr algn="just"/>
                      <a:r>
                        <a:rPr lang="en-US" sz="1400" dirty="0"/>
                        <a:t> Are there any changes or technological break- though for this material? </a:t>
                      </a:r>
                    </a:p>
                    <a:p>
                      <a:pPr algn="just"/>
                      <a:r>
                        <a:rPr lang="en-US" sz="1400" dirty="0"/>
                        <a:t> Are the prices going to rise in the future?</a:t>
                      </a:r>
                      <a:endParaRPr lang="en-IN" sz="1400" dirty="0"/>
                    </a:p>
                  </a:txBody>
                  <a:tcPr/>
                </a:tc>
                <a:extLst>
                  <a:ext uri="{0D108BD9-81ED-4DB2-BD59-A6C34878D82A}">
                    <a16:rowId xmlns:a16="http://schemas.microsoft.com/office/drawing/2014/main" val="340528258"/>
                  </a:ext>
                </a:extLst>
              </a:tr>
              <a:tr h="757923">
                <a:tc>
                  <a:txBody>
                    <a:bodyPr/>
                    <a:lstStyle/>
                    <a:p>
                      <a:r>
                        <a:rPr lang="en-US" sz="1400" dirty="0"/>
                        <a:t>Materials Planning and Budgeting</a:t>
                      </a:r>
                      <a:endParaRPr lang="en-IN" sz="1400" dirty="0"/>
                    </a:p>
                  </a:txBody>
                  <a:tcPr/>
                </a:tc>
                <a:tc>
                  <a:txBody>
                    <a:bodyPr/>
                    <a:lstStyle/>
                    <a:p>
                      <a:r>
                        <a:rPr lang="en-US" sz="1400" dirty="0"/>
                        <a:t>Materials planning is of the major control activity that an organization needs to put in place. It is feasible because of materials management.</a:t>
                      </a:r>
                      <a:endParaRPr lang="en-IN" sz="1400" dirty="0"/>
                    </a:p>
                  </a:txBody>
                  <a:tcPr/>
                </a:tc>
                <a:extLst>
                  <a:ext uri="{0D108BD9-81ED-4DB2-BD59-A6C34878D82A}">
                    <a16:rowId xmlns:a16="http://schemas.microsoft.com/office/drawing/2014/main" val="3361471804"/>
                  </a:ext>
                </a:extLst>
              </a:tr>
              <a:tr h="757923">
                <a:tc>
                  <a:txBody>
                    <a:bodyPr/>
                    <a:lstStyle/>
                    <a:p>
                      <a:r>
                        <a:rPr lang="en-US" sz="1400" dirty="0"/>
                        <a:t>Selection of Potential information sources</a:t>
                      </a:r>
                      <a:endParaRPr lang="en-IN" sz="1400" dirty="0"/>
                    </a:p>
                  </a:txBody>
                  <a:tcPr/>
                </a:tc>
                <a:tc>
                  <a:txBody>
                    <a:bodyPr/>
                    <a:lstStyle/>
                    <a:p>
                      <a:r>
                        <a:rPr lang="en-US" sz="1400" dirty="0"/>
                        <a:t>This will include selection of suppliers, and other market research information such as price trends, corporate environment etc. The materials management data may help this task.</a:t>
                      </a:r>
                      <a:endParaRPr lang="en-IN" sz="1400" dirty="0"/>
                    </a:p>
                  </a:txBody>
                  <a:tcPr/>
                </a:tc>
                <a:extLst>
                  <a:ext uri="{0D108BD9-81ED-4DB2-BD59-A6C34878D82A}">
                    <a16:rowId xmlns:a16="http://schemas.microsoft.com/office/drawing/2014/main" val="3037870928"/>
                  </a:ext>
                </a:extLst>
              </a:tr>
            </a:tbl>
          </a:graphicData>
        </a:graphic>
      </p:graphicFrame>
    </p:spTree>
    <p:extLst>
      <p:ext uri="{BB962C8B-B14F-4D97-AF65-F5344CB8AC3E}">
        <p14:creationId xmlns:p14="http://schemas.microsoft.com/office/powerpoint/2010/main" val="69133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5CCD-B4A3-38C5-2653-456DD1E2F3D8}"/>
              </a:ext>
            </a:extLst>
          </p:cNvPr>
          <p:cNvSpPr>
            <a:spLocks noGrp="1"/>
          </p:cNvSpPr>
          <p:nvPr>
            <p:ph type="title"/>
          </p:nvPr>
        </p:nvSpPr>
        <p:spPr/>
        <p:txBody>
          <a:bodyPr/>
          <a:lstStyle/>
          <a:p>
            <a:r>
              <a:rPr lang="en-IN" dirty="0" err="1"/>
              <a:t>Cont</a:t>
            </a:r>
            <a:r>
              <a:rPr lang="en-IN" dirty="0"/>
              <a:t>…</a:t>
            </a:r>
          </a:p>
        </p:txBody>
      </p:sp>
      <p:graphicFrame>
        <p:nvGraphicFramePr>
          <p:cNvPr id="4" name="Table 4">
            <a:extLst>
              <a:ext uri="{FF2B5EF4-FFF2-40B4-BE49-F238E27FC236}">
                <a16:creationId xmlns:a16="http://schemas.microsoft.com/office/drawing/2014/main" id="{EEC7DC41-E45C-B758-66E5-CB44B750A45A}"/>
              </a:ext>
            </a:extLst>
          </p:cNvPr>
          <p:cNvGraphicFramePr>
            <a:graphicFrameLocks noGrp="1"/>
          </p:cNvGraphicFramePr>
          <p:nvPr>
            <p:extLst>
              <p:ext uri="{D42A27DB-BD31-4B8C-83A1-F6EECF244321}">
                <p14:modId xmlns:p14="http://schemas.microsoft.com/office/powerpoint/2010/main" val="322800720"/>
              </p:ext>
            </p:extLst>
          </p:nvPr>
        </p:nvGraphicFramePr>
        <p:xfrm>
          <a:off x="508000" y="1299460"/>
          <a:ext cx="10363200" cy="3984759"/>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173782923"/>
                    </a:ext>
                  </a:extLst>
                </a:gridCol>
                <a:gridCol w="5181600">
                  <a:extLst>
                    <a:ext uri="{9D8B030D-6E8A-4147-A177-3AD203B41FA5}">
                      <a16:colId xmlns:a16="http://schemas.microsoft.com/office/drawing/2014/main" val="2911294267"/>
                    </a:ext>
                  </a:extLst>
                </a:gridCol>
              </a:tblGrid>
              <a:tr h="392506">
                <a:tc>
                  <a:txBody>
                    <a:bodyPr/>
                    <a:lstStyle/>
                    <a:p>
                      <a:endParaRPr lang="en-IN"/>
                    </a:p>
                  </a:txBody>
                  <a:tcPr/>
                </a:tc>
                <a:tc>
                  <a:txBody>
                    <a:bodyPr/>
                    <a:lstStyle/>
                    <a:p>
                      <a:endParaRPr lang="en-IN"/>
                    </a:p>
                  </a:txBody>
                  <a:tcPr/>
                </a:tc>
                <a:extLst>
                  <a:ext uri="{0D108BD9-81ED-4DB2-BD59-A6C34878D82A}">
                    <a16:rowId xmlns:a16="http://schemas.microsoft.com/office/drawing/2014/main" val="3325439598"/>
                  </a:ext>
                </a:extLst>
              </a:tr>
              <a:tr h="2129213">
                <a:tc>
                  <a:txBody>
                    <a:bodyPr/>
                    <a:lstStyle/>
                    <a:p>
                      <a:r>
                        <a:rPr lang="en-US" dirty="0"/>
                        <a:t>Purchasing with a difference</a:t>
                      </a:r>
                      <a:endParaRPr lang="en-IN" dirty="0"/>
                    </a:p>
                  </a:txBody>
                  <a:tcPr/>
                </a:tc>
                <a:tc>
                  <a:txBody>
                    <a:bodyPr/>
                    <a:lstStyle/>
                    <a:p>
                      <a:r>
                        <a:rPr lang="en-US" dirty="0"/>
                        <a:t>Purchasing commits a lot of capital of an organization. Materials management information allows very creative purchasing by organization as it sees most of the trends. It also helps while purchasing in uncertain situation.</a:t>
                      </a:r>
                      <a:endParaRPr lang="en-IN" dirty="0"/>
                    </a:p>
                  </a:txBody>
                  <a:tcPr/>
                </a:tc>
                <a:extLst>
                  <a:ext uri="{0D108BD9-81ED-4DB2-BD59-A6C34878D82A}">
                    <a16:rowId xmlns:a16="http://schemas.microsoft.com/office/drawing/2014/main" val="1147571284"/>
                  </a:ext>
                </a:extLst>
              </a:tr>
              <a:tr h="392506">
                <a:tc>
                  <a:txBody>
                    <a:bodyPr/>
                    <a:lstStyle/>
                    <a:p>
                      <a:r>
                        <a:rPr lang="en-IN" dirty="0"/>
                        <a:t>Forecasting of Price</a:t>
                      </a:r>
                    </a:p>
                  </a:txBody>
                  <a:tcPr/>
                </a:tc>
                <a:tc>
                  <a:txBody>
                    <a:bodyPr/>
                    <a:lstStyle/>
                    <a:p>
                      <a:r>
                        <a:rPr lang="en-US" dirty="0"/>
                        <a:t>This is most essential function thus, has been kept separately also. A good price forecasting system based on material management and market research information may bring an organization into a win-win situation</a:t>
                      </a:r>
                      <a:endParaRPr lang="en-IN" dirty="0"/>
                    </a:p>
                  </a:txBody>
                  <a:tcPr/>
                </a:tc>
                <a:extLst>
                  <a:ext uri="{0D108BD9-81ED-4DB2-BD59-A6C34878D82A}">
                    <a16:rowId xmlns:a16="http://schemas.microsoft.com/office/drawing/2014/main" val="1020289471"/>
                  </a:ext>
                </a:extLst>
              </a:tr>
            </a:tbl>
          </a:graphicData>
        </a:graphic>
      </p:graphicFrame>
    </p:spTree>
    <p:extLst>
      <p:ext uri="{BB962C8B-B14F-4D97-AF65-F5344CB8AC3E}">
        <p14:creationId xmlns:p14="http://schemas.microsoft.com/office/powerpoint/2010/main" val="188917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3343-618C-673D-1C63-1C53F94562DB}"/>
              </a:ext>
            </a:extLst>
          </p:cNvPr>
          <p:cNvSpPr>
            <a:spLocks noGrp="1"/>
          </p:cNvSpPr>
          <p:nvPr>
            <p:ph type="title"/>
          </p:nvPr>
        </p:nvSpPr>
        <p:spPr/>
        <p:txBody>
          <a:bodyPr/>
          <a:lstStyle/>
          <a:p>
            <a:r>
              <a:rPr lang="en-IN" dirty="0" err="1"/>
              <a:t>Cont</a:t>
            </a:r>
            <a:r>
              <a:rPr lang="en-IN" dirty="0"/>
              <a:t>….</a:t>
            </a:r>
          </a:p>
        </p:txBody>
      </p:sp>
      <p:graphicFrame>
        <p:nvGraphicFramePr>
          <p:cNvPr id="4" name="Table 4">
            <a:extLst>
              <a:ext uri="{FF2B5EF4-FFF2-40B4-BE49-F238E27FC236}">
                <a16:creationId xmlns:a16="http://schemas.microsoft.com/office/drawing/2014/main" id="{581EE9F9-CC8F-B679-A924-0446A4F0FFB5}"/>
              </a:ext>
            </a:extLst>
          </p:cNvPr>
          <p:cNvGraphicFramePr>
            <a:graphicFrameLocks noGrp="1"/>
          </p:cNvGraphicFramePr>
          <p:nvPr>
            <p:extLst>
              <p:ext uri="{D42A27DB-BD31-4B8C-83A1-F6EECF244321}">
                <p14:modId xmlns:p14="http://schemas.microsoft.com/office/powerpoint/2010/main" val="3160787047"/>
              </p:ext>
            </p:extLst>
          </p:nvPr>
        </p:nvGraphicFramePr>
        <p:xfrm>
          <a:off x="1178560" y="1930400"/>
          <a:ext cx="8727440" cy="3205480"/>
        </p:xfrm>
        <a:graphic>
          <a:graphicData uri="http://schemas.openxmlformats.org/drawingml/2006/table">
            <a:tbl>
              <a:tblPr firstRow="1" bandRow="1">
                <a:tableStyleId>{5C22544A-7EE6-4342-B048-85BDC9FD1C3A}</a:tableStyleId>
              </a:tblPr>
              <a:tblGrid>
                <a:gridCol w="4363720">
                  <a:extLst>
                    <a:ext uri="{9D8B030D-6E8A-4147-A177-3AD203B41FA5}">
                      <a16:colId xmlns:a16="http://schemas.microsoft.com/office/drawing/2014/main" val="3170557776"/>
                    </a:ext>
                  </a:extLst>
                </a:gridCol>
                <a:gridCol w="4363720">
                  <a:extLst>
                    <a:ext uri="{9D8B030D-6E8A-4147-A177-3AD203B41FA5}">
                      <a16:colId xmlns:a16="http://schemas.microsoft.com/office/drawing/2014/main" val="4262853981"/>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2738335346"/>
                  </a:ext>
                </a:extLst>
              </a:tr>
              <a:tr h="370840">
                <a:tc>
                  <a:txBody>
                    <a:bodyPr/>
                    <a:lstStyle/>
                    <a:p>
                      <a:r>
                        <a:rPr lang="en-US" dirty="0"/>
                        <a:t>Store Management and inventory</a:t>
                      </a:r>
                      <a:endParaRPr lang="en-IN" dirty="0"/>
                    </a:p>
                  </a:txBody>
                  <a:tcPr/>
                </a:tc>
                <a:tc>
                  <a:txBody>
                    <a:bodyPr/>
                    <a:lstStyle/>
                    <a:p>
                      <a:r>
                        <a:rPr lang="en-US" dirty="0"/>
                        <a:t>Materials management helps in the store control with a difference functions such as: control of material being received, proper storage, minimization of obsolescence, highlighting of unused stocks, ensuring good housekeeping, verification of stock, timely delivery of goods, proper storage and presentation of materials, dealing with scrap materials etc.</a:t>
                      </a:r>
                      <a:endParaRPr lang="en-IN" dirty="0"/>
                    </a:p>
                  </a:txBody>
                  <a:tcPr/>
                </a:tc>
                <a:extLst>
                  <a:ext uri="{0D108BD9-81ED-4DB2-BD59-A6C34878D82A}">
                    <a16:rowId xmlns:a16="http://schemas.microsoft.com/office/drawing/2014/main" val="2982998506"/>
                  </a:ext>
                </a:extLst>
              </a:tr>
            </a:tbl>
          </a:graphicData>
        </a:graphic>
      </p:graphicFrame>
    </p:spTree>
    <p:extLst>
      <p:ext uri="{BB962C8B-B14F-4D97-AF65-F5344CB8AC3E}">
        <p14:creationId xmlns:p14="http://schemas.microsoft.com/office/powerpoint/2010/main" val="402519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335A-02A4-EBF8-4F0D-254791583BE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F3D4871-CDCC-F3CD-09A8-9F6F8D150FAF}"/>
              </a:ext>
            </a:extLst>
          </p:cNvPr>
          <p:cNvSpPr>
            <a:spLocks noGrp="1"/>
          </p:cNvSpPr>
          <p:nvPr>
            <p:ph idx="1"/>
          </p:nvPr>
        </p:nvSpPr>
        <p:spPr>
          <a:xfrm>
            <a:off x="677334" y="1488613"/>
            <a:ext cx="8596668" cy="4404187"/>
          </a:xfrm>
        </p:spPr>
        <p:txBody>
          <a:bodyPr>
            <a:normAutofit/>
          </a:bodyPr>
          <a:lstStyle/>
          <a:p>
            <a:pPr algn="just"/>
            <a:r>
              <a:rPr lang="en-IN" dirty="0"/>
              <a:t>Cost of materials in different industries may range from </a:t>
            </a:r>
            <a:r>
              <a:rPr lang="en-IN" dirty="0">
                <a:highlight>
                  <a:srgbClr val="FFFF00"/>
                </a:highlight>
              </a:rPr>
              <a:t>50% to 80% of production cost</a:t>
            </a:r>
          </a:p>
          <a:p>
            <a:pPr algn="just"/>
            <a:r>
              <a:rPr lang="en-IN" dirty="0"/>
              <a:t>Planning and Controlling the flow of material</a:t>
            </a:r>
          </a:p>
          <a:p>
            <a:pPr marL="0" indent="0" algn="just">
              <a:buNone/>
            </a:pPr>
            <a:r>
              <a:rPr lang="en-US" i="1" dirty="0">
                <a:highlight>
                  <a:srgbClr val="FFFF00"/>
                </a:highlight>
              </a:rPr>
              <a:t>The basic objectives of material management in an organization are: </a:t>
            </a:r>
          </a:p>
          <a:p>
            <a:pPr marL="0" indent="0" algn="just">
              <a:buNone/>
            </a:pPr>
            <a:r>
              <a:rPr lang="en-US" dirty="0">
                <a:highlight>
                  <a:srgbClr val="FFFF00"/>
                </a:highlight>
              </a:rPr>
              <a:t>• To obtain materials at the minimum price, however, this minimum price </a:t>
            </a:r>
            <a:r>
              <a:rPr lang="en-US" dirty="0"/>
              <a:t>must not compromise on the quality of goods and the continuity of supply.</a:t>
            </a:r>
          </a:p>
          <a:p>
            <a:pPr marL="0" indent="0" algn="just">
              <a:buNone/>
            </a:pPr>
            <a:r>
              <a:rPr lang="en-US" dirty="0"/>
              <a:t> • </a:t>
            </a:r>
            <a:r>
              <a:rPr lang="en-US" dirty="0">
                <a:highlight>
                  <a:srgbClr val="FFFF00"/>
                </a:highlight>
              </a:rPr>
              <a:t>To minimize the inventory of an organization without sacrificing the timely availability of materials. </a:t>
            </a:r>
            <a:r>
              <a:rPr lang="en-US" dirty="0"/>
              <a:t>This frees up working capital of an organization for other useful organization purposes</a:t>
            </a:r>
          </a:p>
          <a:p>
            <a:pPr marL="0" indent="0" algn="just">
              <a:buNone/>
            </a:pPr>
            <a:r>
              <a:rPr lang="en-US" i="1" dirty="0">
                <a:solidFill>
                  <a:srgbClr val="FF0000"/>
                </a:solidFill>
              </a:rPr>
              <a:t>The bottom line of any material management system is the minimization of material procurement, storage and handling costs, without compromising quality and availability of materials.</a:t>
            </a:r>
            <a:endParaRPr lang="en-IN" i="1" dirty="0">
              <a:solidFill>
                <a:srgbClr val="FF0000"/>
              </a:solidFill>
            </a:endParaRPr>
          </a:p>
        </p:txBody>
      </p:sp>
    </p:spTree>
    <p:extLst>
      <p:ext uri="{BB962C8B-B14F-4D97-AF65-F5344CB8AC3E}">
        <p14:creationId xmlns:p14="http://schemas.microsoft.com/office/powerpoint/2010/main" val="67449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612C-56AF-CA47-757C-F4A52B5D7DEE}"/>
              </a:ext>
            </a:extLst>
          </p:cNvPr>
          <p:cNvSpPr>
            <a:spLocks noGrp="1"/>
          </p:cNvSpPr>
          <p:nvPr>
            <p:ph type="title"/>
          </p:nvPr>
        </p:nvSpPr>
        <p:spPr/>
        <p:txBody>
          <a:bodyPr/>
          <a:lstStyle/>
          <a:p>
            <a:r>
              <a:rPr lang="en-IN" dirty="0"/>
              <a:t>Core and Secondary objectives of material management</a:t>
            </a:r>
          </a:p>
        </p:txBody>
      </p:sp>
      <p:sp>
        <p:nvSpPr>
          <p:cNvPr id="3" name="Content Placeholder 2">
            <a:extLst>
              <a:ext uri="{FF2B5EF4-FFF2-40B4-BE49-F238E27FC236}">
                <a16:creationId xmlns:a16="http://schemas.microsoft.com/office/drawing/2014/main" id="{A67FBFCF-81BB-A6B3-7238-4864CCFDC094}"/>
              </a:ext>
            </a:extLst>
          </p:cNvPr>
          <p:cNvSpPr>
            <a:spLocks noGrp="1"/>
          </p:cNvSpPr>
          <p:nvPr>
            <p:ph idx="1"/>
          </p:nvPr>
        </p:nvSpPr>
        <p:spPr>
          <a:xfrm>
            <a:off x="677334" y="2160589"/>
            <a:ext cx="10275146" cy="4291011"/>
          </a:xfrm>
        </p:spPr>
        <p:txBody>
          <a:bodyPr>
            <a:normAutofit fontScale="92500" lnSpcReduction="10000"/>
          </a:bodyPr>
          <a:lstStyle/>
          <a:p>
            <a:r>
              <a:rPr lang="en-US" dirty="0">
                <a:highlight>
                  <a:srgbClr val="FFFF00"/>
                </a:highlight>
              </a:rPr>
              <a:t>The core objectives of material management are: </a:t>
            </a:r>
          </a:p>
          <a:p>
            <a:pPr marL="0" indent="0">
              <a:buNone/>
            </a:pPr>
            <a:r>
              <a:rPr lang="en-US" dirty="0"/>
              <a:t>• Proper, cost effective material procurement.</a:t>
            </a:r>
          </a:p>
          <a:p>
            <a:pPr marL="0" indent="0">
              <a:buNone/>
            </a:pPr>
            <a:r>
              <a:rPr lang="en-US" dirty="0"/>
              <a:t>• Proper storage of materials so as to minimize wastages and material hold ups.</a:t>
            </a:r>
          </a:p>
          <a:p>
            <a:pPr marL="0" indent="0">
              <a:buNone/>
            </a:pPr>
            <a:r>
              <a:rPr lang="en-US" dirty="0"/>
              <a:t> • Making available the material TIMELY.</a:t>
            </a:r>
          </a:p>
          <a:p>
            <a:r>
              <a:rPr lang="en-US" dirty="0">
                <a:highlight>
                  <a:srgbClr val="FFFF00"/>
                </a:highlight>
              </a:rPr>
              <a:t>These secondary objectives are normally related to the functions of a material management system. Some of these secondary objectives are:</a:t>
            </a:r>
          </a:p>
          <a:p>
            <a:pPr marL="0" indent="0">
              <a:buNone/>
            </a:pPr>
            <a:r>
              <a:rPr lang="en-US" dirty="0"/>
              <a:t> • Identifying new or better sources of supply </a:t>
            </a:r>
          </a:p>
          <a:p>
            <a:pPr marL="0" indent="0">
              <a:buNone/>
            </a:pPr>
            <a:r>
              <a:rPr lang="en-US" dirty="0"/>
              <a:t>• Development and sustenance of relationships with the vendors </a:t>
            </a:r>
          </a:p>
          <a:p>
            <a:pPr marL="0" indent="0">
              <a:buNone/>
            </a:pPr>
            <a:r>
              <a:rPr lang="en-US" dirty="0"/>
              <a:t>• Creating a standardized quality of the products </a:t>
            </a:r>
          </a:p>
          <a:p>
            <a:pPr marL="0" indent="0">
              <a:buNone/>
            </a:pPr>
            <a:r>
              <a:rPr lang="en-US" dirty="0"/>
              <a:t>• Performing the value analysis of inventory. This can be related to the cost of materials. </a:t>
            </a:r>
          </a:p>
          <a:p>
            <a:pPr marL="0" indent="0">
              <a:buNone/>
            </a:pPr>
            <a:r>
              <a:rPr lang="en-US" dirty="0"/>
              <a:t>• Creating a smooth flow of materials and information among the various sections of materials management system</a:t>
            </a:r>
          </a:p>
          <a:p>
            <a:pPr marL="0" indent="0">
              <a:buNone/>
            </a:pPr>
            <a:endParaRPr lang="en-IN" dirty="0"/>
          </a:p>
        </p:txBody>
      </p:sp>
    </p:spTree>
    <p:extLst>
      <p:ext uri="{BB962C8B-B14F-4D97-AF65-F5344CB8AC3E}">
        <p14:creationId xmlns:p14="http://schemas.microsoft.com/office/powerpoint/2010/main" val="55762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6170-B0DA-EBCE-AF18-C4330399D843}"/>
              </a:ext>
            </a:extLst>
          </p:cNvPr>
          <p:cNvSpPr>
            <a:spLocks noGrp="1"/>
          </p:cNvSpPr>
          <p:nvPr>
            <p:ph type="title"/>
          </p:nvPr>
        </p:nvSpPr>
        <p:spPr/>
        <p:txBody>
          <a:bodyPr/>
          <a:lstStyle/>
          <a:p>
            <a:r>
              <a:rPr lang="en-IN" dirty="0"/>
              <a:t>Broad basic Objectives</a:t>
            </a:r>
          </a:p>
        </p:txBody>
      </p:sp>
      <p:sp>
        <p:nvSpPr>
          <p:cNvPr id="3" name="Content Placeholder 2">
            <a:extLst>
              <a:ext uri="{FF2B5EF4-FFF2-40B4-BE49-F238E27FC236}">
                <a16:creationId xmlns:a16="http://schemas.microsoft.com/office/drawing/2014/main" id="{81FF3E52-641E-D693-BA83-596B81F0A619}"/>
              </a:ext>
            </a:extLst>
          </p:cNvPr>
          <p:cNvSpPr>
            <a:spLocks noGrp="1"/>
          </p:cNvSpPr>
          <p:nvPr>
            <p:ph idx="1"/>
          </p:nvPr>
        </p:nvSpPr>
        <p:spPr/>
        <p:txBody>
          <a:bodyPr/>
          <a:lstStyle/>
          <a:p>
            <a:pPr algn="just"/>
            <a:r>
              <a:rPr lang="en-US" dirty="0"/>
              <a:t>The material management supports this objective by providing support through: </a:t>
            </a:r>
          </a:p>
          <a:p>
            <a:pPr marL="0" indent="0" algn="just">
              <a:buNone/>
            </a:pPr>
            <a:r>
              <a:rPr lang="en-US" dirty="0"/>
              <a:t>• </a:t>
            </a:r>
            <a:r>
              <a:rPr lang="en-US" dirty="0">
                <a:highlight>
                  <a:srgbClr val="FFFF00"/>
                </a:highlight>
              </a:rPr>
              <a:t>Continuity of supply by maintaining a uniform flow of materials, </a:t>
            </a:r>
          </a:p>
          <a:p>
            <a:pPr marL="0" indent="0" algn="just">
              <a:buNone/>
            </a:pPr>
            <a:r>
              <a:rPr lang="en-US" dirty="0"/>
              <a:t>• </a:t>
            </a:r>
            <a:r>
              <a:rPr lang="en-US" dirty="0">
                <a:highlight>
                  <a:srgbClr val="FFFF00"/>
                </a:highlight>
              </a:rPr>
              <a:t>Reducing the costs of materials purchased and handling by using scientific techniques and electronic tools.</a:t>
            </a:r>
            <a:r>
              <a:rPr lang="en-US" dirty="0"/>
              <a:t> The use of scientific tools and techniques for materials and information management,</a:t>
            </a:r>
          </a:p>
          <a:p>
            <a:pPr marL="0" indent="0" algn="just">
              <a:buNone/>
            </a:pPr>
            <a:r>
              <a:rPr lang="en-US" dirty="0"/>
              <a:t> • </a:t>
            </a:r>
            <a:r>
              <a:rPr lang="en-US" dirty="0">
                <a:highlight>
                  <a:srgbClr val="FFFF00"/>
                </a:highlight>
              </a:rPr>
              <a:t>Minimizing holdups of working capital and performing effective inventory control, </a:t>
            </a:r>
          </a:p>
          <a:p>
            <a:pPr marL="0" indent="0" algn="just">
              <a:buNone/>
            </a:pPr>
            <a:r>
              <a:rPr lang="en-US" dirty="0"/>
              <a:t>• </a:t>
            </a:r>
            <a:r>
              <a:rPr lang="en-US" dirty="0">
                <a:highlight>
                  <a:srgbClr val="FFFF00"/>
                </a:highlight>
              </a:rPr>
              <a:t>Releasing working capital by ensuring effective control over inventories</a:t>
            </a:r>
            <a:r>
              <a:rPr lang="en-US" dirty="0"/>
              <a:t>,</a:t>
            </a:r>
          </a:p>
          <a:p>
            <a:pPr marL="0" indent="0" algn="just">
              <a:buNone/>
            </a:pPr>
            <a:r>
              <a:rPr lang="en-US" dirty="0"/>
              <a:t> • </a:t>
            </a:r>
            <a:r>
              <a:rPr lang="en-US" dirty="0">
                <a:highlight>
                  <a:srgbClr val="FFFF00"/>
                </a:highlight>
              </a:rPr>
              <a:t>Providing high quality at the lowest price</a:t>
            </a:r>
            <a:r>
              <a:rPr lang="en-US" dirty="0"/>
              <a:t>, and </a:t>
            </a:r>
          </a:p>
          <a:p>
            <a:pPr marL="0" indent="0" algn="just">
              <a:buNone/>
            </a:pPr>
            <a:r>
              <a:rPr lang="en-US" dirty="0"/>
              <a:t>• </a:t>
            </a:r>
            <a:r>
              <a:rPr lang="en-US" dirty="0">
                <a:highlight>
                  <a:srgbClr val="FFFF00"/>
                </a:highlight>
              </a:rPr>
              <a:t>Development of better relationships with customers and suppliers</a:t>
            </a:r>
            <a:endParaRPr lang="en-IN" dirty="0">
              <a:highlight>
                <a:srgbClr val="FFFF00"/>
              </a:highlight>
            </a:endParaRPr>
          </a:p>
        </p:txBody>
      </p:sp>
    </p:spTree>
    <p:extLst>
      <p:ext uri="{BB962C8B-B14F-4D97-AF65-F5344CB8AC3E}">
        <p14:creationId xmlns:p14="http://schemas.microsoft.com/office/powerpoint/2010/main" val="43172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7157-4CD5-5B95-44D6-CFE9E2AFDE70}"/>
              </a:ext>
            </a:extLst>
          </p:cNvPr>
          <p:cNvSpPr>
            <a:spLocks noGrp="1"/>
          </p:cNvSpPr>
          <p:nvPr>
            <p:ph type="title"/>
          </p:nvPr>
        </p:nvSpPr>
        <p:spPr/>
        <p:txBody>
          <a:bodyPr/>
          <a:lstStyle/>
          <a:p>
            <a:r>
              <a:rPr lang="en-IN" dirty="0"/>
              <a:t>Why Integrated Materials Management?</a:t>
            </a:r>
          </a:p>
        </p:txBody>
      </p:sp>
      <p:sp>
        <p:nvSpPr>
          <p:cNvPr id="3" name="Content Placeholder 2">
            <a:extLst>
              <a:ext uri="{FF2B5EF4-FFF2-40B4-BE49-F238E27FC236}">
                <a16:creationId xmlns:a16="http://schemas.microsoft.com/office/drawing/2014/main" id="{97F4A6EC-4207-FAF6-140A-8DD3C7C8929A}"/>
              </a:ext>
            </a:extLst>
          </p:cNvPr>
          <p:cNvSpPr>
            <a:spLocks noGrp="1"/>
          </p:cNvSpPr>
          <p:nvPr>
            <p:ph idx="1"/>
          </p:nvPr>
        </p:nvSpPr>
        <p:spPr/>
        <p:txBody>
          <a:bodyPr/>
          <a:lstStyle/>
          <a:p>
            <a:r>
              <a:rPr lang="en-US" dirty="0"/>
              <a:t>Some of the key functions that are undertaken during the process of material management are: </a:t>
            </a:r>
          </a:p>
          <a:p>
            <a:r>
              <a:rPr lang="en-US" dirty="0"/>
              <a:t>• Materials Planning </a:t>
            </a:r>
          </a:p>
          <a:p>
            <a:r>
              <a:rPr lang="en-US" dirty="0"/>
              <a:t>• Materials purchasing </a:t>
            </a:r>
          </a:p>
          <a:p>
            <a:r>
              <a:rPr lang="en-US" dirty="0"/>
              <a:t>• Receiving of Materials</a:t>
            </a:r>
          </a:p>
          <a:p>
            <a:r>
              <a:rPr lang="en-US" dirty="0"/>
              <a:t> • Stores </a:t>
            </a:r>
          </a:p>
          <a:p>
            <a:r>
              <a:rPr lang="en-US" dirty="0"/>
              <a:t>• Inventory Control </a:t>
            </a:r>
          </a:p>
          <a:p>
            <a:r>
              <a:rPr lang="en-US" dirty="0"/>
              <a:t>• Scrap and Surplus disposal</a:t>
            </a:r>
          </a:p>
          <a:p>
            <a:pPr marL="0" indent="0">
              <a:buNone/>
            </a:pPr>
            <a:r>
              <a:rPr lang="en-US" dirty="0">
                <a:highlight>
                  <a:srgbClr val="FFFF00"/>
                </a:highlight>
              </a:rPr>
              <a:t> A material management system integrates all these functions as a single function</a:t>
            </a:r>
            <a:endParaRPr lang="en-IN" dirty="0">
              <a:highlight>
                <a:srgbClr val="FFFF00"/>
              </a:highlight>
            </a:endParaRPr>
          </a:p>
        </p:txBody>
      </p:sp>
    </p:spTree>
    <p:extLst>
      <p:ext uri="{BB962C8B-B14F-4D97-AF65-F5344CB8AC3E}">
        <p14:creationId xmlns:p14="http://schemas.microsoft.com/office/powerpoint/2010/main" val="52096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E007-2206-0EA3-F282-D51E71E3EB2C}"/>
              </a:ext>
            </a:extLst>
          </p:cNvPr>
          <p:cNvSpPr>
            <a:spLocks noGrp="1"/>
          </p:cNvSpPr>
          <p:nvPr>
            <p:ph type="title"/>
          </p:nvPr>
        </p:nvSpPr>
        <p:spPr/>
        <p:txBody>
          <a:bodyPr/>
          <a:lstStyle/>
          <a:p>
            <a:r>
              <a:rPr lang="en-IN" dirty="0"/>
              <a:t>Advantages of Material management</a:t>
            </a:r>
          </a:p>
        </p:txBody>
      </p:sp>
      <p:sp>
        <p:nvSpPr>
          <p:cNvPr id="3" name="Content Placeholder 2">
            <a:extLst>
              <a:ext uri="{FF2B5EF4-FFF2-40B4-BE49-F238E27FC236}">
                <a16:creationId xmlns:a16="http://schemas.microsoft.com/office/drawing/2014/main" id="{8978DE45-7A6E-3A67-97AC-ADE9169E390B}"/>
              </a:ext>
            </a:extLst>
          </p:cNvPr>
          <p:cNvSpPr>
            <a:spLocks noGrp="1"/>
          </p:cNvSpPr>
          <p:nvPr>
            <p:ph idx="1"/>
          </p:nvPr>
        </p:nvSpPr>
        <p:spPr/>
        <p:txBody>
          <a:bodyPr>
            <a:normAutofit fontScale="92500"/>
          </a:bodyPr>
          <a:lstStyle/>
          <a:p>
            <a:r>
              <a:rPr lang="en-US" dirty="0"/>
              <a:t>Better accountability on part of materials as well as other departments as no one can shift blame to others. </a:t>
            </a:r>
          </a:p>
          <a:p>
            <a:r>
              <a:rPr lang="en-US" dirty="0"/>
              <a:t>• </a:t>
            </a:r>
            <a:r>
              <a:rPr lang="en-US" dirty="0">
                <a:highlight>
                  <a:srgbClr val="FFFF00"/>
                </a:highlight>
              </a:rPr>
              <a:t>As materials management is handled by single authority, it can result in better coordination,</a:t>
            </a:r>
            <a:r>
              <a:rPr lang="en-US" dirty="0"/>
              <a:t> as it becomes the central point for any material related problems.</a:t>
            </a:r>
          </a:p>
          <a:p>
            <a:r>
              <a:rPr lang="en-US" dirty="0"/>
              <a:t> • </a:t>
            </a:r>
            <a:r>
              <a:rPr lang="en-US" dirty="0">
                <a:highlight>
                  <a:srgbClr val="FFFF00"/>
                </a:highlight>
              </a:rPr>
              <a:t>Materials management department makes sure that better quality material is supplied timely to the requesting departments</a:t>
            </a:r>
            <a:r>
              <a:rPr lang="en-US" dirty="0"/>
              <a:t>. This can result in better performance of the organization. </a:t>
            </a:r>
          </a:p>
          <a:p>
            <a:r>
              <a:rPr lang="en-US" dirty="0"/>
              <a:t>• </a:t>
            </a:r>
            <a:r>
              <a:rPr lang="en-US" dirty="0">
                <a:highlight>
                  <a:srgbClr val="FFFF00"/>
                </a:highlight>
              </a:rPr>
              <a:t>A materials management system is typically controlled through an information system,</a:t>
            </a:r>
            <a:r>
              <a:rPr lang="en-US" dirty="0"/>
              <a:t> thus, can help in taking decisions related to material in the organization.</a:t>
            </a:r>
          </a:p>
          <a:p>
            <a:r>
              <a:rPr lang="en-US" dirty="0"/>
              <a:t> • </a:t>
            </a:r>
            <a:r>
              <a:rPr lang="en-US" dirty="0">
                <a:highlight>
                  <a:srgbClr val="FFFF00"/>
                </a:highlight>
              </a:rPr>
              <a:t>One indirect advantage of material management is that good quality material develops the ethical and moral standard in an organization</a:t>
            </a:r>
            <a:r>
              <a:rPr lang="en-US" dirty="0"/>
              <a:t>. However, please note there is no study on this issue. </a:t>
            </a:r>
            <a:endParaRPr lang="en-IN" dirty="0"/>
          </a:p>
        </p:txBody>
      </p:sp>
    </p:spTree>
    <p:extLst>
      <p:ext uri="{BB962C8B-B14F-4D97-AF65-F5344CB8AC3E}">
        <p14:creationId xmlns:p14="http://schemas.microsoft.com/office/powerpoint/2010/main" val="367916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9CE4-77B9-5110-1485-735E0C25ED99}"/>
              </a:ext>
            </a:extLst>
          </p:cNvPr>
          <p:cNvSpPr>
            <a:spLocks noGrp="1"/>
          </p:cNvSpPr>
          <p:nvPr>
            <p:ph type="title"/>
          </p:nvPr>
        </p:nvSpPr>
        <p:spPr/>
        <p:txBody>
          <a:bodyPr/>
          <a:lstStyle/>
          <a:p>
            <a:r>
              <a:rPr lang="en-IN" dirty="0"/>
              <a:t>Scope of Material Management</a:t>
            </a:r>
          </a:p>
        </p:txBody>
      </p:sp>
      <p:sp>
        <p:nvSpPr>
          <p:cNvPr id="3" name="Content Placeholder 2">
            <a:extLst>
              <a:ext uri="{FF2B5EF4-FFF2-40B4-BE49-F238E27FC236}">
                <a16:creationId xmlns:a16="http://schemas.microsoft.com/office/drawing/2014/main" id="{BC7FC1C2-E06B-EE66-499E-2650A8745708}"/>
              </a:ext>
            </a:extLst>
          </p:cNvPr>
          <p:cNvSpPr>
            <a:spLocks noGrp="1"/>
          </p:cNvSpPr>
          <p:nvPr>
            <p:ph idx="1"/>
          </p:nvPr>
        </p:nvSpPr>
        <p:spPr>
          <a:xfrm>
            <a:off x="677334" y="1503681"/>
            <a:ext cx="10193866" cy="5151120"/>
          </a:xfrm>
        </p:spPr>
        <p:txBody>
          <a:bodyPr>
            <a:normAutofit fontScale="92500" lnSpcReduction="10000"/>
          </a:bodyPr>
          <a:lstStyle/>
          <a:p>
            <a:pPr algn="just"/>
            <a:r>
              <a:rPr lang="en-US" dirty="0">
                <a:highlight>
                  <a:srgbClr val="FFFF00"/>
                </a:highlight>
              </a:rPr>
              <a:t>Material Planning and Controlling</a:t>
            </a:r>
            <a:r>
              <a:rPr lang="en-US" dirty="0"/>
              <a:t>: One of the key functions that identify the scope of the materials management is the materials planning and control. The activities of this function are: </a:t>
            </a:r>
          </a:p>
          <a:p>
            <a:pPr marL="0" indent="0" algn="just">
              <a:buNone/>
            </a:pPr>
            <a:r>
              <a:rPr lang="en-US" dirty="0"/>
              <a:t>• Estimation of materials requirements</a:t>
            </a:r>
          </a:p>
          <a:p>
            <a:pPr marL="0" indent="0" algn="just">
              <a:buNone/>
            </a:pPr>
            <a:r>
              <a:rPr lang="en-US" dirty="0"/>
              <a:t> • Preparation of materials budget of the organization</a:t>
            </a:r>
          </a:p>
          <a:p>
            <a:pPr marL="0" indent="0" algn="just">
              <a:buNone/>
            </a:pPr>
            <a:r>
              <a:rPr lang="en-US" dirty="0"/>
              <a:t> • Estimating the levels of inventories required in the organization </a:t>
            </a:r>
          </a:p>
          <a:p>
            <a:pPr marL="0" indent="0" algn="just">
              <a:buNone/>
            </a:pPr>
            <a:r>
              <a:rPr lang="en-US" dirty="0"/>
              <a:t>• Scheduling the orders placed with the vendors to ensure availability of material </a:t>
            </a:r>
          </a:p>
          <a:p>
            <a:pPr marL="0" indent="0" algn="just">
              <a:buNone/>
            </a:pPr>
            <a:r>
              <a:rPr lang="en-US" dirty="0"/>
              <a:t>• Controlling by monitoring of production vis a vis sale</a:t>
            </a:r>
          </a:p>
          <a:p>
            <a:pPr algn="just"/>
            <a:r>
              <a:rPr lang="en-US" dirty="0">
                <a:highlight>
                  <a:srgbClr val="FFFF00"/>
                </a:highlight>
              </a:rPr>
              <a:t>Purchasing: </a:t>
            </a:r>
            <a:r>
              <a:rPr lang="en-US" dirty="0"/>
              <a:t>The purchasing is another major function for the materials management. This function contains the following activities:</a:t>
            </a:r>
          </a:p>
          <a:p>
            <a:pPr marL="0" indent="0" algn="just">
              <a:buNone/>
            </a:pPr>
            <a:r>
              <a:rPr lang="en-US" dirty="0"/>
              <a:t> • Identification and selection of possible Suppliers </a:t>
            </a:r>
          </a:p>
          <a:p>
            <a:pPr marL="0" indent="0" algn="just">
              <a:buNone/>
            </a:pPr>
            <a:r>
              <a:rPr lang="en-US" dirty="0"/>
              <a:t>• Finalizing the terms and references of purchases that are to be made. </a:t>
            </a:r>
          </a:p>
          <a:p>
            <a:pPr marL="0" indent="0" algn="just">
              <a:buNone/>
            </a:pPr>
            <a:r>
              <a:rPr lang="en-US" dirty="0"/>
              <a:t>• Placing the purchase orders this activity may be staggered as per the inventory control function.</a:t>
            </a:r>
          </a:p>
          <a:p>
            <a:pPr marL="0" indent="0" algn="just">
              <a:buNone/>
            </a:pPr>
            <a:r>
              <a:rPr lang="en-US" dirty="0"/>
              <a:t> • Managing the purchase orders till delivery of materials </a:t>
            </a:r>
          </a:p>
          <a:p>
            <a:pPr marL="0" indent="0" algn="just">
              <a:buNone/>
            </a:pPr>
            <a:r>
              <a:rPr lang="en-US" dirty="0"/>
              <a:t>• Giving clearance to payment of received good; and </a:t>
            </a:r>
          </a:p>
          <a:p>
            <a:pPr marL="0" indent="0" algn="just">
              <a:buNone/>
            </a:pPr>
            <a:r>
              <a:rPr lang="en-US" dirty="0"/>
              <a:t>• Analyzing the performance of the suppliers and rating them</a:t>
            </a:r>
            <a:endParaRPr lang="en-IN" dirty="0"/>
          </a:p>
        </p:txBody>
      </p:sp>
    </p:spTree>
    <p:extLst>
      <p:ext uri="{BB962C8B-B14F-4D97-AF65-F5344CB8AC3E}">
        <p14:creationId xmlns:p14="http://schemas.microsoft.com/office/powerpoint/2010/main" val="152692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2E9F-411D-4DBF-52C0-2D15C181E8BC}"/>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13DEA2AF-7041-8D9F-D4A4-03AAD6C6E68D}"/>
              </a:ext>
            </a:extLst>
          </p:cNvPr>
          <p:cNvSpPr>
            <a:spLocks noGrp="1"/>
          </p:cNvSpPr>
          <p:nvPr>
            <p:ph idx="1"/>
          </p:nvPr>
        </p:nvSpPr>
        <p:spPr>
          <a:xfrm>
            <a:off x="677334" y="1488613"/>
            <a:ext cx="8596668" cy="3880773"/>
          </a:xfrm>
        </p:spPr>
        <p:txBody>
          <a:bodyPr/>
          <a:lstStyle/>
          <a:p>
            <a:pPr algn="just"/>
            <a:r>
              <a:rPr lang="en-US" dirty="0">
                <a:highlight>
                  <a:srgbClr val="FFFF00"/>
                </a:highlight>
              </a:rPr>
              <a:t>Stores and Inventory Control</a:t>
            </a:r>
            <a:r>
              <a:rPr lang="en-US" dirty="0"/>
              <a:t>: This function helps in physical control of materials. It has the following list of activities: </a:t>
            </a:r>
          </a:p>
          <a:p>
            <a:pPr marL="0" indent="0" algn="just">
              <a:buNone/>
            </a:pPr>
            <a:r>
              <a:rPr lang="en-US" dirty="0"/>
              <a:t>• </a:t>
            </a:r>
            <a:r>
              <a:rPr lang="en-US" dirty="0">
                <a:highlight>
                  <a:srgbClr val="FFFF00"/>
                </a:highlight>
              </a:rPr>
              <a:t>Minimization of material losses due to obsolescence and handling. </a:t>
            </a:r>
            <a:r>
              <a:rPr lang="en-US" dirty="0"/>
              <a:t>This activity controls the timely disposal and efficient handling of materials.</a:t>
            </a:r>
          </a:p>
          <a:p>
            <a:pPr marL="0" indent="0" algn="just">
              <a:buNone/>
            </a:pPr>
            <a:r>
              <a:rPr lang="en-US" dirty="0"/>
              <a:t> • Maintenance of stores records along with proper location and stocking of materials.</a:t>
            </a:r>
          </a:p>
          <a:p>
            <a:pPr marL="0" indent="0" algn="just">
              <a:buNone/>
            </a:pPr>
            <a:r>
              <a:rPr lang="en-US" dirty="0"/>
              <a:t> • Physical verification of stocks and reconciling.</a:t>
            </a:r>
          </a:p>
          <a:p>
            <a:pPr marL="0" indent="0" algn="just">
              <a:buNone/>
            </a:pPr>
            <a:r>
              <a:rPr lang="en-US" dirty="0"/>
              <a:t> • Performing inventory setting and control. Some such activities include performing ABC analysis, fixing economical ordering quantities, identification of selling safety stock levels, performing lead-time analysis etc.</a:t>
            </a:r>
            <a:endParaRPr lang="en-IN" dirty="0"/>
          </a:p>
        </p:txBody>
      </p:sp>
    </p:spTree>
    <p:extLst>
      <p:ext uri="{BB962C8B-B14F-4D97-AF65-F5344CB8AC3E}">
        <p14:creationId xmlns:p14="http://schemas.microsoft.com/office/powerpoint/2010/main" val="161530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D16C-3ACF-265B-AC73-04F54F87DFCE}"/>
              </a:ext>
            </a:extLst>
          </p:cNvPr>
          <p:cNvSpPr>
            <a:spLocks noGrp="1"/>
          </p:cNvSpPr>
          <p:nvPr>
            <p:ph type="title"/>
          </p:nvPr>
        </p:nvSpPr>
        <p:spPr/>
        <p:txBody>
          <a:bodyPr/>
          <a:lstStyle/>
          <a:p>
            <a:r>
              <a:rPr lang="en-US" dirty="0"/>
              <a:t>Roles of materials management in an organization</a:t>
            </a:r>
            <a:endParaRPr lang="en-IN" dirty="0"/>
          </a:p>
        </p:txBody>
      </p:sp>
      <p:sp>
        <p:nvSpPr>
          <p:cNvPr id="3" name="Content Placeholder 2">
            <a:extLst>
              <a:ext uri="{FF2B5EF4-FFF2-40B4-BE49-F238E27FC236}">
                <a16:creationId xmlns:a16="http://schemas.microsoft.com/office/drawing/2014/main" id="{065C6FC0-9231-612C-BA9B-5DF4B4053974}"/>
              </a:ext>
            </a:extLst>
          </p:cNvPr>
          <p:cNvSpPr>
            <a:spLocks noGrp="1"/>
          </p:cNvSpPr>
          <p:nvPr>
            <p:ph idx="1"/>
          </p:nvPr>
        </p:nvSpPr>
        <p:spPr>
          <a:xfrm>
            <a:off x="677334" y="2184400"/>
            <a:ext cx="9777306" cy="3856962"/>
          </a:xfrm>
        </p:spPr>
        <p:txBody>
          <a:bodyPr/>
          <a:lstStyle/>
          <a:p>
            <a:r>
              <a:rPr lang="en-US" dirty="0"/>
              <a:t>Materials Management is a system that tries to ensure the following for an organization</a:t>
            </a:r>
          </a:p>
          <a:p>
            <a:pPr marL="0" indent="0" algn="just">
              <a:buNone/>
            </a:pPr>
            <a:r>
              <a:rPr lang="en-US" dirty="0"/>
              <a:t>1. </a:t>
            </a:r>
            <a:r>
              <a:rPr lang="en-US" dirty="0">
                <a:highlight>
                  <a:srgbClr val="FFFF00"/>
                </a:highlight>
              </a:rPr>
              <a:t>Availability of products desired by customers</a:t>
            </a:r>
            <a:r>
              <a:rPr lang="en-US" dirty="0"/>
              <a:t>. These products should be Materials Flow Systems prepared with best obtainable cost of manufacture.</a:t>
            </a:r>
          </a:p>
          <a:p>
            <a:pPr marL="0" indent="0" algn="just">
              <a:buNone/>
            </a:pPr>
            <a:r>
              <a:rPr lang="en-US" dirty="0"/>
              <a:t>2. </a:t>
            </a:r>
            <a:r>
              <a:rPr lang="en-US" dirty="0">
                <a:highlight>
                  <a:srgbClr val="FFFF00"/>
                </a:highlight>
              </a:rPr>
              <a:t>Quality and cost of manufacture should </a:t>
            </a:r>
            <a:r>
              <a:rPr lang="en-US" dirty="0"/>
              <a:t>be most affordable for the organization. </a:t>
            </a:r>
          </a:p>
          <a:p>
            <a:pPr marL="0" indent="0" algn="just">
              <a:buNone/>
            </a:pPr>
            <a:r>
              <a:rPr lang="en-US" dirty="0"/>
              <a:t>3. </a:t>
            </a:r>
            <a:r>
              <a:rPr lang="en-US" dirty="0">
                <a:highlight>
                  <a:srgbClr val="FFFF00"/>
                </a:highlight>
              </a:rPr>
              <a:t>Advice the sales pricing</a:t>
            </a:r>
            <a:r>
              <a:rPr lang="en-US" dirty="0"/>
              <a:t>. Although pricing is a sales function, but Materials Management with proper record keeping can be used for generating price data for the various destinations</a:t>
            </a:r>
          </a:p>
          <a:p>
            <a:pPr marL="0" indent="0" algn="just">
              <a:buNone/>
            </a:pPr>
            <a:endParaRPr lang="en-IN" dirty="0"/>
          </a:p>
        </p:txBody>
      </p:sp>
    </p:spTree>
    <p:extLst>
      <p:ext uri="{BB962C8B-B14F-4D97-AF65-F5344CB8AC3E}">
        <p14:creationId xmlns:p14="http://schemas.microsoft.com/office/powerpoint/2010/main" val="21074353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260</TotalTime>
  <Words>1291</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Material Management</vt:lpstr>
      <vt:lpstr>Introduction</vt:lpstr>
      <vt:lpstr>Core and Secondary objectives of material management</vt:lpstr>
      <vt:lpstr>Broad basic Objectives</vt:lpstr>
      <vt:lpstr>Why Integrated Materials Management?</vt:lpstr>
      <vt:lpstr>Advantages of Material management</vt:lpstr>
      <vt:lpstr>Scope of Material Management</vt:lpstr>
      <vt:lpstr>Cont…</vt:lpstr>
      <vt:lpstr>Roles of materials management in an organization</vt:lpstr>
      <vt:lpstr>Role of material management an overview</vt:lpstr>
      <vt:lpstr>Functional role of materials management</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Management</dc:title>
  <dc:creator>Ankita Ray</dc:creator>
  <cp:lastModifiedBy>Ankita Ray</cp:lastModifiedBy>
  <cp:revision>7</cp:revision>
  <dcterms:created xsi:type="dcterms:W3CDTF">2022-08-01T07:15:48Z</dcterms:created>
  <dcterms:modified xsi:type="dcterms:W3CDTF">2024-12-15T04:33:26Z</dcterms:modified>
</cp:coreProperties>
</file>