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60" r:id="rId5"/>
    <p:sldId id="261" r:id="rId6"/>
    <p:sldId id="285" r:id="rId7"/>
    <p:sldId id="286"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2" r:id="rId23"/>
    <p:sldId id="280" r:id="rId24"/>
    <p:sldId id="281" r:id="rId25"/>
    <p:sldId id="283" r:id="rId26"/>
    <p:sldId id="284" r:id="rId2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5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BABB5-D2A8-4AF5-9306-EC654DE79213}" type="datetimeFigureOut">
              <a:rPr lang="en-US" smtClean="0"/>
              <a:t>11/1/2023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D293B-ED2E-42B3-9BA7-B69C13C95169}" type="slidenum">
              <a:rPr lang="en-US" smtClean="0"/>
              <a:t>‹#›</a:t>
            </a:fld>
            <a:endParaRPr lang="en-US"/>
          </a:p>
        </p:txBody>
      </p:sp>
    </p:spTree>
    <p:extLst>
      <p:ext uri="{BB962C8B-B14F-4D97-AF65-F5344CB8AC3E}">
        <p14:creationId xmlns:p14="http://schemas.microsoft.com/office/powerpoint/2010/main" val="210045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D4FC0-9CE6-4BC5-AB87-93477FEF9B2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379045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D4FC0-9CE6-4BC5-AB87-93477FEF9B2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222798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D4FC0-9CE6-4BC5-AB87-93477FEF9B2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406443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D4FC0-9CE6-4BC5-AB87-93477FEF9B2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283404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D4FC0-9CE6-4BC5-AB87-93477FEF9B2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146489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D4FC0-9CE6-4BC5-AB87-93477FEF9B2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180655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D4FC0-9CE6-4BC5-AB87-93477FEF9B2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175713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D4FC0-9CE6-4BC5-AB87-93477FEF9B2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244254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D4FC0-9CE6-4BC5-AB87-93477FEF9B2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407509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D4FC0-9CE6-4BC5-AB87-93477FEF9B2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393251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D4FC0-9CE6-4BC5-AB87-93477FEF9B2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1AC87-572C-4B86-871A-FA8013FB9DFE}" type="slidenum">
              <a:rPr lang="en-US" smtClean="0"/>
              <a:t>‹#›</a:t>
            </a:fld>
            <a:endParaRPr lang="en-US"/>
          </a:p>
        </p:txBody>
      </p:sp>
    </p:spTree>
    <p:extLst>
      <p:ext uri="{BB962C8B-B14F-4D97-AF65-F5344CB8AC3E}">
        <p14:creationId xmlns:p14="http://schemas.microsoft.com/office/powerpoint/2010/main" val="189179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D4FC0-9CE6-4BC5-AB87-93477FEF9B2E}" type="datetimeFigureOut">
              <a:rPr lang="en-US" smtClean="0"/>
              <a:t>11/1/2023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1AC87-572C-4B86-871A-FA8013FB9DFE}" type="slidenum">
              <a:rPr lang="en-US" smtClean="0"/>
              <a:t>‹#›</a:t>
            </a:fld>
            <a:endParaRPr lang="en-US"/>
          </a:p>
        </p:txBody>
      </p:sp>
    </p:spTree>
    <p:extLst>
      <p:ext uri="{BB962C8B-B14F-4D97-AF65-F5344CB8AC3E}">
        <p14:creationId xmlns:p14="http://schemas.microsoft.com/office/powerpoint/2010/main" val="162826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407" y="321733"/>
            <a:ext cx="938179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ight Triangle 2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68585" y="3335867"/>
            <a:ext cx="267462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urple and white logo&#10;&#10;Description automatically generated">
            <a:extLst>
              <a:ext uri="{FF2B5EF4-FFF2-40B4-BE49-F238E27FC236}">
                <a16:creationId xmlns:a16="http://schemas.microsoft.com/office/drawing/2014/main" id="{64B0F36D-E3B2-78EF-F337-B1B6B3F83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095" y="1213794"/>
            <a:ext cx="1500864" cy="1319967"/>
          </a:xfrm>
          <a:prstGeom prst="rect">
            <a:avLst/>
          </a:prstGeom>
        </p:spPr>
      </p:pic>
      <p:sp>
        <p:nvSpPr>
          <p:cNvPr id="7" name="TextBox 6">
            <a:extLst>
              <a:ext uri="{FF2B5EF4-FFF2-40B4-BE49-F238E27FC236}">
                <a16:creationId xmlns:a16="http://schemas.microsoft.com/office/drawing/2014/main" id="{71AC3183-64E4-78ED-B71B-5B7C3CF56B58}"/>
              </a:ext>
            </a:extLst>
          </p:cNvPr>
          <p:cNvSpPr txBox="1"/>
          <p:nvPr/>
        </p:nvSpPr>
        <p:spPr>
          <a:xfrm>
            <a:off x="2740346" y="2533761"/>
            <a:ext cx="2192362" cy="329321"/>
          </a:xfrm>
          <a:prstGeom prst="rect">
            <a:avLst/>
          </a:prstGeom>
          <a:noFill/>
        </p:spPr>
        <p:txBody>
          <a:bodyPr wrap="square">
            <a:spAutoFit/>
          </a:bodyPr>
          <a:lstStyle/>
          <a:p>
            <a:pPr defTabSz="352044">
              <a:spcAft>
                <a:spcPts val="600"/>
              </a:spcAft>
            </a:pPr>
            <a:r>
              <a:rPr lang="en-US" sz="693" kern="100">
                <a:solidFill>
                  <a:schemeClr val="tx1"/>
                </a:solidFill>
                <a:latin typeface="Calibri" panose="020F0502020204030204" pitchFamily="34" charset="0"/>
                <a:ea typeface="+mn-ea"/>
                <a:cs typeface="Times New Roman" panose="02020603050405020304" pitchFamily="18" charset="0"/>
              </a:rPr>
              <a:t> </a:t>
            </a:r>
            <a:r>
              <a:rPr lang="en-US" sz="1540" b="1" kern="100">
                <a:solidFill>
                  <a:srgbClr val="2F5597"/>
                </a:solidFill>
                <a:latin typeface="Calibri" panose="020F0502020204030204" pitchFamily="34" charset="0"/>
                <a:ea typeface="+mn-ea"/>
                <a:cs typeface="Times New Roman" panose="02020603050405020304" pitchFamily="18" charset="0"/>
              </a:rPr>
              <a:t>University of Asia Pacific</a:t>
            </a:r>
            <a:endParaRPr lang="en-US" sz="2000" b="1"/>
          </a:p>
        </p:txBody>
      </p:sp>
      <p:sp>
        <p:nvSpPr>
          <p:cNvPr id="9" name="TextBox 8">
            <a:extLst>
              <a:ext uri="{FF2B5EF4-FFF2-40B4-BE49-F238E27FC236}">
                <a16:creationId xmlns:a16="http://schemas.microsoft.com/office/drawing/2014/main" id="{7C8C4C11-6721-9E43-7570-097CBA9DA884}"/>
              </a:ext>
            </a:extLst>
          </p:cNvPr>
          <p:cNvSpPr txBox="1"/>
          <p:nvPr/>
        </p:nvSpPr>
        <p:spPr>
          <a:xfrm>
            <a:off x="1661845" y="2843214"/>
            <a:ext cx="3830740" cy="610745"/>
          </a:xfrm>
          <a:prstGeom prst="rect">
            <a:avLst/>
          </a:prstGeom>
          <a:noFill/>
        </p:spPr>
        <p:txBody>
          <a:bodyPr wrap="square">
            <a:spAutoFit/>
          </a:bodyPr>
          <a:lstStyle/>
          <a:p>
            <a:pPr defTabSz="352044">
              <a:lnSpc>
                <a:spcPct val="107000"/>
              </a:lnSpc>
              <a:spcAft>
                <a:spcPts val="616"/>
              </a:spcAft>
            </a:pPr>
            <a:r>
              <a:rPr lang="en-US" sz="1386" kern="100">
                <a:solidFill>
                  <a:srgbClr val="8FAADC"/>
                </a:solidFill>
                <a:latin typeface="Calibri" panose="020F0502020204030204" pitchFamily="34" charset="0"/>
                <a:ea typeface="+mn-ea"/>
                <a:cs typeface="Times New Roman" panose="02020603050405020304" pitchFamily="18" charset="0"/>
              </a:rPr>
              <a:t>                     </a:t>
            </a:r>
            <a:r>
              <a:rPr lang="en-US" sz="1386" kern="100">
                <a:solidFill>
                  <a:srgbClr val="ED7D31"/>
                </a:solidFill>
                <a:latin typeface="Calibri" panose="020F0502020204030204" pitchFamily="34" charset="0"/>
                <a:ea typeface="+mn-ea"/>
                <a:cs typeface="Times New Roman" panose="02020603050405020304" pitchFamily="18" charset="0"/>
              </a:rPr>
              <a:t>Medicine Shop Management System</a:t>
            </a:r>
            <a:endParaRPr lang="en-US" sz="924" kern="100">
              <a:solidFill>
                <a:schemeClr val="tx1"/>
              </a:solidFill>
              <a:latin typeface="Calibri" panose="020F0502020204030204" pitchFamily="34" charset="0"/>
              <a:ea typeface="+mn-ea"/>
              <a:cs typeface="Times New Roman" panose="02020603050405020304" pitchFamily="18" charset="0"/>
            </a:endParaRPr>
          </a:p>
          <a:p>
            <a:pPr defTabSz="352044"/>
            <a:r>
              <a:rPr lang="en-US" sz="1386" kern="1200">
                <a:solidFill>
                  <a:srgbClr val="ED7D31"/>
                </a:solidFill>
                <a:latin typeface="Calibri" panose="020F0502020204030204" pitchFamily="34" charset="0"/>
                <a:ea typeface="+mn-ea"/>
                <a:cs typeface="Times New Roman" panose="02020603050405020304" pitchFamily="18" charset="0"/>
              </a:rPr>
              <a:t>                                     Database project</a:t>
            </a:r>
            <a:endParaRPr lang="en-US"/>
          </a:p>
        </p:txBody>
      </p:sp>
      <p:sp>
        <p:nvSpPr>
          <p:cNvPr id="11" name="TextBox 10">
            <a:extLst>
              <a:ext uri="{FF2B5EF4-FFF2-40B4-BE49-F238E27FC236}">
                <a16:creationId xmlns:a16="http://schemas.microsoft.com/office/drawing/2014/main" id="{E6FFA857-4EEB-7D7B-0FFF-36D55EC40A26}"/>
              </a:ext>
            </a:extLst>
          </p:cNvPr>
          <p:cNvSpPr txBox="1"/>
          <p:nvPr/>
        </p:nvSpPr>
        <p:spPr>
          <a:xfrm>
            <a:off x="781757" y="4321440"/>
            <a:ext cx="3035125" cy="1148904"/>
          </a:xfrm>
          <a:prstGeom prst="rect">
            <a:avLst/>
          </a:prstGeom>
          <a:noFill/>
        </p:spPr>
        <p:txBody>
          <a:bodyPr wrap="square">
            <a:spAutoFit/>
          </a:bodyPr>
          <a:lstStyle/>
          <a:p>
            <a:pPr defTabSz="352044">
              <a:lnSpc>
                <a:spcPct val="107000"/>
              </a:lnSpc>
              <a:spcAft>
                <a:spcPts val="616"/>
              </a:spcAft>
            </a:pPr>
            <a:r>
              <a:rPr lang="en-US" sz="1386" b="1" kern="100">
                <a:solidFill>
                  <a:schemeClr val="tx1"/>
                </a:solidFill>
                <a:latin typeface="Calibri" panose="020F0502020204030204" pitchFamily="34" charset="0"/>
                <a:ea typeface="+mn-ea"/>
                <a:cs typeface="Times New Roman" panose="02020603050405020304" pitchFamily="18" charset="0"/>
              </a:rPr>
              <a:t>Course Code: CSE 212</a:t>
            </a:r>
            <a:endParaRPr lang="en-US" sz="1078" b="1" kern="100">
              <a:solidFill>
                <a:schemeClr val="tx1"/>
              </a:solidFill>
              <a:latin typeface="Calibri" panose="020F0502020204030204" pitchFamily="34" charset="0"/>
              <a:ea typeface="+mn-ea"/>
              <a:cs typeface="Times New Roman" panose="02020603050405020304" pitchFamily="18" charset="0"/>
            </a:endParaRPr>
          </a:p>
          <a:p>
            <a:pPr defTabSz="352044">
              <a:lnSpc>
                <a:spcPct val="107000"/>
              </a:lnSpc>
              <a:spcAft>
                <a:spcPts val="616"/>
              </a:spcAft>
            </a:pPr>
            <a:r>
              <a:rPr lang="en-US" sz="1386" b="1" kern="100">
                <a:solidFill>
                  <a:schemeClr val="tx1"/>
                </a:solidFill>
                <a:latin typeface="Calibri" panose="020F0502020204030204" pitchFamily="34" charset="0"/>
                <a:ea typeface="+mn-ea"/>
                <a:cs typeface="Times New Roman" panose="02020603050405020304" pitchFamily="18" charset="0"/>
              </a:rPr>
              <a:t>Course Title: Database System Lab </a:t>
            </a:r>
            <a:endParaRPr lang="en-US" sz="1078" b="1" kern="100">
              <a:solidFill>
                <a:schemeClr val="tx1"/>
              </a:solidFill>
              <a:latin typeface="Calibri" panose="020F0502020204030204" pitchFamily="34" charset="0"/>
              <a:ea typeface="+mn-ea"/>
              <a:cs typeface="Times New Roman" panose="02020603050405020304" pitchFamily="18" charset="0"/>
            </a:endParaRPr>
          </a:p>
          <a:p>
            <a:pPr defTabSz="352044">
              <a:lnSpc>
                <a:spcPct val="107000"/>
              </a:lnSpc>
              <a:spcAft>
                <a:spcPts val="616"/>
              </a:spcAft>
            </a:pPr>
            <a:r>
              <a:rPr lang="en-US" sz="1386" b="1" kern="100">
                <a:solidFill>
                  <a:schemeClr val="tx1"/>
                </a:solidFill>
                <a:latin typeface="Calibri" panose="020F0502020204030204" pitchFamily="34" charset="0"/>
                <a:ea typeface="+mn-ea"/>
                <a:cs typeface="Times New Roman" panose="02020603050405020304" pitchFamily="18" charset="0"/>
              </a:rPr>
              <a:t>Course Teacher: Molla Rashied Hussein</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A76FE45E-CA26-E035-3BD1-B997D1774388}"/>
              </a:ext>
            </a:extLst>
          </p:cNvPr>
          <p:cNvSpPr txBox="1"/>
          <p:nvPr/>
        </p:nvSpPr>
        <p:spPr>
          <a:xfrm>
            <a:off x="4586959" y="3743885"/>
            <a:ext cx="2488999" cy="1858746"/>
          </a:xfrm>
          <a:prstGeom prst="rect">
            <a:avLst/>
          </a:prstGeom>
          <a:noFill/>
        </p:spPr>
        <p:txBody>
          <a:bodyPr wrap="square">
            <a:spAutoFit/>
          </a:bodyPr>
          <a:lstStyle/>
          <a:p>
            <a:pPr defTabSz="352044">
              <a:lnSpc>
                <a:spcPct val="107000"/>
              </a:lnSpc>
              <a:spcAft>
                <a:spcPts val="616"/>
              </a:spcAft>
            </a:pPr>
            <a:r>
              <a:rPr lang="en-US" sz="1540" b="1" kern="100">
                <a:solidFill>
                  <a:schemeClr val="tx1"/>
                </a:solidFill>
                <a:latin typeface="Calibri" panose="020F0502020204030204" pitchFamily="34" charset="0"/>
                <a:ea typeface="+mn-ea"/>
                <a:cs typeface="Times New Roman" panose="02020603050405020304" pitchFamily="18" charset="0"/>
              </a:rPr>
              <a:t>Submitted By:</a:t>
            </a:r>
            <a:endParaRPr lang="en-US" sz="1078" kern="100">
              <a:solidFill>
                <a:schemeClr val="tx1"/>
              </a:solidFill>
              <a:latin typeface="Calibri" panose="020F0502020204030204" pitchFamily="34" charset="0"/>
              <a:ea typeface="+mn-ea"/>
              <a:cs typeface="Times New Roman" panose="02020603050405020304" pitchFamily="18" charset="0"/>
            </a:endParaRPr>
          </a:p>
          <a:p>
            <a:pPr defTabSz="352044">
              <a:lnSpc>
                <a:spcPct val="107000"/>
              </a:lnSpc>
              <a:spcAft>
                <a:spcPts val="616"/>
              </a:spcAft>
            </a:pPr>
            <a:r>
              <a:rPr lang="en-US" sz="1386" kern="100">
                <a:solidFill>
                  <a:schemeClr val="tx1"/>
                </a:solidFill>
                <a:latin typeface="Calibri" panose="020F0502020204030204" pitchFamily="34" charset="0"/>
                <a:ea typeface="+mn-ea"/>
                <a:cs typeface="Times New Roman" panose="02020603050405020304" pitchFamily="18" charset="0"/>
              </a:rPr>
              <a:t>Labanya Saha (21201059)</a:t>
            </a:r>
          </a:p>
          <a:p>
            <a:pPr defTabSz="352044">
              <a:lnSpc>
                <a:spcPct val="107000"/>
              </a:lnSpc>
              <a:spcAft>
                <a:spcPts val="616"/>
              </a:spcAft>
            </a:pPr>
            <a:r>
              <a:rPr lang="en-US" sz="1386" kern="100">
                <a:solidFill>
                  <a:schemeClr val="tx1"/>
                </a:solidFill>
                <a:latin typeface="Calibri" panose="020F0502020204030204" pitchFamily="34" charset="0"/>
                <a:ea typeface="+mn-ea"/>
                <a:cs typeface="Times New Roman" panose="02020603050405020304" pitchFamily="18" charset="0"/>
              </a:rPr>
              <a:t>Md Al-Amin (21201061)</a:t>
            </a:r>
          </a:p>
          <a:p>
            <a:pPr defTabSz="352044">
              <a:lnSpc>
                <a:spcPct val="107000"/>
              </a:lnSpc>
              <a:spcAft>
                <a:spcPts val="616"/>
              </a:spcAft>
            </a:pPr>
            <a:r>
              <a:rPr lang="en-US" sz="1386" kern="100">
                <a:solidFill>
                  <a:schemeClr val="tx1"/>
                </a:solidFill>
                <a:latin typeface="Calibri" panose="020F0502020204030204" pitchFamily="34" charset="0"/>
                <a:ea typeface="+mn-ea"/>
                <a:cs typeface="Times New Roman" panose="02020603050405020304" pitchFamily="18" charset="0"/>
              </a:rPr>
              <a:t>Md Mehadi Islam (21201065)</a:t>
            </a:r>
          </a:p>
          <a:p>
            <a:pPr defTabSz="352044">
              <a:lnSpc>
                <a:spcPct val="107000"/>
              </a:lnSpc>
              <a:spcAft>
                <a:spcPts val="616"/>
              </a:spcAft>
            </a:pPr>
            <a:r>
              <a:rPr lang="en-US" sz="1386" kern="100">
                <a:solidFill>
                  <a:schemeClr val="tx1"/>
                </a:solidFill>
                <a:latin typeface="Calibri" panose="020F0502020204030204" pitchFamily="34" charset="0"/>
                <a:ea typeface="+mn-ea"/>
                <a:cs typeface="Times New Roman" panose="02020603050405020304" pitchFamily="18" charset="0"/>
              </a:rPr>
              <a:t>Jannatun Saumoon (21201066)</a:t>
            </a:r>
          </a:p>
          <a:p>
            <a:pPr defTabSz="352044">
              <a:lnSpc>
                <a:spcPct val="107000"/>
              </a:lnSpc>
              <a:spcAft>
                <a:spcPts val="616"/>
              </a:spcAft>
            </a:pPr>
            <a:r>
              <a:rPr lang="en-US" sz="1386" kern="100">
                <a:solidFill>
                  <a:schemeClr val="tx1"/>
                </a:solidFill>
                <a:latin typeface="Calibri" panose="020F0502020204030204" pitchFamily="34" charset="0"/>
                <a:ea typeface="+mn-ea"/>
                <a:cs typeface="Times New Roman" panose="02020603050405020304" pitchFamily="18" charset="0"/>
              </a:rPr>
              <a:t>Paria Chowdury(21201067)</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962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FF3FD1C-C3D6-8113-EAC7-B904D14B8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3" y="1203158"/>
            <a:ext cx="8401905" cy="2225842"/>
          </a:xfrm>
          <a:prstGeom prst="rect">
            <a:avLst/>
          </a:prstGeom>
        </p:spPr>
      </p:pic>
      <p:sp>
        <p:nvSpPr>
          <p:cNvPr id="5" name="TextBox 4">
            <a:extLst>
              <a:ext uri="{FF2B5EF4-FFF2-40B4-BE49-F238E27FC236}">
                <a16:creationId xmlns:a16="http://schemas.microsoft.com/office/drawing/2014/main" id="{1ADF3B01-788B-A1A5-5D6C-81FBDBBCDA14}"/>
              </a:ext>
            </a:extLst>
          </p:cNvPr>
          <p:cNvSpPr txBox="1"/>
          <p:nvPr/>
        </p:nvSpPr>
        <p:spPr>
          <a:xfrm>
            <a:off x="1395664" y="577516"/>
            <a:ext cx="5416618"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Customers </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00C19E5-5DB6-4044-A27D-C383E3686DE7}"/>
              </a:ext>
            </a:extLst>
          </p:cNvPr>
          <p:cNvSpPr txBox="1"/>
          <p:nvPr/>
        </p:nvSpPr>
        <p:spPr>
          <a:xfrm>
            <a:off x="1272942" y="3679090"/>
            <a:ext cx="4952198" cy="2092881"/>
          </a:xfrm>
          <a:prstGeom prst="rect">
            <a:avLst/>
          </a:prstGeom>
          <a:noFill/>
        </p:spPr>
        <p:txBody>
          <a:bodyPr wrap="square">
            <a:spAutoFit/>
          </a:bodyPr>
          <a:lstStyle/>
          <a:p>
            <a:endParaRPr lang="en-US" dirty="0"/>
          </a:p>
          <a:p>
            <a:r>
              <a:rPr lang="en-US" sz="1600" dirty="0"/>
              <a:t>CREATE TABLE Customers (</a:t>
            </a:r>
          </a:p>
          <a:p>
            <a:r>
              <a:rPr lang="en-US" sz="1600" dirty="0"/>
              <a:t>    </a:t>
            </a:r>
            <a:r>
              <a:rPr lang="en-US" sz="1600" dirty="0" err="1"/>
              <a:t>customer_id</a:t>
            </a:r>
            <a:r>
              <a:rPr lang="en-US" sz="1600" dirty="0"/>
              <a:t> INT PRIMARY KEY,</a:t>
            </a:r>
          </a:p>
          <a:p>
            <a:r>
              <a:rPr lang="en-US" sz="1600" dirty="0"/>
              <a:t>    </a:t>
            </a:r>
            <a:r>
              <a:rPr lang="en-US" sz="1600" dirty="0" err="1"/>
              <a:t>customer_name</a:t>
            </a:r>
            <a:r>
              <a:rPr lang="en-US" sz="1600" dirty="0"/>
              <a:t> VARCHAR(100),</a:t>
            </a:r>
          </a:p>
          <a:p>
            <a:r>
              <a:rPr lang="en-US" sz="1600" dirty="0"/>
              <a:t>    </a:t>
            </a:r>
            <a:r>
              <a:rPr lang="en-US" sz="1600" dirty="0" err="1"/>
              <a:t>customer_gender</a:t>
            </a:r>
            <a:r>
              <a:rPr lang="en-US" sz="1600" dirty="0"/>
              <a:t> CHAR(1),</a:t>
            </a:r>
          </a:p>
          <a:p>
            <a:r>
              <a:rPr lang="en-US" sz="1600" dirty="0"/>
              <a:t>    </a:t>
            </a:r>
            <a:r>
              <a:rPr lang="en-US" sz="1600" dirty="0" err="1"/>
              <a:t>customer_contact</a:t>
            </a:r>
            <a:r>
              <a:rPr lang="en-US" sz="1600" dirty="0"/>
              <a:t> VARCHAR(11),</a:t>
            </a:r>
          </a:p>
          <a:p>
            <a:r>
              <a:rPr lang="en-US" sz="1600" dirty="0"/>
              <a:t>    </a:t>
            </a:r>
            <a:r>
              <a:rPr lang="en-US" sz="1600" dirty="0" err="1"/>
              <a:t>customer_address</a:t>
            </a:r>
            <a:r>
              <a:rPr lang="en-US" sz="1600" dirty="0"/>
              <a:t> VARCHAR(255)</a:t>
            </a:r>
          </a:p>
          <a:p>
            <a:r>
              <a:rPr lang="en-US" sz="1600" dirty="0"/>
              <a:t>);</a:t>
            </a:r>
          </a:p>
        </p:txBody>
      </p:sp>
    </p:spTree>
    <p:extLst>
      <p:ext uri="{BB962C8B-B14F-4D97-AF65-F5344CB8AC3E}">
        <p14:creationId xmlns:p14="http://schemas.microsoft.com/office/powerpoint/2010/main" val="37837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EB8BCB-EA18-676E-D7EF-0310AC3363DD}"/>
              </a:ext>
            </a:extLst>
          </p:cNvPr>
          <p:cNvPicPr>
            <a:picLocks noChangeAspect="1"/>
          </p:cNvPicPr>
          <p:nvPr/>
        </p:nvPicPr>
        <p:blipFill>
          <a:blip r:embed="rId2"/>
          <a:stretch>
            <a:fillRect/>
          </a:stretch>
        </p:blipFill>
        <p:spPr>
          <a:xfrm>
            <a:off x="987208" y="1491916"/>
            <a:ext cx="7931583" cy="4754880"/>
          </a:xfrm>
          <a:prstGeom prst="rect">
            <a:avLst/>
          </a:prstGeom>
        </p:spPr>
      </p:pic>
    </p:spTree>
    <p:extLst>
      <p:ext uri="{BB962C8B-B14F-4D97-AF65-F5344CB8AC3E}">
        <p14:creationId xmlns:p14="http://schemas.microsoft.com/office/powerpoint/2010/main" val="418261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69D6D67-FA0D-EC6D-EF24-AD138802E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07" y="1546257"/>
            <a:ext cx="8938893" cy="2159469"/>
          </a:xfrm>
          <a:prstGeom prst="rect">
            <a:avLst/>
          </a:prstGeom>
        </p:spPr>
      </p:pic>
      <p:sp>
        <p:nvSpPr>
          <p:cNvPr id="5" name="TextBox 4">
            <a:extLst>
              <a:ext uri="{FF2B5EF4-FFF2-40B4-BE49-F238E27FC236}">
                <a16:creationId xmlns:a16="http://schemas.microsoft.com/office/drawing/2014/main" id="{51FBB684-1C48-B5AA-7492-4BC6E277581B}"/>
              </a:ext>
            </a:extLst>
          </p:cNvPr>
          <p:cNvSpPr txBox="1"/>
          <p:nvPr/>
        </p:nvSpPr>
        <p:spPr>
          <a:xfrm>
            <a:off x="899730" y="821174"/>
            <a:ext cx="4952198" cy="646331"/>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Prescription</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8" name="Rectangle 1">
            <a:extLst>
              <a:ext uri="{FF2B5EF4-FFF2-40B4-BE49-F238E27FC236}">
                <a16:creationId xmlns:a16="http://schemas.microsoft.com/office/drawing/2014/main" id="{9862D30E-1A93-E739-500C-847492D82794}"/>
              </a:ext>
            </a:extLst>
          </p:cNvPr>
          <p:cNvSpPr>
            <a:spLocks noChangeArrowheads="1"/>
          </p:cNvSpPr>
          <p:nvPr/>
        </p:nvSpPr>
        <p:spPr bwMode="auto">
          <a:xfrm>
            <a:off x="967107" y="4881522"/>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C010DAD-E82E-161F-DD02-0850B02F3BF6}"/>
              </a:ext>
            </a:extLst>
          </p:cNvPr>
          <p:cNvSpPr txBox="1"/>
          <p:nvPr/>
        </p:nvSpPr>
        <p:spPr>
          <a:xfrm>
            <a:off x="967107" y="3880582"/>
            <a:ext cx="4952198" cy="2554545"/>
          </a:xfrm>
          <a:prstGeom prst="rect">
            <a:avLst/>
          </a:prstGeom>
          <a:noFill/>
        </p:spPr>
        <p:txBody>
          <a:bodyPr wrap="square">
            <a:spAutoFit/>
          </a:bodyPr>
          <a:lstStyle/>
          <a:p>
            <a:r>
              <a:rPr lang="en-US" sz="1600" dirty="0"/>
              <a:t>CREATE TABLE Prescription (</a:t>
            </a:r>
          </a:p>
          <a:p>
            <a:r>
              <a:rPr lang="en-US" sz="1600" dirty="0"/>
              <a:t>    </a:t>
            </a:r>
            <a:r>
              <a:rPr lang="en-US" sz="1600" dirty="0" err="1"/>
              <a:t>prescription_id</a:t>
            </a:r>
            <a:r>
              <a:rPr lang="en-US" sz="1600" dirty="0"/>
              <a:t> INT PRIMARY KEY,</a:t>
            </a:r>
          </a:p>
          <a:p>
            <a:r>
              <a:rPr lang="en-US" sz="1600" dirty="0"/>
              <a:t>    </a:t>
            </a:r>
            <a:r>
              <a:rPr lang="en-US" sz="1600" dirty="0" err="1"/>
              <a:t>customer_id</a:t>
            </a:r>
            <a:r>
              <a:rPr lang="en-US" sz="1600" dirty="0"/>
              <a:t> INT,</a:t>
            </a:r>
          </a:p>
          <a:p>
            <a:r>
              <a:rPr lang="en-US" sz="1600" dirty="0"/>
              <a:t>    </a:t>
            </a:r>
            <a:r>
              <a:rPr lang="en-US" sz="1600" dirty="0" err="1"/>
              <a:t>patient_name</a:t>
            </a:r>
            <a:r>
              <a:rPr lang="en-US" sz="1600" dirty="0"/>
              <a:t> VARCHAR(100),</a:t>
            </a:r>
          </a:p>
          <a:p>
            <a:r>
              <a:rPr lang="en-US" sz="1600" dirty="0"/>
              <a:t>    </a:t>
            </a:r>
            <a:r>
              <a:rPr lang="en-US" sz="1600" dirty="0" err="1"/>
              <a:t>medicine_name</a:t>
            </a:r>
            <a:r>
              <a:rPr lang="en-US" sz="1600" dirty="0"/>
              <a:t> VARCHAR(100),</a:t>
            </a:r>
          </a:p>
          <a:p>
            <a:r>
              <a:rPr lang="en-US" sz="1600" dirty="0"/>
              <a:t>    quantity INT,</a:t>
            </a:r>
          </a:p>
          <a:p>
            <a:r>
              <a:rPr lang="en-US" sz="1600" dirty="0"/>
              <a:t>    </a:t>
            </a:r>
            <a:r>
              <a:rPr lang="en-US" sz="1600" dirty="0" err="1"/>
              <a:t>prescription_date</a:t>
            </a:r>
            <a:r>
              <a:rPr lang="en-US" sz="1600" dirty="0"/>
              <a:t> DATE,</a:t>
            </a:r>
          </a:p>
          <a:p>
            <a:r>
              <a:rPr lang="en-US" sz="1600" dirty="0"/>
              <a:t>    FOREIGN KEY (</a:t>
            </a:r>
            <a:r>
              <a:rPr lang="en-US" sz="1600" dirty="0" err="1"/>
              <a:t>customer_id</a:t>
            </a:r>
            <a:r>
              <a:rPr lang="en-US" sz="1600" dirty="0"/>
              <a:t>) REFERENCES Customers(</a:t>
            </a:r>
            <a:r>
              <a:rPr lang="en-US" sz="1600" dirty="0" err="1"/>
              <a:t>customer_id</a:t>
            </a:r>
            <a:r>
              <a:rPr lang="en-US" sz="1600" dirty="0"/>
              <a:t>)</a:t>
            </a:r>
          </a:p>
          <a:p>
            <a:r>
              <a:rPr lang="en-US" sz="1600" dirty="0"/>
              <a:t>);</a:t>
            </a:r>
          </a:p>
        </p:txBody>
      </p:sp>
    </p:spTree>
    <p:extLst>
      <p:ext uri="{BB962C8B-B14F-4D97-AF65-F5344CB8AC3E}">
        <p14:creationId xmlns:p14="http://schemas.microsoft.com/office/powerpoint/2010/main" val="268157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F31C52-5034-E3FB-9D15-1CFC0105404C}"/>
              </a:ext>
            </a:extLst>
          </p:cNvPr>
          <p:cNvPicPr>
            <a:picLocks noChangeAspect="1"/>
          </p:cNvPicPr>
          <p:nvPr/>
        </p:nvPicPr>
        <p:blipFill>
          <a:blip r:embed="rId2"/>
          <a:stretch>
            <a:fillRect/>
          </a:stretch>
        </p:blipFill>
        <p:spPr>
          <a:xfrm>
            <a:off x="484244" y="1395663"/>
            <a:ext cx="8937511" cy="4600876"/>
          </a:xfrm>
          <a:prstGeom prst="rect">
            <a:avLst/>
          </a:prstGeom>
        </p:spPr>
      </p:pic>
    </p:spTree>
    <p:extLst>
      <p:ext uri="{BB962C8B-B14F-4D97-AF65-F5344CB8AC3E}">
        <p14:creationId xmlns:p14="http://schemas.microsoft.com/office/powerpoint/2010/main" val="222057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82FF756-9940-CF67-4CC1-AA84CD8F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09" y="1400127"/>
            <a:ext cx="8671560" cy="2320369"/>
          </a:xfrm>
          <a:prstGeom prst="rect">
            <a:avLst/>
          </a:prstGeom>
        </p:spPr>
      </p:pic>
      <p:sp>
        <p:nvSpPr>
          <p:cNvPr id="5" name="TextBox 4">
            <a:extLst>
              <a:ext uri="{FF2B5EF4-FFF2-40B4-BE49-F238E27FC236}">
                <a16:creationId xmlns:a16="http://schemas.microsoft.com/office/drawing/2014/main" id="{C283D7DB-73E2-D19C-F88F-EBC90D0EC762}"/>
              </a:ext>
            </a:extLst>
          </p:cNvPr>
          <p:cNvSpPr txBox="1"/>
          <p:nvPr/>
        </p:nvSpPr>
        <p:spPr>
          <a:xfrm>
            <a:off x="1032309" y="753796"/>
            <a:ext cx="4952198" cy="646331"/>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Rectangle 1">
            <a:extLst>
              <a:ext uri="{FF2B5EF4-FFF2-40B4-BE49-F238E27FC236}">
                <a16:creationId xmlns:a16="http://schemas.microsoft.com/office/drawing/2014/main" id="{EF3C886F-0D9C-6DBA-39D0-0851E9FA9CC8}"/>
              </a:ext>
            </a:extLst>
          </p:cNvPr>
          <p:cNvSpPr>
            <a:spLocks noChangeArrowheads="1"/>
          </p:cNvSpPr>
          <p:nvPr/>
        </p:nvSpPr>
        <p:spPr bwMode="auto">
          <a:xfrm>
            <a:off x="1032309" y="489310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338775E-29EC-E0E4-6AA6-EE54D4D4BEB7}"/>
              </a:ext>
            </a:extLst>
          </p:cNvPr>
          <p:cNvSpPr txBox="1"/>
          <p:nvPr/>
        </p:nvSpPr>
        <p:spPr>
          <a:xfrm>
            <a:off x="945682" y="3600445"/>
            <a:ext cx="4952198" cy="2800767"/>
          </a:xfrm>
          <a:prstGeom prst="rect">
            <a:avLst/>
          </a:prstGeom>
          <a:noFill/>
        </p:spPr>
        <p:txBody>
          <a:bodyPr wrap="square">
            <a:spAutoFit/>
          </a:bodyPr>
          <a:lstStyle/>
          <a:p>
            <a:r>
              <a:rPr lang="en-US" sz="1600" dirty="0"/>
              <a:t>CREATE TABLE Medicine (</a:t>
            </a:r>
          </a:p>
          <a:p>
            <a:r>
              <a:rPr lang="en-US" sz="1600" dirty="0"/>
              <a:t>    </a:t>
            </a:r>
            <a:r>
              <a:rPr lang="en-US" sz="1600" dirty="0" err="1"/>
              <a:t>medicine_id</a:t>
            </a:r>
            <a:r>
              <a:rPr lang="en-US" sz="1600" dirty="0"/>
              <a:t> INT PRIMARY KEY,</a:t>
            </a:r>
          </a:p>
          <a:p>
            <a:r>
              <a:rPr lang="en-US" sz="1600" dirty="0"/>
              <a:t>    </a:t>
            </a:r>
            <a:r>
              <a:rPr lang="en-US" sz="1600" dirty="0" err="1"/>
              <a:t>medicine_name</a:t>
            </a:r>
            <a:r>
              <a:rPr lang="en-US" sz="1600" dirty="0"/>
              <a:t> VARCHAR(100),</a:t>
            </a:r>
          </a:p>
          <a:p>
            <a:r>
              <a:rPr lang="en-US" sz="1600" dirty="0"/>
              <a:t>    </a:t>
            </a:r>
            <a:r>
              <a:rPr lang="en-US" sz="1600" dirty="0" err="1"/>
              <a:t>medicine_type</a:t>
            </a:r>
            <a:r>
              <a:rPr lang="en-US" sz="1600" dirty="0"/>
              <a:t> VARCHAR(100),</a:t>
            </a:r>
          </a:p>
          <a:p>
            <a:r>
              <a:rPr lang="en-US" sz="1600" dirty="0"/>
              <a:t>    </a:t>
            </a:r>
            <a:r>
              <a:rPr lang="en-US" sz="1600" dirty="0" err="1"/>
              <a:t>medicine_quantity</a:t>
            </a:r>
            <a:r>
              <a:rPr lang="en-US" sz="1600" dirty="0"/>
              <a:t> INT,</a:t>
            </a:r>
          </a:p>
          <a:p>
            <a:r>
              <a:rPr lang="en-US" sz="1600" dirty="0"/>
              <a:t>    </a:t>
            </a:r>
            <a:r>
              <a:rPr lang="en-US" sz="1600" dirty="0" err="1"/>
              <a:t>medicine_price</a:t>
            </a:r>
            <a:r>
              <a:rPr lang="en-US" sz="1600" dirty="0"/>
              <a:t> DECIMAL(10, 2),</a:t>
            </a:r>
          </a:p>
          <a:p>
            <a:r>
              <a:rPr lang="en-US" sz="1600" dirty="0"/>
              <a:t>    </a:t>
            </a:r>
            <a:r>
              <a:rPr lang="en-US" sz="1600" dirty="0" err="1"/>
              <a:t>expiry_date</a:t>
            </a:r>
            <a:r>
              <a:rPr lang="en-US" sz="1600" dirty="0"/>
              <a:t> DATE,</a:t>
            </a:r>
          </a:p>
          <a:p>
            <a:r>
              <a:rPr lang="en-US" sz="1600" dirty="0"/>
              <a:t>    </a:t>
            </a:r>
            <a:r>
              <a:rPr lang="en-US" sz="1600" dirty="0" err="1"/>
              <a:t>manufacturer_id</a:t>
            </a:r>
            <a:r>
              <a:rPr lang="en-US" sz="1600" dirty="0"/>
              <a:t> INT,</a:t>
            </a:r>
          </a:p>
          <a:p>
            <a:r>
              <a:rPr lang="en-US" sz="1600" dirty="0"/>
              <a:t>    FOREIGN KEY (</a:t>
            </a:r>
            <a:r>
              <a:rPr lang="en-US" sz="1600" dirty="0" err="1"/>
              <a:t>manufacturer_id</a:t>
            </a:r>
            <a:r>
              <a:rPr lang="en-US" sz="1600" dirty="0"/>
              <a:t>) REFERENCES Manufacturer(</a:t>
            </a:r>
            <a:r>
              <a:rPr lang="en-US" sz="1600" dirty="0" err="1"/>
              <a:t>manufacturer_id</a:t>
            </a:r>
            <a:r>
              <a:rPr lang="en-US" sz="1600" dirty="0"/>
              <a:t>)</a:t>
            </a:r>
          </a:p>
          <a:p>
            <a:r>
              <a:rPr lang="en-US" sz="1600" dirty="0"/>
              <a:t>);</a:t>
            </a:r>
          </a:p>
        </p:txBody>
      </p:sp>
    </p:spTree>
    <p:extLst>
      <p:ext uri="{BB962C8B-B14F-4D97-AF65-F5344CB8AC3E}">
        <p14:creationId xmlns:p14="http://schemas.microsoft.com/office/powerpoint/2010/main" val="1677522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1BC0A3-0684-62F7-1D18-8B3217C78B67}"/>
              </a:ext>
            </a:extLst>
          </p:cNvPr>
          <p:cNvPicPr>
            <a:picLocks noChangeAspect="1"/>
          </p:cNvPicPr>
          <p:nvPr/>
        </p:nvPicPr>
        <p:blipFill>
          <a:blip r:embed="rId2"/>
          <a:stretch>
            <a:fillRect/>
          </a:stretch>
        </p:blipFill>
        <p:spPr>
          <a:xfrm>
            <a:off x="615320" y="1761424"/>
            <a:ext cx="8675360" cy="4389120"/>
          </a:xfrm>
          <a:prstGeom prst="rect">
            <a:avLst/>
          </a:prstGeom>
        </p:spPr>
      </p:pic>
    </p:spTree>
    <p:extLst>
      <p:ext uri="{BB962C8B-B14F-4D97-AF65-F5344CB8AC3E}">
        <p14:creationId xmlns:p14="http://schemas.microsoft.com/office/powerpoint/2010/main" val="293922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BAAFD-D8CF-EB20-8379-633A470D8DA5}"/>
              </a:ext>
            </a:extLst>
          </p:cNvPr>
          <p:cNvSpPr txBox="1"/>
          <p:nvPr/>
        </p:nvSpPr>
        <p:spPr>
          <a:xfrm>
            <a:off x="1118937" y="593914"/>
            <a:ext cx="4952198"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Counter</a:t>
            </a:r>
            <a:endParaRPr lang="en-US" dirty="0"/>
          </a:p>
        </p:txBody>
      </p:sp>
      <p:pic>
        <p:nvPicPr>
          <p:cNvPr id="9" name="Picture 8" descr="A screenshot of a computer&#10;&#10;Description automatically generated">
            <a:extLst>
              <a:ext uri="{FF2B5EF4-FFF2-40B4-BE49-F238E27FC236}">
                <a16:creationId xmlns:a16="http://schemas.microsoft.com/office/drawing/2014/main" id="{7F0BD5DB-62A5-CA0E-F7B3-9DA6B85FE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166842"/>
            <a:ext cx="7858286" cy="1929561"/>
          </a:xfrm>
          <a:prstGeom prst="rect">
            <a:avLst/>
          </a:prstGeom>
        </p:spPr>
      </p:pic>
      <p:sp>
        <p:nvSpPr>
          <p:cNvPr id="11" name="Rectangle 2">
            <a:extLst>
              <a:ext uri="{FF2B5EF4-FFF2-40B4-BE49-F238E27FC236}">
                <a16:creationId xmlns:a16="http://schemas.microsoft.com/office/drawing/2014/main" id="{97992EA4-550D-7FEA-89FA-F7AFAD1A768E}"/>
              </a:ext>
            </a:extLst>
          </p:cNvPr>
          <p:cNvSpPr>
            <a:spLocks noChangeArrowheads="1"/>
          </p:cNvSpPr>
          <p:nvPr/>
        </p:nvSpPr>
        <p:spPr bwMode="auto">
          <a:xfrm>
            <a:off x="490889" y="417146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9360BB53-18B8-ED15-E2D1-290CFFA1B2B2}"/>
              </a:ext>
            </a:extLst>
          </p:cNvPr>
          <p:cNvSpPr>
            <a:spLocks noChangeArrowheads="1"/>
          </p:cNvSpPr>
          <p:nvPr/>
        </p:nvSpPr>
        <p:spPr bwMode="auto">
          <a:xfrm>
            <a:off x="1780674" y="5545295"/>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BD01A9B4-6B29-A609-7ADF-5EE743DA662C}"/>
              </a:ext>
            </a:extLst>
          </p:cNvPr>
          <p:cNvSpPr>
            <a:spLocks noChangeArrowheads="1"/>
          </p:cNvSpPr>
          <p:nvPr/>
        </p:nvSpPr>
        <p:spPr bwMode="auto">
          <a:xfrm>
            <a:off x="490889" y="5452962"/>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B650F259-A548-2BA8-2CBC-1E0C4A9A675F}"/>
              </a:ext>
            </a:extLst>
          </p:cNvPr>
          <p:cNvSpPr txBox="1"/>
          <p:nvPr/>
        </p:nvSpPr>
        <p:spPr>
          <a:xfrm>
            <a:off x="919152" y="3230388"/>
            <a:ext cx="4952198" cy="3539430"/>
          </a:xfrm>
          <a:prstGeom prst="rect">
            <a:avLst/>
          </a:prstGeom>
          <a:noFill/>
        </p:spPr>
        <p:txBody>
          <a:bodyPr wrap="square">
            <a:spAutoFit/>
          </a:bodyPr>
          <a:lstStyle/>
          <a:p>
            <a:r>
              <a:rPr lang="en-US" sz="1400" dirty="0"/>
              <a:t>CREATE TABLE Counter (</a:t>
            </a:r>
          </a:p>
          <a:p>
            <a:r>
              <a:rPr lang="en-US" sz="1400" dirty="0"/>
              <a:t>    </a:t>
            </a:r>
            <a:r>
              <a:rPr lang="en-US" sz="1400" dirty="0" err="1"/>
              <a:t>counter_id</a:t>
            </a:r>
            <a:r>
              <a:rPr lang="en-US" sz="1400" dirty="0"/>
              <a:t> INT PRIMARY KEY,</a:t>
            </a:r>
          </a:p>
          <a:p>
            <a:r>
              <a:rPr lang="en-US" sz="1400" dirty="0"/>
              <a:t>    </a:t>
            </a:r>
            <a:r>
              <a:rPr lang="en-US" sz="1400" dirty="0" err="1"/>
              <a:t>employee_id</a:t>
            </a:r>
            <a:r>
              <a:rPr lang="en-US" sz="1400" dirty="0"/>
              <a:t> INT,</a:t>
            </a:r>
          </a:p>
          <a:p>
            <a:r>
              <a:rPr lang="en-US" sz="1400" dirty="0"/>
              <a:t>    </a:t>
            </a:r>
            <a:r>
              <a:rPr lang="en-US" sz="1400" dirty="0" err="1"/>
              <a:t>pharmacy_id</a:t>
            </a:r>
            <a:r>
              <a:rPr lang="en-US" sz="1400" dirty="0"/>
              <a:t> INT,</a:t>
            </a:r>
          </a:p>
          <a:p>
            <a:r>
              <a:rPr lang="en-US" sz="1400" dirty="0"/>
              <a:t>    </a:t>
            </a:r>
            <a:r>
              <a:rPr lang="en-US" sz="1400" dirty="0" err="1"/>
              <a:t>pharmacy_name</a:t>
            </a:r>
            <a:r>
              <a:rPr lang="en-US" sz="1400" dirty="0"/>
              <a:t> VARCHAR(100),</a:t>
            </a:r>
          </a:p>
          <a:p>
            <a:r>
              <a:rPr lang="en-US" sz="1400" dirty="0"/>
              <a:t>    </a:t>
            </a:r>
            <a:r>
              <a:rPr lang="en-US" sz="1400" dirty="0" err="1"/>
              <a:t>customer_id</a:t>
            </a:r>
            <a:r>
              <a:rPr lang="en-US" sz="1400" dirty="0"/>
              <a:t> INT,</a:t>
            </a:r>
          </a:p>
          <a:p>
            <a:r>
              <a:rPr lang="en-US" sz="1400" dirty="0"/>
              <a:t>    </a:t>
            </a:r>
            <a:r>
              <a:rPr lang="en-US" sz="1400" dirty="0" err="1"/>
              <a:t>medicine_id</a:t>
            </a:r>
            <a:r>
              <a:rPr lang="en-US" sz="1400" dirty="0"/>
              <a:t> INT,</a:t>
            </a:r>
          </a:p>
          <a:p>
            <a:r>
              <a:rPr lang="en-US" sz="1400" dirty="0"/>
              <a:t>    FOREIGN KEY (</a:t>
            </a:r>
            <a:r>
              <a:rPr lang="en-US" sz="1400" dirty="0" err="1"/>
              <a:t>employee_id</a:t>
            </a:r>
            <a:r>
              <a:rPr lang="en-US" sz="1400" dirty="0"/>
              <a:t>) REFERENCES Employee(</a:t>
            </a:r>
            <a:r>
              <a:rPr lang="en-US" sz="1400" dirty="0" err="1"/>
              <a:t>employee_id</a:t>
            </a:r>
            <a:r>
              <a:rPr lang="en-US" sz="1400" dirty="0"/>
              <a:t>),</a:t>
            </a:r>
          </a:p>
          <a:p>
            <a:r>
              <a:rPr lang="en-US" sz="1400" dirty="0"/>
              <a:t>    FOREIGN KEY (</a:t>
            </a:r>
            <a:r>
              <a:rPr lang="en-US" sz="1400" dirty="0" err="1"/>
              <a:t>pharmacy_id</a:t>
            </a:r>
            <a:r>
              <a:rPr lang="en-US" sz="1400" dirty="0"/>
              <a:t>) REFERENCES Pharmacy(</a:t>
            </a:r>
            <a:r>
              <a:rPr lang="en-US" sz="1400" dirty="0" err="1"/>
              <a:t>pharmacy_id</a:t>
            </a:r>
            <a:r>
              <a:rPr lang="en-US" sz="1400" dirty="0"/>
              <a:t>),</a:t>
            </a:r>
          </a:p>
          <a:p>
            <a:r>
              <a:rPr lang="en-US" sz="1400" dirty="0"/>
              <a:t>    FOREIGN KEY (</a:t>
            </a:r>
            <a:r>
              <a:rPr lang="en-US" sz="1400" dirty="0" err="1"/>
              <a:t>customer_id</a:t>
            </a:r>
            <a:r>
              <a:rPr lang="en-US" sz="1400" dirty="0"/>
              <a:t>) REFERENCES Customers(</a:t>
            </a:r>
            <a:r>
              <a:rPr lang="en-US" sz="1400" dirty="0" err="1"/>
              <a:t>customer_id</a:t>
            </a:r>
            <a:r>
              <a:rPr lang="en-US" sz="1400" dirty="0"/>
              <a:t>),</a:t>
            </a:r>
          </a:p>
          <a:p>
            <a:r>
              <a:rPr lang="en-US" sz="1400" dirty="0"/>
              <a:t>    FOREIGN KEY (</a:t>
            </a:r>
            <a:r>
              <a:rPr lang="en-US" sz="1400" dirty="0" err="1"/>
              <a:t>medicine_id</a:t>
            </a:r>
            <a:r>
              <a:rPr lang="en-US" sz="1400" dirty="0"/>
              <a:t>) REFERENCES Medicine(</a:t>
            </a:r>
            <a:r>
              <a:rPr lang="en-US" sz="1400" dirty="0" err="1"/>
              <a:t>medicine_id</a:t>
            </a:r>
            <a:r>
              <a:rPr lang="en-US" sz="1400" dirty="0"/>
              <a:t>)</a:t>
            </a:r>
          </a:p>
          <a:p>
            <a:r>
              <a:rPr lang="en-US" sz="1400" dirty="0"/>
              <a:t>);</a:t>
            </a:r>
          </a:p>
        </p:txBody>
      </p:sp>
    </p:spTree>
    <p:extLst>
      <p:ext uri="{BB962C8B-B14F-4D97-AF65-F5344CB8AC3E}">
        <p14:creationId xmlns:p14="http://schemas.microsoft.com/office/powerpoint/2010/main" val="286940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A9C5FAD-40A8-5306-8994-2F27F9EBD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472665"/>
            <a:ext cx="8316227" cy="4793381"/>
          </a:xfrm>
          <a:prstGeom prst="rect">
            <a:avLst/>
          </a:prstGeom>
        </p:spPr>
      </p:pic>
    </p:spTree>
    <p:extLst>
      <p:ext uri="{BB962C8B-B14F-4D97-AF65-F5344CB8AC3E}">
        <p14:creationId xmlns:p14="http://schemas.microsoft.com/office/powerpoint/2010/main" val="245624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5B0E6B1-214F-6691-E031-44B0E4F23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002" y="1545160"/>
            <a:ext cx="8585210" cy="2218318"/>
          </a:xfrm>
          <a:prstGeom prst="rect">
            <a:avLst/>
          </a:prstGeom>
        </p:spPr>
      </p:pic>
      <p:sp>
        <p:nvSpPr>
          <p:cNvPr id="5" name="TextBox 4">
            <a:extLst>
              <a:ext uri="{FF2B5EF4-FFF2-40B4-BE49-F238E27FC236}">
                <a16:creationId xmlns:a16="http://schemas.microsoft.com/office/drawing/2014/main" id="{3704E2E9-3081-12ED-55FF-45CC6EAE0E19}"/>
              </a:ext>
            </a:extLst>
          </p:cNvPr>
          <p:cNvSpPr txBox="1"/>
          <p:nvPr/>
        </p:nvSpPr>
        <p:spPr>
          <a:xfrm>
            <a:off x="1110002" y="792299"/>
            <a:ext cx="4952198" cy="646331"/>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Employee </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E0D60BF-5696-8D2E-5B37-8C43BCD4AA13}"/>
              </a:ext>
            </a:extLst>
          </p:cNvPr>
          <p:cNvSpPr txBox="1"/>
          <p:nvPr/>
        </p:nvSpPr>
        <p:spPr>
          <a:xfrm>
            <a:off x="859055" y="3763478"/>
            <a:ext cx="4952198" cy="2308324"/>
          </a:xfrm>
          <a:prstGeom prst="rect">
            <a:avLst/>
          </a:prstGeom>
          <a:noFill/>
        </p:spPr>
        <p:txBody>
          <a:bodyPr wrap="square">
            <a:spAutoFit/>
          </a:bodyPr>
          <a:lstStyle/>
          <a:p>
            <a:r>
              <a:rPr lang="en-US" sz="1600" dirty="0"/>
              <a:t>CREATE TABLE Employee (</a:t>
            </a:r>
          </a:p>
          <a:p>
            <a:r>
              <a:rPr lang="en-US" sz="1600" dirty="0"/>
              <a:t>    </a:t>
            </a:r>
            <a:r>
              <a:rPr lang="en-US" sz="1600" dirty="0" err="1"/>
              <a:t>employee_id</a:t>
            </a:r>
            <a:r>
              <a:rPr lang="en-US" sz="1600" dirty="0"/>
              <a:t> INT PRIMARY KEY,</a:t>
            </a:r>
          </a:p>
          <a:p>
            <a:r>
              <a:rPr lang="en-US" sz="1600" dirty="0"/>
              <a:t>    </a:t>
            </a:r>
            <a:r>
              <a:rPr lang="en-US" sz="1600" dirty="0" err="1"/>
              <a:t>employee_name</a:t>
            </a:r>
            <a:r>
              <a:rPr lang="en-US" sz="1600" dirty="0"/>
              <a:t> VARCHAR(100),</a:t>
            </a:r>
          </a:p>
          <a:p>
            <a:r>
              <a:rPr lang="en-US" sz="1600" dirty="0"/>
              <a:t>    </a:t>
            </a:r>
            <a:r>
              <a:rPr lang="en-US" sz="1600" dirty="0" err="1"/>
              <a:t>employee_shift</a:t>
            </a:r>
            <a:r>
              <a:rPr lang="en-US" sz="1600" dirty="0"/>
              <a:t> VARCHAR(50),</a:t>
            </a:r>
          </a:p>
          <a:p>
            <a:r>
              <a:rPr lang="en-US" sz="1600" dirty="0"/>
              <a:t>    </a:t>
            </a:r>
            <a:r>
              <a:rPr lang="en-US" sz="1600" dirty="0" err="1"/>
              <a:t>job_title</a:t>
            </a:r>
            <a:r>
              <a:rPr lang="en-US" sz="1600" dirty="0"/>
              <a:t> VARCHAR(100),</a:t>
            </a:r>
          </a:p>
          <a:p>
            <a:r>
              <a:rPr lang="en-US" sz="1600" dirty="0"/>
              <a:t>    </a:t>
            </a:r>
            <a:r>
              <a:rPr lang="en-US" sz="1600" dirty="0" err="1"/>
              <a:t>counter_id</a:t>
            </a:r>
            <a:r>
              <a:rPr lang="en-US" sz="1600" dirty="0"/>
              <a:t> INT,</a:t>
            </a:r>
          </a:p>
          <a:p>
            <a:r>
              <a:rPr lang="en-US" sz="1600" dirty="0"/>
              <a:t>    FOREIGN KEY (</a:t>
            </a:r>
            <a:r>
              <a:rPr lang="en-US" sz="1600" dirty="0" err="1"/>
              <a:t>counter_id</a:t>
            </a:r>
            <a:r>
              <a:rPr lang="en-US" sz="1600" dirty="0"/>
              <a:t>) REFERENCES Counter(</a:t>
            </a:r>
            <a:r>
              <a:rPr lang="en-US" sz="1600" dirty="0" err="1"/>
              <a:t>counter_id</a:t>
            </a:r>
            <a:r>
              <a:rPr lang="en-US" sz="1600" dirty="0"/>
              <a:t>)</a:t>
            </a:r>
          </a:p>
          <a:p>
            <a:r>
              <a:rPr lang="en-US" sz="1600" dirty="0"/>
              <a:t>);</a:t>
            </a:r>
          </a:p>
        </p:txBody>
      </p:sp>
    </p:spTree>
    <p:extLst>
      <p:ext uri="{BB962C8B-B14F-4D97-AF65-F5344CB8AC3E}">
        <p14:creationId xmlns:p14="http://schemas.microsoft.com/office/powerpoint/2010/main" val="362326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earch box&#10;&#10;Description automatically generated">
            <a:extLst>
              <a:ext uri="{FF2B5EF4-FFF2-40B4-BE49-F238E27FC236}">
                <a16:creationId xmlns:a16="http://schemas.microsoft.com/office/drawing/2014/main" id="{FBC22D62-3566-999A-0180-E0C6E3FC7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76" y="1636295"/>
            <a:ext cx="8075596" cy="4071486"/>
          </a:xfrm>
          <a:prstGeom prst="rect">
            <a:avLst/>
          </a:prstGeom>
        </p:spPr>
      </p:pic>
    </p:spTree>
    <p:extLst>
      <p:ext uri="{BB962C8B-B14F-4D97-AF65-F5344CB8AC3E}">
        <p14:creationId xmlns:p14="http://schemas.microsoft.com/office/powerpoint/2010/main" val="27845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1" name="Freeform: Shape 3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11597"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9D0AB1E-36DC-7F48-13C1-D852708A6B48}"/>
              </a:ext>
            </a:extLst>
          </p:cNvPr>
          <p:cNvSpPr txBox="1"/>
          <p:nvPr/>
        </p:nvSpPr>
        <p:spPr>
          <a:xfrm>
            <a:off x="3180875" y="1432901"/>
            <a:ext cx="4266218" cy="335926"/>
          </a:xfrm>
          <a:prstGeom prst="rect">
            <a:avLst/>
          </a:prstGeom>
          <a:noFill/>
        </p:spPr>
        <p:txBody>
          <a:bodyPr wrap="square">
            <a:spAutoFit/>
          </a:bodyPr>
          <a:lstStyle/>
          <a:p>
            <a:pPr algn="ctr" defTabSz="393192">
              <a:lnSpc>
                <a:spcPct val="107000"/>
              </a:lnSpc>
              <a:spcAft>
                <a:spcPts val="688"/>
              </a:spcAft>
            </a:pPr>
            <a:r>
              <a:rPr lang="en-US" sz="1548" u="sng" kern="100">
                <a:solidFill>
                  <a:srgbClr val="ED7D31"/>
                </a:solidFill>
                <a:latin typeface="Calibri" panose="020F0502020204030204" pitchFamily="34" charset="0"/>
                <a:ea typeface="+mn-ea"/>
                <a:cs typeface="Times New Roman" panose="02020603050405020304" pitchFamily="18" charset="0"/>
              </a:rPr>
              <a:t>Introduction</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75F4D7E-4CFD-8F54-7CA5-D72D5AAD2F06}"/>
              </a:ext>
            </a:extLst>
          </p:cNvPr>
          <p:cNvSpPr txBox="1"/>
          <p:nvPr/>
        </p:nvSpPr>
        <p:spPr>
          <a:xfrm>
            <a:off x="1929451" y="2147105"/>
            <a:ext cx="7388215" cy="1190326"/>
          </a:xfrm>
          <a:prstGeom prst="rect">
            <a:avLst/>
          </a:prstGeom>
          <a:noFill/>
        </p:spPr>
        <p:txBody>
          <a:bodyPr wrap="square">
            <a:spAutoFit/>
          </a:bodyPr>
          <a:lstStyle/>
          <a:p>
            <a:pPr defTabSz="393192">
              <a:lnSpc>
                <a:spcPct val="107000"/>
              </a:lnSpc>
              <a:spcAft>
                <a:spcPts val="688"/>
              </a:spcAft>
            </a:pPr>
            <a:r>
              <a:rPr lang="en-US" sz="1548" b="1" kern="100">
                <a:solidFill>
                  <a:srgbClr val="000000"/>
                </a:solidFill>
                <a:latin typeface="Calibri" panose="020F0502020204030204" pitchFamily="34" charset="0"/>
                <a:ea typeface="+mn-ea"/>
                <a:cs typeface="Times New Roman" panose="02020603050405020304" pitchFamily="18" charset="0"/>
              </a:rPr>
              <a:t>Medicine Store Management System</a:t>
            </a:r>
            <a:endParaRPr lang="en-US" sz="903" kern="100">
              <a:solidFill>
                <a:schemeClr val="tx1"/>
              </a:solidFill>
              <a:latin typeface="Calibri" panose="020F0502020204030204" pitchFamily="34" charset="0"/>
              <a:ea typeface="+mn-ea"/>
              <a:cs typeface="Times New Roman" panose="02020603050405020304" pitchFamily="18" charset="0"/>
            </a:endParaRPr>
          </a:p>
          <a:p>
            <a:pPr defTabSz="393192">
              <a:lnSpc>
                <a:spcPct val="107000"/>
              </a:lnSpc>
              <a:spcAft>
                <a:spcPts val="688"/>
              </a:spcAft>
            </a:pPr>
            <a:r>
              <a:rPr lang="en-US" sz="1548" kern="100">
                <a:solidFill>
                  <a:srgbClr val="000000"/>
                </a:solidFill>
                <a:latin typeface="Calibri" panose="020F0502020204030204" pitchFamily="34" charset="0"/>
                <a:ea typeface="+mn-ea"/>
                <a:cs typeface="Times New Roman" panose="02020603050405020304" pitchFamily="18" charset="0"/>
              </a:rPr>
              <a:t>Medicine Store Management System, refers to software designed to help a pharmacy or drug store list, sell, prescription and manage different aspects, including customer information</a:t>
            </a:r>
            <a:r>
              <a:rPr lang="en-US" sz="1548" u="sng" kern="100">
                <a:solidFill>
                  <a:srgbClr val="000000"/>
                </a:solidFill>
                <a:latin typeface="Calibri" panose="020F0502020204030204" pitchFamily="34" charset="0"/>
                <a:ea typeface="+mn-ea"/>
                <a:cs typeface="Times New Roman" panose="02020603050405020304" pitchFamily="18" charset="0"/>
              </a:rPr>
              <a:t>.</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A5188D2-9F8D-0058-3F38-2ADACD87DF22}"/>
              </a:ext>
            </a:extLst>
          </p:cNvPr>
          <p:cNvSpPr txBox="1"/>
          <p:nvPr/>
        </p:nvSpPr>
        <p:spPr>
          <a:xfrm>
            <a:off x="1929451" y="3684856"/>
            <a:ext cx="4266218" cy="335926"/>
          </a:xfrm>
          <a:prstGeom prst="rect">
            <a:avLst/>
          </a:prstGeom>
          <a:noFill/>
        </p:spPr>
        <p:txBody>
          <a:bodyPr wrap="square">
            <a:spAutoFit/>
          </a:bodyPr>
          <a:lstStyle/>
          <a:p>
            <a:pPr defTabSz="393192">
              <a:lnSpc>
                <a:spcPct val="107000"/>
              </a:lnSpc>
              <a:spcAft>
                <a:spcPts val="688"/>
              </a:spcAft>
            </a:pPr>
            <a:r>
              <a:rPr lang="en-US" sz="1548" b="1" kern="100">
                <a:solidFill>
                  <a:schemeClr val="tx1"/>
                </a:solidFill>
                <a:latin typeface="Calibri" panose="020F0502020204030204" pitchFamily="34" charset="0"/>
                <a:ea typeface="+mn-ea"/>
                <a:cs typeface="Times New Roman" panose="02020603050405020304" pitchFamily="18" charset="0"/>
              </a:rPr>
              <a:t>Project Description</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319830A-9098-EEE2-9370-60B088F3AFD0}"/>
              </a:ext>
            </a:extLst>
          </p:cNvPr>
          <p:cNvSpPr txBox="1"/>
          <p:nvPr/>
        </p:nvSpPr>
        <p:spPr>
          <a:xfrm>
            <a:off x="1994969" y="4152618"/>
            <a:ext cx="7388214" cy="1272482"/>
          </a:xfrm>
          <a:prstGeom prst="rect">
            <a:avLst/>
          </a:prstGeom>
          <a:noFill/>
        </p:spPr>
        <p:txBody>
          <a:bodyPr wrap="square">
            <a:spAutoFit/>
          </a:bodyPr>
          <a:lstStyle/>
          <a:p>
            <a:pPr defTabSz="393192">
              <a:spcAft>
                <a:spcPts val="600"/>
              </a:spcAft>
            </a:pPr>
            <a:r>
              <a:rPr lang="en-US" sz="1548" kern="1200">
                <a:solidFill>
                  <a:schemeClr val="tx1"/>
                </a:solidFill>
                <a:latin typeface="+mn-lt"/>
                <a:ea typeface="+mn-ea"/>
                <a:cs typeface="+mn-cs"/>
              </a:rPr>
              <a:t>The Medicine Store Management System is a comprehensive software solution designed to streamline and optime the operations of a pharmaceutical store. This system offers features such as inventory management, sales tracking prescription management, and </a:t>
            </a:r>
            <a:r>
              <a:rPr lang="en-US" sz="1548" kern="1200" err="1">
                <a:solidFill>
                  <a:schemeClr val="tx1"/>
                </a:solidFill>
                <a:latin typeface="+mn-lt"/>
                <a:ea typeface="+mn-ea"/>
                <a:cs typeface="+mn-cs"/>
              </a:rPr>
              <a:t>atomer</a:t>
            </a:r>
            <a:r>
              <a:rPr lang="en-US" sz="1548" kern="1200">
                <a:solidFill>
                  <a:schemeClr val="tx1"/>
                </a:solidFill>
                <a:latin typeface="+mn-lt"/>
                <a:ea typeface="+mn-ea"/>
                <a:cs typeface="+mn-cs"/>
              </a:rPr>
              <a:t> records, it allows pharmacy carers and staff to efficiently manage their </a:t>
            </a:r>
            <a:r>
              <a:rPr lang="en-US" sz="1548" kern="1200" err="1">
                <a:solidFill>
                  <a:schemeClr val="tx1"/>
                </a:solidFill>
                <a:latin typeface="+mn-lt"/>
                <a:ea typeface="+mn-ea"/>
                <a:cs typeface="+mn-cs"/>
              </a:rPr>
              <a:t>inventury</a:t>
            </a:r>
            <a:r>
              <a:rPr lang="en-US" sz="1548" kern="1200">
                <a:solidFill>
                  <a:schemeClr val="tx1"/>
                </a:solidFill>
                <a:latin typeface="+mn-lt"/>
                <a:ea typeface="+mn-ea"/>
                <a:cs typeface="+mn-cs"/>
              </a:rPr>
              <a:t> serve customers better, and ensure compliance with regulations.</a:t>
            </a:r>
            <a:endParaRPr lang="en-US"/>
          </a:p>
        </p:txBody>
      </p:sp>
    </p:spTree>
    <p:extLst>
      <p:ext uri="{BB962C8B-B14F-4D97-AF65-F5344CB8AC3E}">
        <p14:creationId xmlns:p14="http://schemas.microsoft.com/office/powerpoint/2010/main" val="2866718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13E5015-EF1B-AA50-3165-9B94E5354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00" y="1477244"/>
            <a:ext cx="8772571" cy="2228482"/>
          </a:xfrm>
          <a:prstGeom prst="rect">
            <a:avLst/>
          </a:prstGeom>
        </p:spPr>
      </p:pic>
      <p:sp>
        <p:nvSpPr>
          <p:cNvPr id="5" name="TextBox 4">
            <a:extLst>
              <a:ext uri="{FF2B5EF4-FFF2-40B4-BE49-F238E27FC236}">
                <a16:creationId xmlns:a16="http://schemas.microsoft.com/office/drawing/2014/main" id="{38449CE6-EBE7-A3A9-1230-5E2305D05265}"/>
              </a:ext>
            </a:extLst>
          </p:cNvPr>
          <p:cNvSpPr txBox="1"/>
          <p:nvPr/>
        </p:nvSpPr>
        <p:spPr>
          <a:xfrm>
            <a:off x="1071500" y="715297"/>
            <a:ext cx="4952198" cy="665695"/>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structure for  </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Manufacturer</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89E72F0B-AF3E-33CB-ABB6-E7579C2201AD}"/>
              </a:ext>
            </a:extLst>
          </p:cNvPr>
          <p:cNvSpPr txBox="1"/>
          <p:nvPr/>
        </p:nvSpPr>
        <p:spPr>
          <a:xfrm>
            <a:off x="1071500" y="4388377"/>
            <a:ext cx="4952198" cy="1569660"/>
          </a:xfrm>
          <a:prstGeom prst="rect">
            <a:avLst/>
          </a:prstGeom>
          <a:noFill/>
        </p:spPr>
        <p:txBody>
          <a:bodyPr wrap="square">
            <a:spAutoFit/>
          </a:bodyPr>
          <a:lstStyle/>
          <a:p>
            <a:r>
              <a:rPr lang="en-US" sz="1600" dirty="0"/>
              <a:t>CREATE TABLE Manufacturer (</a:t>
            </a:r>
          </a:p>
          <a:p>
            <a:r>
              <a:rPr lang="en-US" sz="1600" dirty="0"/>
              <a:t>    </a:t>
            </a:r>
            <a:r>
              <a:rPr lang="en-US" sz="1600" dirty="0" err="1"/>
              <a:t>manufacturer_id</a:t>
            </a:r>
            <a:r>
              <a:rPr lang="en-US" sz="1600" dirty="0"/>
              <a:t> INT PRIMARY KEY,</a:t>
            </a:r>
          </a:p>
          <a:p>
            <a:r>
              <a:rPr lang="en-US" sz="1600" dirty="0"/>
              <a:t>    </a:t>
            </a:r>
            <a:r>
              <a:rPr lang="en-US" sz="1600" dirty="0" err="1"/>
              <a:t>manufacturer_name</a:t>
            </a:r>
            <a:r>
              <a:rPr lang="en-US" sz="1600" dirty="0"/>
              <a:t> VARCHAR(100),</a:t>
            </a:r>
          </a:p>
          <a:p>
            <a:r>
              <a:rPr lang="en-US" sz="1600" dirty="0"/>
              <a:t>    </a:t>
            </a:r>
            <a:r>
              <a:rPr lang="en-US" sz="1600" dirty="0" err="1"/>
              <a:t>manufacturer_address</a:t>
            </a:r>
            <a:r>
              <a:rPr lang="en-US" sz="1600" dirty="0"/>
              <a:t> VARCHAR(255),</a:t>
            </a:r>
          </a:p>
          <a:p>
            <a:r>
              <a:rPr lang="en-US" sz="1600" dirty="0"/>
              <a:t>    </a:t>
            </a:r>
            <a:r>
              <a:rPr lang="en-US" sz="1600" dirty="0" err="1"/>
              <a:t>manufacturer_contact</a:t>
            </a:r>
            <a:r>
              <a:rPr lang="en-US" sz="1600" dirty="0"/>
              <a:t> VARCHAR(11)</a:t>
            </a:r>
          </a:p>
          <a:p>
            <a:r>
              <a:rPr lang="en-US" sz="1600" dirty="0"/>
              <a:t>);</a:t>
            </a:r>
          </a:p>
        </p:txBody>
      </p:sp>
    </p:spTree>
    <p:extLst>
      <p:ext uri="{BB962C8B-B14F-4D97-AF65-F5344CB8AC3E}">
        <p14:creationId xmlns:p14="http://schemas.microsoft.com/office/powerpoint/2010/main" val="336741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earch engine&#10;&#10;Description automatically generated">
            <a:extLst>
              <a:ext uri="{FF2B5EF4-FFF2-40B4-BE49-F238E27FC236}">
                <a16:creationId xmlns:a16="http://schemas.microsoft.com/office/drawing/2014/main" id="{142BB93A-F131-0A76-F8ED-DDE2A5E9F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19" y="1662764"/>
            <a:ext cx="8389429" cy="4054642"/>
          </a:xfrm>
          <a:prstGeom prst="rect">
            <a:avLst/>
          </a:prstGeom>
        </p:spPr>
      </p:pic>
    </p:spTree>
    <p:extLst>
      <p:ext uri="{BB962C8B-B14F-4D97-AF65-F5344CB8AC3E}">
        <p14:creationId xmlns:p14="http://schemas.microsoft.com/office/powerpoint/2010/main" val="33899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9A643-7064-943E-CA0B-CA84C5CCC953}"/>
              </a:ext>
            </a:extLst>
          </p:cNvPr>
          <p:cNvSpPr txBox="1"/>
          <p:nvPr/>
        </p:nvSpPr>
        <p:spPr>
          <a:xfrm>
            <a:off x="4227897" y="522791"/>
            <a:ext cx="4952198" cy="369332"/>
          </a:xfrm>
          <a:prstGeom prst="rect">
            <a:avLst/>
          </a:prstGeom>
          <a:noFill/>
        </p:spPr>
        <p:txBody>
          <a:bodyPr wrap="square">
            <a:spAutoFit/>
          </a:bodyPr>
          <a:lstStyle/>
          <a:p>
            <a:r>
              <a:rPr lang="en-US" b="1" u="sng" dirty="0">
                <a:solidFill>
                  <a:schemeClr val="accent2"/>
                </a:solidFill>
              </a:rPr>
              <a:t>Query Writing</a:t>
            </a:r>
          </a:p>
        </p:txBody>
      </p:sp>
      <p:sp>
        <p:nvSpPr>
          <p:cNvPr id="5" name="TextBox 4">
            <a:extLst>
              <a:ext uri="{FF2B5EF4-FFF2-40B4-BE49-F238E27FC236}">
                <a16:creationId xmlns:a16="http://schemas.microsoft.com/office/drawing/2014/main" id="{472162E1-FB54-9B5A-DB39-859165260023}"/>
              </a:ext>
            </a:extLst>
          </p:cNvPr>
          <p:cNvSpPr txBox="1"/>
          <p:nvPr/>
        </p:nvSpPr>
        <p:spPr>
          <a:xfrm>
            <a:off x="964933" y="1283186"/>
            <a:ext cx="3262964" cy="1477328"/>
          </a:xfrm>
          <a:prstGeom prst="rect">
            <a:avLst/>
          </a:prstGeom>
          <a:noFill/>
        </p:spPr>
        <p:txBody>
          <a:bodyPr wrap="square">
            <a:spAutoFit/>
          </a:bodyPr>
          <a:lstStyle/>
          <a:p>
            <a:r>
              <a:rPr lang="en-US" dirty="0"/>
              <a:t>1.medicine price multiple query?</a:t>
            </a:r>
          </a:p>
          <a:p>
            <a:endParaRPr lang="en-US" dirty="0"/>
          </a:p>
          <a:p>
            <a:r>
              <a:rPr lang="en-US" dirty="0"/>
              <a:t>SELECT </a:t>
            </a:r>
            <a:r>
              <a:rPr lang="en-US" dirty="0" err="1"/>
              <a:t>medicine_id</a:t>
            </a:r>
            <a:r>
              <a:rPr lang="en-US" dirty="0"/>
              <a:t>,</a:t>
            </a:r>
          </a:p>
          <a:p>
            <a:r>
              <a:rPr lang="en-US" dirty="0" err="1"/>
              <a:t>medicine_price</a:t>
            </a:r>
            <a:r>
              <a:rPr lang="en-US" dirty="0"/>
              <a:t>*2</a:t>
            </a:r>
          </a:p>
          <a:p>
            <a:r>
              <a:rPr lang="en-US" dirty="0"/>
              <a:t>FROM `medicine`</a:t>
            </a:r>
          </a:p>
        </p:txBody>
      </p:sp>
      <p:pic>
        <p:nvPicPr>
          <p:cNvPr id="9" name="Picture 8" descr="A screenshot of a computer&#10;&#10;Description automatically generated">
            <a:extLst>
              <a:ext uri="{FF2B5EF4-FFF2-40B4-BE49-F238E27FC236}">
                <a16:creationId xmlns:a16="http://schemas.microsoft.com/office/drawing/2014/main" id="{11F91B2B-6CF9-542C-BB5E-530F75D29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80" y="3151577"/>
            <a:ext cx="7508240" cy="2654436"/>
          </a:xfrm>
          <a:prstGeom prst="rect">
            <a:avLst/>
          </a:prstGeom>
        </p:spPr>
      </p:pic>
    </p:spTree>
    <p:extLst>
      <p:ext uri="{BB962C8B-B14F-4D97-AF65-F5344CB8AC3E}">
        <p14:creationId xmlns:p14="http://schemas.microsoft.com/office/powerpoint/2010/main" val="50915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AD9FF-A02F-26B2-919B-8E17E1AE172F}"/>
              </a:ext>
            </a:extLst>
          </p:cNvPr>
          <p:cNvSpPr txBox="1"/>
          <p:nvPr/>
        </p:nvSpPr>
        <p:spPr>
          <a:xfrm>
            <a:off x="1071613" y="587762"/>
            <a:ext cx="4952198" cy="1477328"/>
          </a:xfrm>
          <a:prstGeom prst="rect">
            <a:avLst/>
          </a:prstGeom>
          <a:noFill/>
        </p:spPr>
        <p:txBody>
          <a:bodyPr wrap="square">
            <a:spAutoFit/>
          </a:bodyPr>
          <a:lstStyle/>
          <a:p>
            <a:r>
              <a:rPr lang="en-US" dirty="0"/>
              <a:t>2.Where medicine quantity is 80?</a:t>
            </a:r>
          </a:p>
          <a:p>
            <a:endParaRPr lang="en-US" dirty="0"/>
          </a:p>
          <a:p>
            <a:r>
              <a:rPr lang="en-US" dirty="0"/>
              <a:t>SELECT </a:t>
            </a:r>
            <a:r>
              <a:rPr lang="en-US" dirty="0" err="1"/>
              <a:t>medicime_name</a:t>
            </a:r>
            <a:endParaRPr lang="en-US" dirty="0"/>
          </a:p>
          <a:p>
            <a:r>
              <a:rPr lang="en-US" dirty="0"/>
              <a:t>FROM `medicine`</a:t>
            </a:r>
          </a:p>
          <a:p>
            <a:r>
              <a:rPr lang="en-US" dirty="0"/>
              <a:t>WHERE </a:t>
            </a:r>
            <a:r>
              <a:rPr lang="en-US" dirty="0" err="1"/>
              <a:t>medicine_quantity</a:t>
            </a:r>
            <a:r>
              <a:rPr lang="en-US" dirty="0"/>
              <a:t>=80;</a:t>
            </a:r>
          </a:p>
        </p:txBody>
      </p:sp>
      <p:pic>
        <p:nvPicPr>
          <p:cNvPr id="5" name="Picture 4" descr="A screenshot of a computer&#10;&#10;Description automatically generated">
            <a:extLst>
              <a:ext uri="{FF2B5EF4-FFF2-40B4-BE49-F238E27FC236}">
                <a16:creationId xmlns:a16="http://schemas.microsoft.com/office/drawing/2014/main" id="{711ACB6E-3D32-90C8-0C32-ACA6B37EB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030" y="2540165"/>
            <a:ext cx="7394090" cy="4019931"/>
          </a:xfrm>
          <a:prstGeom prst="rect">
            <a:avLst/>
          </a:prstGeom>
        </p:spPr>
      </p:pic>
    </p:spTree>
    <p:extLst>
      <p:ext uri="{BB962C8B-B14F-4D97-AF65-F5344CB8AC3E}">
        <p14:creationId xmlns:p14="http://schemas.microsoft.com/office/powerpoint/2010/main" val="239070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736A4-FB1B-5C90-285F-9615FFE9C4A7}"/>
              </a:ext>
            </a:extLst>
          </p:cNvPr>
          <p:cNvSpPr txBox="1"/>
          <p:nvPr/>
        </p:nvSpPr>
        <p:spPr>
          <a:xfrm>
            <a:off x="820420" y="826254"/>
            <a:ext cx="4953000" cy="1200329"/>
          </a:xfrm>
          <a:prstGeom prst="rect">
            <a:avLst/>
          </a:prstGeom>
          <a:noFill/>
        </p:spPr>
        <p:txBody>
          <a:bodyPr wrap="square">
            <a:spAutoFit/>
          </a:bodyPr>
          <a:lstStyle/>
          <a:p>
            <a:r>
              <a:rPr lang="en-US" dirty="0"/>
              <a:t>3.Dayshift employee name show?</a:t>
            </a:r>
          </a:p>
          <a:p>
            <a:endParaRPr lang="en-US" dirty="0"/>
          </a:p>
          <a:p>
            <a:r>
              <a:rPr lang="en-US" dirty="0"/>
              <a:t>SELECT </a:t>
            </a:r>
            <a:r>
              <a:rPr lang="en-US" dirty="0" err="1"/>
              <a:t>employee_nameFROM</a:t>
            </a:r>
            <a:r>
              <a:rPr lang="en-US" dirty="0"/>
              <a:t> </a:t>
            </a:r>
            <a:r>
              <a:rPr lang="en-US" dirty="0" err="1"/>
              <a:t>employeeWHERE</a:t>
            </a:r>
            <a:r>
              <a:rPr lang="en-US" dirty="0"/>
              <a:t> </a:t>
            </a:r>
            <a:r>
              <a:rPr lang="en-US" dirty="0" err="1"/>
              <a:t>employee_shift</a:t>
            </a:r>
            <a:r>
              <a:rPr lang="en-US" dirty="0"/>
              <a:t>='Day Shift';</a:t>
            </a:r>
          </a:p>
        </p:txBody>
      </p:sp>
      <p:pic>
        <p:nvPicPr>
          <p:cNvPr id="5" name="Picture 4" descr="A screenshot of a computer&#10;&#10;Description automatically generated">
            <a:extLst>
              <a:ext uri="{FF2B5EF4-FFF2-40B4-BE49-F238E27FC236}">
                <a16:creationId xmlns:a16="http://schemas.microsoft.com/office/drawing/2014/main" id="{D2EF0798-7272-7BED-4167-BEBC29EE4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211" y="2415150"/>
            <a:ext cx="7567578" cy="3833250"/>
          </a:xfrm>
          <a:prstGeom prst="rect">
            <a:avLst/>
          </a:prstGeom>
        </p:spPr>
      </p:pic>
    </p:spTree>
    <p:extLst>
      <p:ext uri="{BB962C8B-B14F-4D97-AF65-F5344CB8AC3E}">
        <p14:creationId xmlns:p14="http://schemas.microsoft.com/office/powerpoint/2010/main" val="24647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D346B-C5A7-25CC-C01A-A9F058D6EFCB}"/>
              </a:ext>
            </a:extLst>
          </p:cNvPr>
          <p:cNvSpPr txBox="1"/>
          <p:nvPr/>
        </p:nvSpPr>
        <p:spPr>
          <a:xfrm>
            <a:off x="1381760" y="1582340"/>
            <a:ext cx="7538720" cy="3693319"/>
          </a:xfrm>
          <a:prstGeom prst="rect">
            <a:avLst/>
          </a:prstGeom>
          <a:noFill/>
        </p:spPr>
        <p:txBody>
          <a:bodyPr wrap="square">
            <a:spAutoFit/>
          </a:bodyPr>
          <a:lstStyle/>
          <a:p>
            <a:endParaRPr lang="en-US" dirty="0"/>
          </a:p>
          <a:p>
            <a:r>
              <a:rPr lang="en-US" dirty="0"/>
              <a:t>In conclusion, the Medicine Store Management System represents a significant leap forward in the field of pharmaceutical management. This project combines the power of database and management systems to provide a user-friendly, efficient, and reliable solution for medicine store owners. It not only simplifies the daily operations but also enhances data security and accuracy, which are vital in the pharmaceutical industry. With this system, we have taken a step towards improving customer service, reducing errors, and maintaining a robust inventory. As a Computer Science student, this project demonstrates our ability to apply our knowledge and skills to real-world problems and create solutions that can have a positive impact on the healthcare sector. Thank you for your attention, and we look forward to any questions or feedback you may have.</a:t>
            </a:r>
          </a:p>
        </p:txBody>
      </p:sp>
      <p:sp>
        <p:nvSpPr>
          <p:cNvPr id="5" name="TextBox 4">
            <a:extLst>
              <a:ext uri="{FF2B5EF4-FFF2-40B4-BE49-F238E27FC236}">
                <a16:creationId xmlns:a16="http://schemas.microsoft.com/office/drawing/2014/main" id="{452FA7CA-C069-FEE1-4A10-001A3E6CDB78}"/>
              </a:ext>
            </a:extLst>
          </p:cNvPr>
          <p:cNvSpPr txBox="1"/>
          <p:nvPr/>
        </p:nvSpPr>
        <p:spPr>
          <a:xfrm>
            <a:off x="3716020" y="566678"/>
            <a:ext cx="4953000" cy="369332"/>
          </a:xfrm>
          <a:prstGeom prst="rect">
            <a:avLst/>
          </a:prstGeom>
          <a:noFill/>
        </p:spPr>
        <p:txBody>
          <a:bodyPr wrap="square">
            <a:spAutoFit/>
          </a:bodyPr>
          <a:lstStyle/>
          <a:p>
            <a:r>
              <a:rPr lang="en-US" b="1" u="sng" dirty="0">
                <a:solidFill>
                  <a:schemeClr val="accent2"/>
                </a:solidFill>
              </a:rPr>
              <a:t>Conclusion</a:t>
            </a:r>
          </a:p>
        </p:txBody>
      </p:sp>
    </p:spTree>
    <p:extLst>
      <p:ext uri="{BB962C8B-B14F-4D97-AF65-F5344CB8AC3E}">
        <p14:creationId xmlns:p14="http://schemas.microsoft.com/office/powerpoint/2010/main" val="308480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05626" y="-253670"/>
            <a:ext cx="1484955"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24458" y="422146"/>
            <a:ext cx="524361"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160329" y="655140"/>
            <a:ext cx="558571"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602272" y="0"/>
            <a:ext cx="230372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0779" y="6115501"/>
            <a:ext cx="1214292"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yellow letter on a black background&#10;&#10;Description automatically generated">
            <a:extLst>
              <a:ext uri="{FF2B5EF4-FFF2-40B4-BE49-F238E27FC236}">
                <a16:creationId xmlns:a16="http://schemas.microsoft.com/office/drawing/2014/main" id="{B0A72223-48D9-F1B1-F4C5-EA14BF624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79" y="2822957"/>
            <a:ext cx="7508241" cy="161696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8315" y="6453143"/>
            <a:ext cx="66210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60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8260"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3" name="TextBox 2">
            <a:extLst>
              <a:ext uri="{FF2B5EF4-FFF2-40B4-BE49-F238E27FC236}">
                <a16:creationId xmlns:a16="http://schemas.microsoft.com/office/drawing/2014/main" id="{427782E1-3CAC-2CBB-7E5B-07BC42E0FDF8}"/>
              </a:ext>
            </a:extLst>
          </p:cNvPr>
          <p:cNvSpPr txBox="1"/>
          <p:nvPr/>
        </p:nvSpPr>
        <p:spPr>
          <a:xfrm>
            <a:off x="2681248" y="-256967"/>
            <a:ext cx="3983712" cy="3330367"/>
          </a:xfrm>
          <a:prstGeom prst="rect">
            <a:avLst/>
          </a:prstGeom>
        </p:spPr>
        <p:txBody>
          <a:bodyPr vert="horz" lIns="91440" tIns="45720" rIns="91440" bIns="45720" rtlCol="0" anchor="ctr">
            <a:normAutofit/>
          </a:bodyPr>
          <a:lstStyle/>
          <a:p>
            <a:pPr marL="0" marR="0" defTabSz="914400">
              <a:lnSpc>
                <a:spcPct val="90000"/>
              </a:lnSpc>
              <a:spcBef>
                <a:spcPct val="0"/>
              </a:spcBef>
              <a:spcAft>
                <a:spcPts val="800"/>
              </a:spcAft>
            </a:pPr>
            <a:r>
              <a:rPr lang="en-US" sz="4400" u="sng" kern="1200" dirty="0">
                <a:solidFill>
                  <a:schemeClr val="tx1"/>
                </a:solidFill>
                <a:effectLst/>
                <a:latin typeface="+mj-lt"/>
                <a:ea typeface="+mj-ea"/>
                <a:cs typeface="+mj-cs"/>
              </a:rPr>
              <a:t>Tables &amp; Attributes</a:t>
            </a:r>
            <a:endParaRPr lang="en-US" sz="440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9BCB5187-7D3F-1593-41B3-5BB8AA54C8F9}"/>
              </a:ext>
            </a:extLst>
          </p:cNvPr>
          <p:cNvSpPr txBox="1"/>
          <p:nvPr/>
        </p:nvSpPr>
        <p:spPr>
          <a:xfrm>
            <a:off x="861138" y="2399873"/>
            <a:ext cx="3863084" cy="3767247"/>
          </a:xfrm>
          <a:prstGeom prst="rect">
            <a:avLst/>
          </a:prstGeom>
        </p:spPr>
        <p:txBody>
          <a:bodyPr vert="horz" lIns="91440" tIns="45720" rIns="91440" bIns="45720" rtlCol="0" anchor="ctr">
            <a:normAutofit/>
          </a:bodyPr>
          <a:lstStyle/>
          <a:p>
            <a:pPr marL="0" marR="0" indent="-228600" defTabSz="914400">
              <a:lnSpc>
                <a:spcPct val="90000"/>
              </a:lnSpc>
              <a:spcBef>
                <a:spcPts val="0"/>
              </a:spcBef>
              <a:spcAft>
                <a:spcPts val="800"/>
              </a:spcAft>
              <a:buFont typeface="Arial" panose="020B0604020202020204" pitchFamily="34" charset="0"/>
              <a:buChar char="•"/>
            </a:pPr>
            <a:r>
              <a:rPr lang="en-US" b="1" dirty="0">
                <a:effectLst/>
              </a:rPr>
              <a:t>Pharmacy</a:t>
            </a:r>
            <a:endParaRPr lang="en-US" dirty="0">
              <a:effectLst/>
            </a:endParaRPr>
          </a:p>
          <a:p>
            <a:pPr marL="342900" marR="0" lvl="0" indent="-228600" defTabSz="914400">
              <a:lnSpc>
                <a:spcPct val="90000"/>
              </a:lnSpc>
              <a:spcBef>
                <a:spcPts val="0"/>
              </a:spcBef>
              <a:spcAft>
                <a:spcPts val="0"/>
              </a:spcAft>
              <a:buFont typeface="Arial" panose="020B0604020202020204" pitchFamily="34" charset="0"/>
              <a:buChar char="•"/>
            </a:pPr>
            <a:r>
              <a:rPr lang="en-US" dirty="0" err="1">
                <a:effectLst/>
              </a:rPr>
              <a:t>pharmacy_id</a:t>
            </a:r>
            <a:endParaRPr lang="en-US" dirty="0">
              <a:effectLst/>
            </a:endParaRPr>
          </a:p>
          <a:p>
            <a:pPr marL="342900" marR="0" lvl="0" indent="-228600" defTabSz="914400">
              <a:lnSpc>
                <a:spcPct val="90000"/>
              </a:lnSpc>
              <a:spcBef>
                <a:spcPts val="0"/>
              </a:spcBef>
              <a:spcAft>
                <a:spcPts val="0"/>
              </a:spcAft>
              <a:buFont typeface="Arial" panose="020B0604020202020204" pitchFamily="34" charset="0"/>
              <a:buChar char="•"/>
            </a:pPr>
            <a:r>
              <a:rPr lang="en-US" dirty="0" err="1">
                <a:effectLst/>
              </a:rPr>
              <a:t>pharmacy_name</a:t>
            </a:r>
            <a:endParaRPr lang="en-US" dirty="0">
              <a:effectLst/>
            </a:endParaRPr>
          </a:p>
          <a:p>
            <a:pPr marL="342900" marR="0" lvl="0" indent="-228600" defTabSz="914400">
              <a:lnSpc>
                <a:spcPct val="90000"/>
              </a:lnSpc>
              <a:spcBef>
                <a:spcPts val="0"/>
              </a:spcBef>
              <a:spcAft>
                <a:spcPts val="0"/>
              </a:spcAft>
              <a:buFont typeface="Arial" panose="020B0604020202020204" pitchFamily="34" charset="0"/>
              <a:buChar char="•"/>
            </a:pPr>
            <a:r>
              <a:rPr lang="en-US" dirty="0" err="1">
                <a:effectLst/>
              </a:rPr>
              <a:t>Pharmacy_address</a:t>
            </a:r>
            <a:r>
              <a:rPr lang="en-US" dirty="0">
                <a:effectLst/>
              </a:rPr>
              <a:t> </a:t>
            </a:r>
          </a:p>
          <a:p>
            <a:pPr marL="342900" marR="0" lvl="0" indent="-228600" defTabSz="914400">
              <a:lnSpc>
                <a:spcPct val="90000"/>
              </a:lnSpc>
              <a:spcBef>
                <a:spcPts val="0"/>
              </a:spcBef>
              <a:spcAft>
                <a:spcPts val="0"/>
              </a:spcAft>
              <a:buFont typeface="Arial" panose="020B0604020202020204" pitchFamily="34" charset="0"/>
              <a:buChar char="•"/>
            </a:pPr>
            <a:r>
              <a:rPr lang="en-US" dirty="0" err="1">
                <a:effectLst/>
              </a:rPr>
              <a:t>pharmacy_contact</a:t>
            </a:r>
            <a:endParaRPr lang="en-US" dirty="0">
              <a:effectLst/>
            </a:endParaRPr>
          </a:p>
          <a:p>
            <a:pPr marL="342900" marR="0" lvl="0" indent="-228600" defTabSz="914400">
              <a:lnSpc>
                <a:spcPct val="90000"/>
              </a:lnSpc>
              <a:spcBef>
                <a:spcPts val="0"/>
              </a:spcBef>
              <a:spcAft>
                <a:spcPts val="800"/>
              </a:spcAft>
              <a:buFont typeface="Arial" panose="020B0604020202020204" pitchFamily="34" charset="0"/>
              <a:buChar char="•"/>
            </a:pPr>
            <a:r>
              <a:rPr lang="en-US" dirty="0" err="1">
                <a:effectLst/>
              </a:rPr>
              <a:t>manufacturer_id</a:t>
            </a:r>
            <a:endParaRPr lang="en-US" dirty="0">
              <a:effectLst/>
            </a:endParaRPr>
          </a:p>
        </p:txBody>
      </p:sp>
      <p:sp>
        <p:nvSpPr>
          <p:cNvPr id="7" name="TextBox 6">
            <a:extLst>
              <a:ext uri="{FF2B5EF4-FFF2-40B4-BE49-F238E27FC236}">
                <a16:creationId xmlns:a16="http://schemas.microsoft.com/office/drawing/2014/main" id="{4546EF79-A29B-4E3F-7AA7-E8FEC123FC5B}"/>
              </a:ext>
            </a:extLst>
          </p:cNvPr>
          <p:cNvSpPr txBox="1"/>
          <p:nvPr/>
        </p:nvSpPr>
        <p:spPr>
          <a:xfrm>
            <a:off x="5962611" y="3227415"/>
            <a:ext cx="3060700" cy="2289281"/>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Customers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customer_id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customer_ name</a:t>
            </a:r>
          </a:p>
          <a:p>
            <a:pPr marL="342900" marR="0" lvl="0" indent="-342900">
              <a:lnSpc>
                <a:spcPct val="107000"/>
              </a:lnSpc>
              <a:spcBef>
                <a:spcPts val="0"/>
              </a:spcBef>
              <a:spcAft>
                <a:spcPts val="0"/>
              </a:spcAft>
              <a:buFont typeface="Symbol" panose="05050102010706020507" pitchFamily="18" charset="2"/>
              <a:buChar char=""/>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customer_gender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customer_contact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customer_ age</a:t>
            </a:r>
          </a:p>
          <a:p>
            <a:pPr marL="342900" marR="0" lvl="0" indent="-342900">
              <a:lnSpc>
                <a:spcPct val="107000"/>
              </a:lnSpc>
              <a:spcBef>
                <a:spcPts val="0"/>
              </a:spcBef>
              <a:spcAft>
                <a:spcPts val="800"/>
              </a:spcAft>
              <a:buFont typeface="Symbol" panose="05050102010706020507" pitchFamily="18" charset="2"/>
              <a:buChar char=""/>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customer_address</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5979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esk with stethoscope and computer keyboard">
            <a:extLst>
              <a:ext uri="{FF2B5EF4-FFF2-40B4-BE49-F238E27FC236}">
                <a16:creationId xmlns:a16="http://schemas.microsoft.com/office/drawing/2014/main" id="{4C6CF026-60A1-E3A0-8DBF-536AC06C6A3C}"/>
              </a:ext>
            </a:extLst>
          </p:cNvPr>
          <p:cNvPicPr>
            <a:picLocks noChangeAspect="1"/>
          </p:cNvPicPr>
          <p:nvPr/>
        </p:nvPicPr>
        <p:blipFill rotWithShape="1">
          <a:blip r:embed="rId2"/>
          <a:srcRect l="23531" r="-1" b="-1"/>
          <a:stretch/>
        </p:blipFill>
        <p:spPr>
          <a:xfrm>
            <a:off x="20" y="10"/>
            <a:ext cx="7856564"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64077" y="0"/>
            <a:ext cx="5741920"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83F2A35-7DE0-8318-2487-C4E6A247CD07}"/>
              </a:ext>
            </a:extLst>
          </p:cNvPr>
          <p:cNvSpPr txBox="1"/>
          <p:nvPr/>
        </p:nvSpPr>
        <p:spPr>
          <a:xfrm>
            <a:off x="6119433" y="2434201"/>
            <a:ext cx="3105528" cy="3742762"/>
          </a:xfrm>
          <a:prstGeom prst="rect">
            <a:avLst/>
          </a:prstGeom>
        </p:spPr>
        <p:txBody>
          <a:bodyPr vert="horz" lIns="91440" tIns="45720" rIns="91440" bIns="45720" rtlCol="0">
            <a:normAutofit/>
          </a:bodyPr>
          <a:lstStyle/>
          <a:p>
            <a:pPr marL="0" marR="0" indent="-228600" defTabSz="914400">
              <a:lnSpc>
                <a:spcPct val="90000"/>
              </a:lnSpc>
              <a:spcBef>
                <a:spcPts val="0"/>
              </a:spcBef>
              <a:spcAft>
                <a:spcPts val="800"/>
              </a:spcAft>
              <a:buFont typeface="Arial" panose="020B0604020202020204" pitchFamily="34" charset="0"/>
              <a:buChar char="•"/>
            </a:pPr>
            <a:r>
              <a:rPr lang="en-US" b="1">
                <a:effectLst/>
              </a:rPr>
              <a:t>Prescription</a:t>
            </a:r>
          </a:p>
          <a:p>
            <a:pPr marL="342900" marR="0" lvl="0" indent="-228600" defTabSz="914400">
              <a:lnSpc>
                <a:spcPct val="90000"/>
              </a:lnSpc>
              <a:spcBef>
                <a:spcPts val="0"/>
              </a:spcBef>
              <a:spcAft>
                <a:spcPts val="0"/>
              </a:spcAft>
              <a:buFont typeface="Arial" panose="020B0604020202020204" pitchFamily="34" charset="0"/>
              <a:buChar char="•"/>
            </a:pPr>
            <a:r>
              <a:rPr lang="en-US">
                <a:effectLst/>
              </a:rPr>
              <a:t>prescription_id</a:t>
            </a:r>
          </a:p>
          <a:p>
            <a:pPr marL="342900" marR="0" lvl="0" indent="-228600" defTabSz="914400">
              <a:lnSpc>
                <a:spcPct val="90000"/>
              </a:lnSpc>
              <a:spcBef>
                <a:spcPts val="0"/>
              </a:spcBef>
              <a:spcAft>
                <a:spcPts val="0"/>
              </a:spcAft>
              <a:buFont typeface="Arial" panose="020B0604020202020204" pitchFamily="34" charset="0"/>
              <a:buChar char="•"/>
            </a:pPr>
            <a:r>
              <a:rPr lang="en-US"/>
              <a:t>customer</a:t>
            </a:r>
            <a:r>
              <a:rPr lang="en-US">
                <a:effectLst/>
              </a:rPr>
              <a:t>_</a:t>
            </a:r>
            <a:r>
              <a:rPr lang="en-US"/>
              <a:t>id</a:t>
            </a:r>
            <a:endParaRPr lang="en-US">
              <a:effectLst/>
            </a:endParaRPr>
          </a:p>
          <a:p>
            <a:pPr marL="342900" marR="0" lvl="0" indent="-228600" defTabSz="914400">
              <a:lnSpc>
                <a:spcPct val="90000"/>
              </a:lnSpc>
              <a:spcBef>
                <a:spcPts val="0"/>
              </a:spcBef>
              <a:spcAft>
                <a:spcPts val="0"/>
              </a:spcAft>
              <a:buFont typeface="Arial" panose="020B0604020202020204" pitchFamily="34" charset="0"/>
              <a:buChar char="•"/>
            </a:pPr>
            <a:r>
              <a:rPr lang="en-US"/>
              <a:t>patient</a:t>
            </a:r>
            <a:r>
              <a:rPr lang="en-US">
                <a:effectLst/>
              </a:rPr>
              <a:t>_</a:t>
            </a:r>
            <a:r>
              <a:rPr lang="en-US"/>
              <a:t>name</a:t>
            </a:r>
            <a:endParaRPr lang="en-US">
              <a:effectLst/>
            </a:endParaRPr>
          </a:p>
          <a:p>
            <a:pPr marL="342900" marR="0" lvl="0" indent="-228600" defTabSz="914400">
              <a:lnSpc>
                <a:spcPct val="90000"/>
              </a:lnSpc>
              <a:spcBef>
                <a:spcPts val="0"/>
              </a:spcBef>
              <a:spcAft>
                <a:spcPts val="800"/>
              </a:spcAft>
              <a:buFont typeface="Arial" panose="020B0604020202020204" pitchFamily="34" charset="0"/>
              <a:buChar char="•"/>
            </a:pPr>
            <a:r>
              <a:rPr lang="en-US">
                <a:effectLst/>
              </a:rPr>
              <a:t>medicine_name</a:t>
            </a:r>
            <a:endParaRPr lang="en-US"/>
          </a:p>
          <a:p>
            <a:pPr marL="342900" marR="0" lvl="0" indent="-228600" defTabSz="914400">
              <a:lnSpc>
                <a:spcPct val="90000"/>
              </a:lnSpc>
              <a:spcBef>
                <a:spcPts val="0"/>
              </a:spcBef>
              <a:spcAft>
                <a:spcPts val="800"/>
              </a:spcAft>
              <a:buFont typeface="Arial" panose="020B0604020202020204" pitchFamily="34" charset="0"/>
              <a:buChar char="•"/>
            </a:pPr>
            <a:r>
              <a:rPr lang="en-US">
                <a:effectLst/>
              </a:rPr>
              <a:t>quantity </a:t>
            </a:r>
          </a:p>
          <a:p>
            <a:pPr marL="342900" marR="0" lvl="0" indent="-228600" defTabSz="914400">
              <a:lnSpc>
                <a:spcPct val="90000"/>
              </a:lnSpc>
              <a:spcBef>
                <a:spcPts val="0"/>
              </a:spcBef>
              <a:spcAft>
                <a:spcPts val="800"/>
              </a:spcAft>
              <a:buFont typeface="Arial" panose="020B0604020202020204" pitchFamily="34" charset="0"/>
              <a:buChar char="•"/>
            </a:pPr>
            <a:r>
              <a:rPr lang="en-US"/>
              <a:t>Prescription_date</a:t>
            </a:r>
          </a:p>
        </p:txBody>
      </p:sp>
      <p:sp>
        <p:nvSpPr>
          <p:cNvPr id="5" name="TextBox 4">
            <a:extLst>
              <a:ext uri="{FF2B5EF4-FFF2-40B4-BE49-F238E27FC236}">
                <a16:creationId xmlns:a16="http://schemas.microsoft.com/office/drawing/2014/main" id="{8D33AFE6-750F-84A0-77F8-4F8630B3CC94}"/>
              </a:ext>
            </a:extLst>
          </p:cNvPr>
          <p:cNvSpPr txBox="1"/>
          <p:nvPr/>
        </p:nvSpPr>
        <p:spPr>
          <a:xfrm>
            <a:off x="1115060" y="3197211"/>
            <a:ext cx="4953000" cy="3170868"/>
          </a:xfrm>
          <a:prstGeom prst="rect">
            <a:avLst/>
          </a:prstGeom>
          <a:noFill/>
        </p:spPr>
        <p:txBody>
          <a:bodyPr wrap="square">
            <a:spAutoFit/>
          </a:bodyPr>
          <a:lstStyle/>
          <a:p>
            <a:pPr marL="0" marR="0">
              <a:lnSpc>
                <a:spcPct val="107000"/>
              </a:lnSpc>
              <a:spcBef>
                <a:spcPts val="0"/>
              </a:spcBef>
              <a:spcAft>
                <a:spcPts val="800"/>
              </a:spcAft>
            </a:pPr>
            <a:r>
              <a:rPr lang="en-US" sz="20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medicine_id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medicine_name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medicine_type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medicine_quantity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medicine_price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expiry_date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manufacturer_id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73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11597"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E4F09EE-F12A-2C09-CFCB-BA0893CD4266}"/>
              </a:ext>
            </a:extLst>
          </p:cNvPr>
          <p:cNvSpPr txBox="1"/>
          <p:nvPr/>
        </p:nvSpPr>
        <p:spPr>
          <a:xfrm>
            <a:off x="1929451" y="961050"/>
            <a:ext cx="5196560" cy="4935901"/>
          </a:xfrm>
          <a:prstGeom prst="rect">
            <a:avLst/>
          </a:prstGeom>
          <a:noFill/>
        </p:spPr>
        <p:txBody>
          <a:bodyPr wrap="square">
            <a:spAutoFit/>
          </a:bodyPr>
          <a:lstStyle/>
          <a:p>
            <a:pPr defTabSz="475488">
              <a:lnSpc>
                <a:spcPct val="107000"/>
              </a:lnSpc>
              <a:spcAft>
                <a:spcPts val="832"/>
              </a:spcAft>
            </a:pPr>
            <a:r>
              <a:rPr lang="en-US" sz="2080" b="1" kern="100">
                <a:solidFill>
                  <a:srgbClr val="000000"/>
                </a:solidFill>
                <a:latin typeface="Calibri" panose="020F0502020204030204" pitchFamily="34" charset="0"/>
                <a:ea typeface="+mn-ea"/>
                <a:cs typeface="Times New Roman" panose="02020603050405020304" pitchFamily="18" charset="0"/>
              </a:rPr>
              <a:t>Counter </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counter_id</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employee _id</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pharmacy _id</a:t>
            </a: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Pharmacy_name</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customer _id</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spcAft>
                <a:spcPts val="832"/>
              </a:spcAft>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medicine_id</a:t>
            </a:r>
            <a:endParaRPr lang="en-US" sz="1872" kern="100">
              <a:solidFill>
                <a:schemeClr val="tx1"/>
              </a:solidFill>
              <a:latin typeface="Calibri" panose="020F0502020204030204" pitchFamily="34" charset="0"/>
              <a:ea typeface="+mn-ea"/>
              <a:cs typeface="Times New Roman" panose="02020603050405020304" pitchFamily="18" charset="0"/>
            </a:endParaRPr>
          </a:p>
          <a:p>
            <a:pPr defTabSz="475488">
              <a:lnSpc>
                <a:spcPct val="107000"/>
              </a:lnSpc>
              <a:spcAft>
                <a:spcPts val="832"/>
              </a:spcAft>
            </a:pPr>
            <a:r>
              <a:rPr lang="en-US" sz="1872" kern="100">
                <a:solidFill>
                  <a:srgbClr val="000000"/>
                </a:solidFill>
                <a:latin typeface="Calibri" panose="020F0502020204030204" pitchFamily="34" charset="0"/>
                <a:ea typeface="+mn-ea"/>
                <a:cs typeface="Times New Roman" panose="02020603050405020304" pitchFamily="18" charset="0"/>
              </a:rPr>
              <a:t> </a:t>
            </a:r>
            <a:endParaRPr lang="en-US" sz="1872" kern="100">
              <a:solidFill>
                <a:schemeClr val="tx1"/>
              </a:solidFill>
              <a:latin typeface="Calibri" panose="020F0502020204030204" pitchFamily="34" charset="0"/>
              <a:ea typeface="+mn-ea"/>
              <a:cs typeface="Times New Roman" panose="02020603050405020304" pitchFamily="18" charset="0"/>
            </a:endParaRPr>
          </a:p>
          <a:p>
            <a:pPr defTabSz="475488">
              <a:lnSpc>
                <a:spcPct val="107000"/>
              </a:lnSpc>
              <a:spcAft>
                <a:spcPts val="832"/>
              </a:spcAft>
            </a:pPr>
            <a:r>
              <a:rPr lang="en-US" sz="2080" b="1" kern="100">
                <a:solidFill>
                  <a:srgbClr val="000000"/>
                </a:solidFill>
                <a:latin typeface="Calibri" panose="020F0502020204030204" pitchFamily="34" charset="0"/>
                <a:ea typeface="+mn-ea"/>
                <a:cs typeface="Times New Roman" panose="02020603050405020304" pitchFamily="18" charset="0"/>
              </a:rPr>
              <a:t>Employee </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employee_id</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employee_name</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employee_shift</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job_title</a:t>
            </a:r>
            <a:endParaRPr lang="en-US" sz="1144"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spcAft>
                <a:spcPts val="832"/>
              </a:spcAft>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counter_id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3A9608-196B-D4EB-42CB-E658AF6303FB}"/>
              </a:ext>
            </a:extLst>
          </p:cNvPr>
          <p:cNvSpPr txBox="1"/>
          <p:nvPr/>
        </p:nvSpPr>
        <p:spPr>
          <a:xfrm>
            <a:off x="6345194" y="4472931"/>
            <a:ext cx="3037989" cy="1326830"/>
          </a:xfrm>
          <a:prstGeom prst="rect">
            <a:avLst/>
          </a:prstGeom>
          <a:noFill/>
        </p:spPr>
        <p:txBody>
          <a:bodyPr wrap="square">
            <a:spAutoFit/>
          </a:bodyPr>
          <a:lstStyle/>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manufacturer_id</a:t>
            </a: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manufacturer_name</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manufacturer_address</a:t>
            </a:r>
            <a:endParaRPr lang="en-US" sz="1872" kern="100">
              <a:solidFill>
                <a:schemeClr val="tx1"/>
              </a:solidFill>
              <a:latin typeface="Calibri" panose="020F0502020204030204" pitchFamily="34" charset="0"/>
              <a:ea typeface="+mn-ea"/>
              <a:cs typeface="Times New Roman" panose="02020603050405020304" pitchFamily="18" charset="0"/>
            </a:endParaRPr>
          </a:p>
          <a:p>
            <a:pPr marL="356616" indent="-356616" defTabSz="475488">
              <a:lnSpc>
                <a:spcPct val="107000"/>
              </a:lnSpc>
              <a:spcAft>
                <a:spcPts val="832"/>
              </a:spcAft>
              <a:buFont typeface="Symbol" panose="05050102010706020507" pitchFamily="18" charset="2"/>
              <a:buChar char=""/>
            </a:pPr>
            <a:r>
              <a:rPr lang="en-US" sz="1872" kern="100">
                <a:solidFill>
                  <a:srgbClr val="000000"/>
                </a:solidFill>
                <a:latin typeface="Calibri" panose="020F0502020204030204" pitchFamily="34" charset="0"/>
                <a:ea typeface="+mn-ea"/>
                <a:cs typeface="Times New Roman" panose="02020603050405020304" pitchFamily="18" charset="0"/>
              </a:rPr>
              <a:t>manufacture_contact </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CC1F98A-3EB5-DE88-4233-6CFCCDCC8FF9}"/>
              </a:ext>
            </a:extLst>
          </p:cNvPr>
          <p:cNvSpPr txBox="1"/>
          <p:nvPr/>
        </p:nvSpPr>
        <p:spPr>
          <a:xfrm>
            <a:off x="5956119" y="4078911"/>
            <a:ext cx="2936722" cy="394019"/>
          </a:xfrm>
          <a:prstGeom prst="rect">
            <a:avLst/>
          </a:prstGeom>
          <a:noFill/>
        </p:spPr>
        <p:txBody>
          <a:bodyPr wrap="square">
            <a:spAutoFit/>
          </a:bodyPr>
          <a:lstStyle/>
          <a:p>
            <a:pPr marL="475488" defTabSz="475488">
              <a:lnSpc>
                <a:spcPct val="107000"/>
              </a:lnSpc>
              <a:spcAft>
                <a:spcPts val="600"/>
              </a:spcAft>
            </a:pPr>
            <a:r>
              <a:rPr lang="en-US" sz="1872" b="1" kern="100">
                <a:solidFill>
                  <a:srgbClr val="000000"/>
                </a:solidFill>
                <a:latin typeface="Calibri" panose="020F0502020204030204" pitchFamily="34" charset="0"/>
                <a:ea typeface="+mn-ea"/>
                <a:cs typeface="Times New Roman" panose="02020603050405020304" pitchFamily="18" charset="0"/>
              </a:rPr>
              <a:t>Manufacturer</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91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5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5915159" y="2085389"/>
            <a:ext cx="5860051" cy="1689304"/>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866" y="466344"/>
            <a:ext cx="9028280"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A9F4F91-9B22-E356-9B23-E01C1F43F7E8}"/>
              </a:ext>
            </a:extLst>
          </p:cNvPr>
          <p:cNvPicPr>
            <a:picLocks noChangeAspect="1"/>
          </p:cNvPicPr>
          <p:nvPr/>
        </p:nvPicPr>
        <p:blipFill rotWithShape="1">
          <a:blip r:embed="rId2"/>
          <a:srcRect r="10709" b="1"/>
          <a:stretch/>
        </p:blipFill>
        <p:spPr>
          <a:xfrm>
            <a:off x="797782" y="697280"/>
            <a:ext cx="8518938" cy="5686891"/>
          </a:xfrm>
          <a:prstGeom prst="rect">
            <a:avLst/>
          </a:prstGeom>
        </p:spPr>
      </p:pic>
    </p:spTree>
    <p:extLst>
      <p:ext uri="{BB962C8B-B14F-4D97-AF65-F5344CB8AC3E}">
        <p14:creationId xmlns:p14="http://schemas.microsoft.com/office/powerpoint/2010/main" val="171085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5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906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27" y="551961"/>
            <a:ext cx="8936746"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FAD32D5-67B4-5E20-9E48-0505232B4D8D}"/>
              </a:ext>
            </a:extLst>
          </p:cNvPr>
          <p:cNvPicPr>
            <a:picLocks noChangeAspect="1"/>
          </p:cNvPicPr>
          <p:nvPr/>
        </p:nvPicPr>
        <p:blipFill rotWithShape="1">
          <a:blip r:embed="rId2"/>
          <a:srcRect t="5309" r="1" b="5084"/>
          <a:stretch/>
        </p:blipFill>
        <p:spPr>
          <a:xfrm>
            <a:off x="484626" y="559716"/>
            <a:ext cx="9084029" cy="5485479"/>
          </a:xfrm>
          <a:prstGeom prst="rect">
            <a:avLst/>
          </a:prstGeom>
        </p:spPr>
      </p:pic>
      <p:cxnSp>
        <p:nvCxnSpPr>
          <p:cNvPr id="13" name="Straight Connector 12">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84627" y="6329769"/>
            <a:ext cx="893768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98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DCA5EC5-775C-EA68-BBA3-A83D71FC0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73" y="2030931"/>
            <a:ext cx="9078227" cy="1876926"/>
          </a:xfrm>
          <a:prstGeom prst="rect">
            <a:avLst/>
          </a:prstGeom>
        </p:spPr>
      </p:pic>
      <p:sp>
        <p:nvSpPr>
          <p:cNvPr id="7" name="TextBox 6">
            <a:extLst>
              <a:ext uri="{FF2B5EF4-FFF2-40B4-BE49-F238E27FC236}">
                <a16:creationId xmlns:a16="http://schemas.microsoft.com/office/drawing/2014/main" id="{7E8D12C3-17C8-CF64-8A8B-D0F5EC86113E}"/>
              </a:ext>
            </a:extLst>
          </p:cNvPr>
          <p:cNvSpPr txBox="1"/>
          <p:nvPr/>
        </p:nvSpPr>
        <p:spPr>
          <a:xfrm>
            <a:off x="2781700" y="522791"/>
            <a:ext cx="5064859" cy="400110"/>
          </a:xfrm>
          <a:prstGeom prst="rect">
            <a:avLst/>
          </a:prstGeom>
          <a:noFill/>
        </p:spPr>
        <p:txBody>
          <a:bodyPr wrap="square">
            <a:spAutoFit/>
          </a:bodyPr>
          <a:lstStyle/>
          <a:p>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MEDICINE SHOP MANAGEMENT SQL PROJECT</a:t>
            </a:r>
            <a:endParaRPr lang="en-US" sz="2000" dirty="0">
              <a:solidFill>
                <a:schemeClr val="accent2"/>
              </a:solidFill>
            </a:endParaRPr>
          </a:p>
        </p:txBody>
      </p:sp>
      <p:sp>
        <p:nvSpPr>
          <p:cNvPr id="9" name="TextBox 8">
            <a:extLst>
              <a:ext uri="{FF2B5EF4-FFF2-40B4-BE49-F238E27FC236}">
                <a16:creationId xmlns:a16="http://schemas.microsoft.com/office/drawing/2014/main" id="{D89F029E-A7E8-7468-8048-9AF9F94B3BA9}"/>
              </a:ext>
            </a:extLst>
          </p:cNvPr>
          <p:cNvSpPr txBox="1"/>
          <p:nvPr/>
        </p:nvSpPr>
        <p:spPr>
          <a:xfrm>
            <a:off x="827773" y="1248066"/>
            <a:ext cx="5038824" cy="656462"/>
          </a:xfrm>
          <a:prstGeom prst="rect">
            <a:avLst/>
          </a:prstGeom>
          <a:noFill/>
        </p:spPr>
        <p:txBody>
          <a:bodyPr wrap="square">
            <a:spAutoFit/>
          </a:bodyPr>
          <a:lstStyle/>
          <a:p>
            <a:pPr>
              <a:lnSpc>
                <a:spcPct val="107000"/>
              </a:lnSpc>
              <a:spcAft>
                <a:spcPts val="80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Table structure for Pharmacy</a:t>
            </a:r>
            <a:endParaRPr lang="en-US" sz="105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02C6C75D-4935-4B35-E7A6-3D0ABE82B51F}"/>
              </a:ext>
            </a:extLst>
          </p:cNvPr>
          <p:cNvSpPr txBox="1"/>
          <p:nvPr/>
        </p:nvSpPr>
        <p:spPr>
          <a:xfrm>
            <a:off x="827773" y="4034260"/>
            <a:ext cx="4952198" cy="2308324"/>
          </a:xfrm>
          <a:prstGeom prst="rect">
            <a:avLst/>
          </a:prstGeom>
          <a:noFill/>
        </p:spPr>
        <p:txBody>
          <a:bodyPr wrap="square">
            <a:spAutoFit/>
          </a:bodyPr>
          <a:lstStyle/>
          <a:p>
            <a:r>
              <a:rPr lang="en-US" sz="1600"/>
              <a:t>CREATE TABLE Pharmacy (</a:t>
            </a:r>
          </a:p>
          <a:p>
            <a:r>
              <a:rPr lang="en-US" sz="1600"/>
              <a:t>    pharmacy_id INT PRIMARY KEY,</a:t>
            </a:r>
          </a:p>
          <a:p>
            <a:r>
              <a:rPr lang="en-US" sz="1600"/>
              <a:t>    pharmacy_name VARCHAR(100),</a:t>
            </a:r>
          </a:p>
          <a:p>
            <a:r>
              <a:rPr lang="en-US" sz="1600"/>
              <a:t>    pharmacy_address VARCHAR(255),</a:t>
            </a:r>
          </a:p>
          <a:p>
            <a:r>
              <a:rPr lang="en-US" sz="1600"/>
              <a:t>    pharmacy_contact VARCHAR(11),</a:t>
            </a:r>
          </a:p>
          <a:p>
            <a:r>
              <a:rPr lang="en-US" sz="1600"/>
              <a:t>    manufacturer_id INT,</a:t>
            </a:r>
          </a:p>
          <a:p>
            <a:r>
              <a:rPr lang="en-US" sz="1600"/>
              <a:t>    FOREIGN KEY (manufacturer_id) REFERENCES Manufacturer(manufacturer_id)</a:t>
            </a:r>
          </a:p>
          <a:p>
            <a:r>
              <a:rPr lang="en-US" sz="1600"/>
              <a:t>);</a:t>
            </a:r>
            <a:endParaRPr lang="en-US" sz="1600" dirty="0"/>
          </a:p>
        </p:txBody>
      </p:sp>
    </p:spTree>
    <p:extLst>
      <p:ext uri="{BB962C8B-B14F-4D97-AF65-F5344CB8AC3E}">
        <p14:creationId xmlns:p14="http://schemas.microsoft.com/office/powerpoint/2010/main" val="395060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7D4795-AC86-C569-4FEA-0406F7E8BC0C}"/>
              </a:ext>
            </a:extLst>
          </p:cNvPr>
          <p:cNvPicPr>
            <a:picLocks noChangeAspect="1"/>
          </p:cNvPicPr>
          <p:nvPr/>
        </p:nvPicPr>
        <p:blipFill>
          <a:blip r:embed="rId2"/>
          <a:stretch>
            <a:fillRect/>
          </a:stretch>
        </p:blipFill>
        <p:spPr>
          <a:xfrm>
            <a:off x="801264" y="1482291"/>
            <a:ext cx="8303472" cy="4331367"/>
          </a:xfrm>
          <a:prstGeom prst="rect">
            <a:avLst/>
          </a:prstGeom>
        </p:spPr>
      </p:pic>
    </p:spTree>
    <p:extLst>
      <p:ext uri="{BB962C8B-B14F-4D97-AF65-F5344CB8AC3E}">
        <p14:creationId xmlns:p14="http://schemas.microsoft.com/office/powerpoint/2010/main" val="2321775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362</TotalTime>
  <Words>964</Words>
  <Application>Microsoft Office PowerPoint</Application>
  <PresentationFormat>A4 Paper (210x297 mm)</PresentationFormat>
  <Paragraphs>153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Rafiul Islam</dc:creator>
  <cp:lastModifiedBy>Rafiul Islam</cp:lastModifiedBy>
  <cp:revision>4</cp:revision>
  <dcterms:created xsi:type="dcterms:W3CDTF">2023-11-01T15:19:16Z</dcterms:created>
  <dcterms:modified xsi:type="dcterms:W3CDTF">2023-11-01T21:21:56Z</dcterms:modified>
</cp:coreProperties>
</file>