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64" r:id="rId3"/>
    <p:sldId id="266" r:id="rId4"/>
    <p:sldId id="257" r:id="rId5"/>
    <p:sldId id="272" r:id="rId6"/>
    <p:sldId id="259" r:id="rId7"/>
    <p:sldId id="261" r:id="rId8"/>
    <p:sldId id="269" r:id="rId9"/>
    <p:sldId id="271" r:id="rId10"/>
    <p:sldId id="270" r:id="rId11"/>
    <p:sldId id="262" r:id="rId12"/>
    <p:sldId id="263" r:id="rId13"/>
  </p:sldIdLst>
  <p:sldSz cx="18288000" cy="10287000"/>
  <p:notesSz cx="6858000" cy="9144000"/>
  <p:embeddedFontLst>
    <p:embeddedFont>
      <p:font typeface="Archivo Black" panose="020B0604020202020204" charset="0"/>
      <p:regular r:id="rId15"/>
    </p:embeddedFont>
    <p:embeddedFont>
      <p:font typeface="Montserrat Classic Bold" panose="020B0604020202020204" charset="0"/>
      <p:regular r:id="rId16"/>
    </p:embeddedFont>
    <p:embeddedFont>
      <p:font typeface="Montserrat Light" panose="00000400000000000000" pitchFamily="2" charset="0"/>
      <p:regular r:id="rId17"/>
    </p:embeddedFont>
    <p:embeddedFont>
      <p:font typeface="Nunito"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varScale="1">
        <p:scale>
          <a:sx n="59" d="100"/>
          <a:sy n="59" d="100"/>
        </p:scale>
        <p:origin x="46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A1F50-835D-44C3-A4FA-7EDD76FF0DDE}" type="datetimeFigureOut">
              <a:rPr lang="en-US" smtClean="0"/>
              <a:t>10/2/2024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4D713-93FB-4002-8317-F8045923BAFC}" type="slidenum">
              <a:rPr lang="en-US" smtClean="0"/>
              <a:t>‹#›</a:t>
            </a:fld>
            <a:endParaRPr lang="en-US"/>
          </a:p>
        </p:txBody>
      </p:sp>
    </p:spTree>
    <p:extLst>
      <p:ext uri="{BB962C8B-B14F-4D97-AF65-F5344CB8AC3E}">
        <p14:creationId xmlns:p14="http://schemas.microsoft.com/office/powerpoint/2010/main" val="189128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313A74-1023-433A-B4BC-5C53F01F188D}" type="datetime1">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A9876-7FD0-4449-A6F3-AA8C0B632519}" type="datetime1">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931AE6-36EE-476C-8BBD-869635BBC112}" type="datetime1">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4F1405-D1F4-41DF-BC66-A18178F1FD14}" type="datetime1">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EF481-F02B-47D7-BBB6-3F039950C0F6}" type="datetime1">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BFF821-EC60-4172-8F93-DFADB7E09814}" type="datetime1">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1AB480-FEC4-4086-9749-01C5D3982801}" type="datetime1">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D6DF22-4F78-4241-8646-BAB37AC57088}" type="datetime1">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3BC85-FFD6-4E1B-9021-1BB8EAFEFF98}" type="datetime1">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128AA-C0BA-4716-9E33-2338886D3711}" type="datetime1">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9BD14-56E7-4488-B719-3F4DA82081F0}" type="datetime1">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0390B-E6F8-46A0-95BF-E55D3103AB20}" type="datetime1">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91521" y="3349077"/>
            <a:ext cx="9904959" cy="3588846"/>
            <a:chOff x="0" y="0"/>
            <a:chExt cx="2608713" cy="945211"/>
          </a:xfrm>
        </p:grpSpPr>
        <p:sp>
          <p:nvSpPr>
            <p:cNvPr id="3" name="Freeform 3"/>
            <p:cNvSpPr/>
            <p:nvPr/>
          </p:nvSpPr>
          <p:spPr>
            <a:xfrm>
              <a:off x="0" y="0"/>
              <a:ext cx="2608713" cy="945211"/>
            </a:xfrm>
            <a:custGeom>
              <a:avLst/>
              <a:gdLst/>
              <a:ahLst/>
              <a:cxnLst/>
              <a:rect l="l" t="t" r="r" b="b"/>
              <a:pathLst>
                <a:path w="2608713" h="945211">
                  <a:moveTo>
                    <a:pt x="0" y="0"/>
                  </a:moveTo>
                  <a:lnTo>
                    <a:pt x="2608713" y="0"/>
                  </a:lnTo>
                  <a:lnTo>
                    <a:pt x="2608713" y="945211"/>
                  </a:lnTo>
                  <a:lnTo>
                    <a:pt x="0" y="945211"/>
                  </a:lnTo>
                  <a:close/>
                </a:path>
              </a:pathLst>
            </a:custGeom>
            <a:solidFill>
              <a:srgbClr val="FFFFFF"/>
            </a:solidFill>
          </p:spPr>
        </p:sp>
        <p:sp>
          <p:nvSpPr>
            <p:cNvPr id="4" name="TextBox 4"/>
            <p:cNvSpPr txBox="1"/>
            <p:nvPr/>
          </p:nvSpPr>
          <p:spPr>
            <a:xfrm>
              <a:off x="0" y="-19050"/>
              <a:ext cx="2608713" cy="964261"/>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825715" y="327234"/>
            <a:ext cx="9843577" cy="396695"/>
          </a:xfrm>
          <a:prstGeom prst="rect">
            <a:avLst/>
          </a:prstGeom>
        </p:spPr>
        <p:txBody>
          <a:bodyPr lIns="0" tIns="0" rIns="0" bIns="0" rtlCol="0" anchor="t">
            <a:spAutoFit/>
          </a:bodyPr>
          <a:lstStyle/>
          <a:p>
            <a:pPr algn="ctr">
              <a:lnSpc>
                <a:spcPts val="3268"/>
              </a:lnSpc>
              <a:spcBef>
                <a:spcPct val="0"/>
              </a:spcBef>
            </a:pPr>
            <a:r>
              <a:rPr lang="en-US" sz="2514" b="1" dirty="0">
                <a:solidFill>
                  <a:srgbClr val="A22412"/>
                </a:solidFill>
                <a:latin typeface="Open Sauce"/>
                <a:ea typeface="Open Sauce"/>
                <a:cs typeface="Open Sauce"/>
                <a:sym typeface="Open Sauce"/>
              </a:rPr>
              <a:t>Volunteering And Donation Project</a:t>
            </a:r>
          </a:p>
        </p:txBody>
      </p:sp>
      <p:sp>
        <p:nvSpPr>
          <p:cNvPr id="9" name="TextBox 9"/>
          <p:cNvSpPr txBox="1"/>
          <p:nvPr/>
        </p:nvSpPr>
        <p:spPr>
          <a:xfrm>
            <a:off x="11517118" y="4383671"/>
            <a:ext cx="5540764" cy="2590453"/>
          </a:xfrm>
          <a:prstGeom prst="rect">
            <a:avLst/>
          </a:prstGeom>
        </p:spPr>
        <p:txBody>
          <a:bodyPr lIns="0" tIns="0" rIns="0" bIns="0" rtlCol="0" anchor="t">
            <a:spAutoFit/>
          </a:bodyPr>
          <a:lstStyle/>
          <a:p>
            <a:pPr algn="ctr">
              <a:lnSpc>
                <a:spcPts val="3999"/>
              </a:lnSpc>
            </a:pPr>
            <a:endParaRPr lang="en-US" sz="3076" b="1" i="1" dirty="0">
              <a:solidFill>
                <a:srgbClr val="FF3131"/>
              </a:solidFill>
              <a:latin typeface="Open Sauce Bold Italics"/>
              <a:ea typeface="Open Sauce Bold Italics"/>
              <a:cs typeface="Open Sauce Bold Italics"/>
              <a:sym typeface="Open Sauce Bold Italics"/>
            </a:endParaRPr>
          </a:p>
          <a:p>
            <a:pPr algn="ctr">
              <a:lnSpc>
                <a:spcPts val="4246"/>
              </a:lnSpc>
            </a:pPr>
            <a:endParaRPr lang="en-US" sz="3076" b="1" i="1" dirty="0">
              <a:solidFill>
                <a:srgbClr val="FF3131"/>
              </a:solidFill>
              <a:latin typeface="Open Sauce Bold Italics"/>
              <a:ea typeface="Open Sauce Bold Italics"/>
              <a:cs typeface="Open Sauce Bold Italics"/>
              <a:sym typeface="Open Sauce Bold Italics"/>
            </a:endParaRPr>
          </a:p>
          <a:p>
            <a:pPr algn="ctr">
              <a:lnSpc>
                <a:spcPts val="3999"/>
              </a:lnSpc>
            </a:pPr>
            <a:r>
              <a:rPr lang="en-US" sz="3200" b="1" i="1" dirty="0" err="1">
                <a:solidFill>
                  <a:srgbClr val="FF3131"/>
                </a:solidFill>
                <a:latin typeface="Open Sauce Bold Italics"/>
                <a:ea typeface="Open Sauce Bold Italics"/>
                <a:cs typeface="Open Sauce Bold Italics"/>
                <a:sym typeface="Open Sauce Bold Italics"/>
              </a:rPr>
              <a:t>Labanya</a:t>
            </a:r>
            <a:r>
              <a:rPr lang="en-US" sz="3200" b="1" i="1" dirty="0">
                <a:solidFill>
                  <a:srgbClr val="FF3131"/>
                </a:solidFill>
                <a:latin typeface="Open Sauce Bold Italics"/>
                <a:ea typeface="Open Sauce Bold Italics"/>
                <a:cs typeface="Open Sauce Bold Italics"/>
                <a:sym typeface="Open Sauce Bold Italics"/>
              </a:rPr>
              <a:t> </a:t>
            </a:r>
            <a:r>
              <a:rPr lang="en-US" sz="3200" b="1" i="1" dirty="0" err="1">
                <a:solidFill>
                  <a:srgbClr val="FF3131"/>
                </a:solidFill>
                <a:latin typeface="Open Sauce Bold Italics"/>
                <a:ea typeface="Open Sauce Bold Italics"/>
                <a:cs typeface="Open Sauce Bold Italics"/>
                <a:sym typeface="Open Sauce Bold Italics"/>
              </a:rPr>
              <a:t>Saha</a:t>
            </a:r>
            <a:r>
              <a:rPr lang="en-US" sz="3200" b="1" i="1" dirty="0">
                <a:solidFill>
                  <a:srgbClr val="FF3131"/>
                </a:solidFill>
                <a:latin typeface="Open Sauce Bold Italics"/>
                <a:ea typeface="Open Sauce Bold Italics"/>
                <a:cs typeface="Open Sauce Bold Italics"/>
                <a:sym typeface="Open Sauce Bold Italics"/>
              </a:rPr>
              <a:t>(21201059)</a:t>
            </a:r>
          </a:p>
          <a:p>
            <a:pPr algn="ctr">
              <a:lnSpc>
                <a:spcPts val="3999"/>
              </a:lnSpc>
            </a:pPr>
            <a:r>
              <a:rPr lang="en-US" sz="3200" b="1" i="1" dirty="0" err="1">
                <a:solidFill>
                  <a:srgbClr val="FF3131"/>
                </a:solidFill>
                <a:latin typeface="Open Sauce Bold Italics"/>
                <a:ea typeface="Open Sauce Bold Italics"/>
                <a:cs typeface="Open Sauce Bold Italics"/>
                <a:sym typeface="Open Sauce Bold Italics"/>
              </a:rPr>
              <a:t>Paria</a:t>
            </a:r>
            <a:r>
              <a:rPr lang="en-US" sz="3200" b="1" i="1" dirty="0">
                <a:solidFill>
                  <a:srgbClr val="FF3131"/>
                </a:solidFill>
                <a:latin typeface="Open Sauce Bold Italics"/>
                <a:ea typeface="Open Sauce Bold Italics"/>
                <a:cs typeface="Open Sauce Bold Italics"/>
                <a:sym typeface="Open Sauce Bold Italics"/>
              </a:rPr>
              <a:t> </a:t>
            </a:r>
            <a:r>
              <a:rPr lang="en-US" sz="3200" b="1" i="1" dirty="0" err="1">
                <a:solidFill>
                  <a:srgbClr val="FF3131"/>
                </a:solidFill>
                <a:latin typeface="Open Sauce Bold Italics"/>
                <a:ea typeface="Open Sauce Bold Italics"/>
                <a:cs typeface="Open Sauce Bold Italics"/>
                <a:sym typeface="Open Sauce Bold Italics"/>
              </a:rPr>
              <a:t>Chowdury</a:t>
            </a:r>
            <a:r>
              <a:rPr lang="en-US" sz="3200" b="1" i="1" dirty="0">
                <a:solidFill>
                  <a:srgbClr val="FF3131"/>
                </a:solidFill>
                <a:latin typeface="Open Sauce Bold Italics"/>
                <a:ea typeface="Open Sauce Bold Italics"/>
                <a:cs typeface="Open Sauce Bold Italics"/>
                <a:sym typeface="Open Sauce Bold Italics"/>
              </a:rPr>
              <a:t>(21201067)</a:t>
            </a:r>
          </a:p>
          <a:p>
            <a:pPr algn="ctr">
              <a:lnSpc>
                <a:spcPts val="3999"/>
              </a:lnSpc>
            </a:pPr>
            <a:endParaRPr lang="en-US" sz="3200" b="1" i="1" dirty="0">
              <a:solidFill>
                <a:srgbClr val="FF3131"/>
              </a:solidFill>
              <a:latin typeface="Open Sauce Bold Italics"/>
              <a:ea typeface="Open Sauce Bold Italics"/>
              <a:cs typeface="Open Sauce Bold Italics"/>
              <a:sym typeface="Open Sauce Bold Italics"/>
            </a:endParaRPr>
          </a:p>
        </p:txBody>
      </p:sp>
      <p:pic>
        <p:nvPicPr>
          <p:cNvPr id="11" name="Picture 10">
            <a:extLst>
              <a:ext uri="{FF2B5EF4-FFF2-40B4-BE49-F238E27FC236}">
                <a16:creationId xmlns:a16="http://schemas.microsoft.com/office/drawing/2014/main" id="{AF4E7959-7E91-5DEB-0680-B128D0142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373"/>
            <a:ext cx="11125200" cy="9513110"/>
          </a:xfrm>
          <a:prstGeom prst="rect">
            <a:avLst/>
          </a:prstGeom>
        </p:spPr>
      </p:pic>
      <p:sp>
        <p:nvSpPr>
          <p:cNvPr id="10" name="TextBox 9"/>
          <p:cNvSpPr txBox="1"/>
          <p:nvPr/>
        </p:nvSpPr>
        <p:spPr>
          <a:xfrm>
            <a:off x="11868041" y="2171700"/>
            <a:ext cx="5334000" cy="1446550"/>
          </a:xfrm>
          <a:prstGeom prst="rect">
            <a:avLst/>
          </a:prstGeom>
          <a:noFill/>
        </p:spPr>
        <p:txBody>
          <a:bodyPr wrap="square" rtlCol="0">
            <a:spAutoFit/>
          </a:bodyPr>
          <a:lstStyle/>
          <a:p>
            <a:r>
              <a:rPr lang="en-US" sz="4400" b="1" dirty="0">
                <a:solidFill>
                  <a:srgbClr val="7030A0"/>
                </a:solidFill>
              </a:rPr>
              <a:t>     “Connecting          Hearts and Hands”</a:t>
            </a:r>
          </a:p>
        </p:txBody>
      </p:sp>
      <p:sp>
        <p:nvSpPr>
          <p:cNvPr id="13" name="TextBox 12"/>
          <p:cNvSpPr txBox="1"/>
          <p:nvPr/>
        </p:nvSpPr>
        <p:spPr>
          <a:xfrm>
            <a:off x="11337013" y="6466423"/>
            <a:ext cx="5644559" cy="523220"/>
          </a:xfrm>
          <a:prstGeom prst="rect">
            <a:avLst/>
          </a:prstGeom>
          <a:noFill/>
        </p:spPr>
        <p:txBody>
          <a:bodyPr wrap="none" rtlCol="0">
            <a:spAutoFit/>
          </a:bodyPr>
          <a:lstStyle/>
          <a:p>
            <a:r>
              <a:rPr lang="en-US" sz="2800" b="1" i="1" dirty="0" err="1">
                <a:solidFill>
                  <a:srgbClr val="FF3131"/>
                </a:solidFill>
                <a:latin typeface="Open Sauce Bold Italics"/>
                <a:ea typeface="Open Sauce Bold Italics"/>
                <a:cs typeface="Open Sauce Bold Italics"/>
                <a:sym typeface="Open Sauce Bold Italics"/>
              </a:rPr>
              <a:t>Tamanna</a:t>
            </a:r>
            <a:r>
              <a:rPr lang="en-US" sz="2800" b="1" i="1" dirty="0">
                <a:solidFill>
                  <a:srgbClr val="FF3131"/>
                </a:solidFill>
                <a:latin typeface="Open Sauce Bold Italics"/>
                <a:ea typeface="Open Sauce Bold Italics"/>
                <a:cs typeface="Open Sauce Bold Italics"/>
                <a:sym typeface="Open Sauce Bold Italics"/>
              </a:rPr>
              <a:t> </a:t>
            </a:r>
            <a:r>
              <a:rPr lang="en-US" sz="2800" b="1" i="1" dirty="0" err="1">
                <a:solidFill>
                  <a:srgbClr val="FF3131"/>
                </a:solidFill>
                <a:latin typeface="Open Sauce Bold Italics"/>
                <a:ea typeface="Open Sauce Bold Italics"/>
                <a:cs typeface="Open Sauce Bold Italics"/>
                <a:sym typeface="Open Sauce Bold Italics"/>
              </a:rPr>
              <a:t>Akter</a:t>
            </a:r>
            <a:r>
              <a:rPr lang="en-US" sz="2800" b="1" i="1" dirty="0">
                <a:solidFill>
                  <a:srgbClr val="FF3131"/>
                </a:solidFill>
                <a:latin typeface="Open Sauce Bold Italics"/>
                <a:ea typeface="Open Sauce Bold Italics"/>
                <a:cs typeface="Open Sauce Bold Italics"/>
                <a:sym typeface="Open Sauce Bold Italics"/>
              </a:rPr>
              <a:t> </a:t>
            </a:r>
            <a:r>
              <a:rPr lang="en-US" sz="2800" b="1" i="1" dirty="0" err="1">
                <a:solidFill>
                  <a:srgbClr val="FF3131"/>
                </a:solidFill>
                <a:latin typeface="Open Sauce Bold Italics"/>
                <a:ea typeface="Open Sauce Bold Italics"/>
                <a:cs typeface="Open Sauce Bold Italics"/>
                <a:sym typeface="Open Sauce Bold Italics"/>
              </a:rPr>
              <a:t>Toma</a:t>
            </a:r>
            <a:r>
              <a:rPr lang="en-US" sz="2800" b="1" i="1" dirty="0">
                <a:solidFill>
                  <a:srgbClr val="FF3131"/>
                </a:solidFill>
                <a:latin typeface="Open Sauce Bold Italics"/>
                <a:ea typeface="Open Sauce Bold Italics"/>
                <a:cs typeface="Open Sauce Bold Italics"/>
                <a:sym typeface="Open Sauce Bold Italics"/>
              </a:rPr>
              <a:t>(21201074)</a:t>
            </a:r>
            <a:endParaRPr lang="en-US" sz="2800" dirty="0"/>
          </a:p>
        </p:txBody>
      </p:sp>
      <p:sp>
        <p:nvSpPr>
          <p:cNvPr id="14" name="TextBox 13"/>
          <p:cNvSpPr txBox="1"/>
          <p:nvPr/>
        </p:nvSpPr>
        <p:spPr>
          <a:xfrm>
            <a:off x="12420600" y="4383671"/>
            <a:ext cx="3733800" cy="646331"/>
          </a:xfrm>
          <a:prstGeom prst="rect">
            <a:avLst/>
          </a:prstGeom>
          <a:noFill/>
        </p:spPr>
        <p:txBody>
          <a:bodyPr wrap="square" rtlCol="0">
            <a:spAutoFit/>
          </a:bodyPr>
          <a:lstStyle/>
          <a:p>
            <a:r>
              <a:rPr lang="en-US" sz="3600" b="1" dirty="0">
                <a:solidFill>
                  <a:schemeClr val="accent2">
                    <a:lumMod val="50000"/>
                  </a:schemeClr>
                </a:solidFill>
              </a:rPr>
              <a:t>Group members: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1800" y="1790700"/>
            <a:ext cx="3810000" cy="830997"/>
          </a:xfrm>
          <a:prstGeom prst="rect">
            <a:avLst/>
          </a:prstGeom>
          <a:noFill/>
        </p:spPr>
        <p:txBody>
          <a:bodyPr wrap="square" rtlCol="0">
            <a:spAutoFit/>
          </a:bodyPr>
          <a:lstStyle/>
          <a:p>
            <a:r>
              <a:rPr lang="en-US" sz="4800" b="1" dirty="0">
                <a:solidFill>
                  <a:schemeClr val="accent4">
                    <a:lumMod val="75000"/>
                  </a:schemeClr>
                </a:solidFill>
              </a:rPr>
              <a:t>     SOLUTION</a:t>
            </a:r>
          </a:p>
        </p:txBody>
      </p:sp>
      <p:sp>
        <p:nvSpPr>
          <p:cNvPr id="3" name="TextBox 2"/>
          <p:cNvSpPr txBox="1"/>
          <p:nvPr/>
        </p:nvSpPr>
        <p:spPr>
          <a:xfrm>
            <a:off x="1295400" y="3314700"/>
            <a:ext cx="15775601" cy="3447098"/>
          </a:xfrm>
          <a:prstGeom prst="rect">
            <a:avLst/>
          </a:prstGeom>
          <a:noFill/>
        </p:spPr>
        <p:txBody>
          <a:bodyPr wrap="none" rtlCol="0">
            <a:spAutoFit/>
          </a:bodyPr>
          <a:lstStyle/>
          <a:p>
            <a:pPr marL="285750" indent="-285750">
              <a:buFont typeface="Wingdings" pitchFamily="2" charset="2"/>
              <a:buChar char="Ø"/>
            </a:pPr>
            <a:r>
              <a:rPr lang="en-US" sz="4000" dirty="0"/>
              <a:t>Verified Non-Profit Organizations, Transparent Donation Tracking.</a:t>
            </a:r>
          </a:p>
          <a:p>
            <a:pPr marL="285750" indent="-285750">
              <a:buFont typeface="Wingdings" pitchFamily="2" charset="2"/>
              <a:buChar char="Ø"/>
            </a:pPr>
            <a:r>
              <a:rPr lang="en-US" sz="4000" dirty="0"/>
              <a:t>Integrated Volunteer-Donor Collaboration, Task with Event Management.</a:t>
            </a:r>
          </a:p>
          <a:p>
            <a:pPr marL="285750" indent="-285750">
              <a:buFont typeface="Wingdings" pitchFamily="2" charset="2"/>
              <a:buChar char="Ø"/>
            </a:pPr>
            <a:r>
              <a:rPr lang="en-US" sz="4000" dirty="0"/>
              <a:t>Needs-Based Campaigns, Location-Based Matching.</a:t>
            </a:r>
          </a:p>
          <a:p>
            <a:pPr marL="285750" indent="-285750">
              <a:buFont typeface="Wingdings" pitchFamily="2" charset="2"/>
              <a:buChar char="Ø"/>
            </a:pPr>
            <a:r>
              <a:rPr lang="en-US" sz="4000" dirty="0"/>
              <a:t>Real-Time Notifications, Automated Donation Requests.</a:t>
            </a:r>
          </a:p>
          <a:p>
            <a:pPr marL="285750" indent="-285750">
              <a:buFont typeface="Wingdings" pitchFamily="2" charset="2"/>
              <a:buChar char="Ø"/>
            </a:pPr>
            <a:r>
              <a:rPr lang="en-US" sz="4000" dirty="0"/>
              <a:t>User-Friendly Interface.</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26563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rot="5400000">
            <a:off x="8599743" y="-4717334"/>
            <a:ext cx="1088513" cy="18288000"/>
            <a:chOff x="0" y="0"/>
            <a:chExt cx="286687" cy="4816593"/>
          </a:xfrm>
        </p:grpSpPr>
        <p:sp>
          <p:nvSpPr>
            <p:cNvPr id="4" name="Freeform 4"/>
            <p:cNvSpPr/>
            <p:nvPr/>
          </p:nvSpPr>
          <p:spPr>
            <a:xfrm>
              <a:off x="0" y="0"/>
              <a:ext cx="286687" cy="4816592"/>
            </a:xfrm>
            <a:custGeom>
              <a:avLst/>
              <a:gdLst/>
              <a:ahLst/>
              <a:cxnLst/>
              <a:rect l="l" t="t" r="r" b="b"/>
              <a:pathLst>
                <a:path w="286687" h="4816592">
                  <a:moveTo>
                    <a:pt x="0" y="0"/>
                  </a:moveTo>
                  <a:lnTo>
                    <a:pt x="286687" y="0"/>
                  </a:lnTo>
                  <a:lnTo>
                    <a:pt x="286687" y="4816592"/>
                  </a:lnTo>
                  <a:lnTo>
                    <a:pt x="0" y="4816592"/>
                  </a:lnTo>
                  <a:close/>
                </a:path>
              </a:pathLst>
            </a:custGeom>
            <a:gradFill rotWithShape="1">
              <a:gsLst>
                <a:gs pos="0">
                  <a:srgbClr val="696969">
                    <a:alpha val="72000"/>
                  </a:srgbClr>
                </a:gs>
                <a:gs pos="33333">
                  <a:srgbClr val="B4B4B4">
                    <a:alpha val="82500"/>
                  </a:srgbClr>
                </a:gs>
                <a:gs pos="66667">
                  <a:srgbClr val="EEEEEE">
                    <a:alpha val="70500"/>
                  </a:srgbClr>
                </a:gs>
                <a:gs pos="100000">
                  <a:srgbClr val="FBFBFB">
                    <a:alpha val="22000"/>
                  </a:srgbClr>
                </a:gs>
              </a:gsLst>
              <a:lin ang="0"/>
            </a:gradFill>
            <a:ln cap="sq">
              <a:noFill/>
              <a:prstDash val="solid"/>
              <a:miter/>
            </a:ln>
          </p:spPr>
        </p:sp>
        <p:sp>
          <p:nvSpPr>
            <p:cNvPr id="5" name="TextBox 5"/>
            <p:cNvSpPr txBox="1"/>
            <p:nvPr/>
          </p:nvSpPr>
          <p:spPr>
            <a:xfrm>
              <a:off x="0" y="-19050"/>
              <a:ext cx="286687" cy="483564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TextBox 6"/>
          <p:cNvSpPr txBox="1"/>
          <p:nvPr/>
        </p:nvSpPr>
        <p:spPr>
          <a:xfrm>
            <a:off x="4559819" y="94478"/>
            <a:ext cx="9168362" cy="3154710"/>
          </a:xfrm>
          <a:prstGeom prst="rect">
            <a:avLst/>
          </a:prstGeom>
        </p:spPr>
        <p:txBody>
          <a:bodyPr lIns="0" tIns="0" rIns="0" bIns="0" rtlCol="0" anchor="t">
            <a:spAutoFit/>
          </a:bodyPr>
          <a:lstStyle/>
          <a:p>
            <a:pPr algn="ctr">
              <a:lnSpc>
                <a:spcPts val="12257"/>
              </a:lnSpc>
            </a:pPr>
            <a:r>
              <a:rPr lang="en-US" sz="8882" spc="71" dirty="0">
                <a:solidFill>
                  <a:schemeClr val="accent1">
                    <a:lumMod val="60000"/>
                    <a:lumOff val="40000"/>
                  </a:schemeClr>
                </a:solidFill>
                <a:latin typeface="Archivo Black"/>
                <a:ea typeface="Archivo Black"/>
                <a:cs typeface="Archivo Black"/>
                <a:sym typeface="Archivo Black"/>
              </a:rPr>
              <a:t>USING LANGUAGE</a:t>
            </a:r>
          </a:p>
        </p:txBody>
      </p:sp>
      <p:sp>
        <p:nvSpPr>
          <p:cNvPr id="7" name="TextBox 7"/>
          <p:cNvSpPr txBox="1"/>
          <p:nvPr/>
        </p:nvSpPr>
        <p:spPr>
          <a:xfrm>
            <a:off x="3268002" y="4884459"/>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u="none" strike="noStrike" spc="331">
                <a:solidFill>
                  <a:srgbClr val="231F20"/>
                </a:solidFill>
                <a:latin typeface="Montserrat Classic Bold"/>
                <a:ea typeface="Montserrat Classic Bold"/>
                <a:cs typeface="Montserrat Classic Bold"/>
                <a:sym typeface="Montserrat Classic Bold"/>
              </a:rPr>
              <a:t>01</a:t>
            </a:r>
          </a:p>
        </p:txBody>
      </p:sp>
      <p:sp>
        <p:nvSpPr>
          <p:cNvPr id="8" name="TextBox 8"/>
          <p:cNvSpPr txBox="1"/>
          <p:nvPr/>
        </p:nvSpPr>
        <p:spPr>
          <a:xfrm>
            <a:off x="2816452" y="5914179"/>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PYTHON</a:t>
            </a:r>
          </a:p>
        </p:txBody>
      </p:sp>
      <p:sp>
        <p:nvSpPr>
          <p:cNvPr id="9" name="TextBox 9"/>
          <p:cNvSpPr txBox="1"/>
          <p:nvPr/>
        </p:nvSpPr>
        <p:spPr>
          <a:xfrm>
            <a:off x="6544248" y="4928291"/>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02</a:t>
            </a:r>
          </a:p>
        </p:txBody>
      </p:sp>
      <p:sp>
        <p:nvSpPr>
          <p:cNvPr id="10" name="TextBox 10"/>
          <p:cNvSpPr txBox="1"/>
          <p:nvPr/>
        </p:nvSpPr>
        <p:spPr>
          <a:xfrm>
            <a:off x="6092698" y="5958011"/>
            <a:ext cx="2743420" cy="13043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PYTHON FRAMEWORK</a:t>
            </a:r>
          </a:p>
          <a:p>
            <a:pPr algn="ctr">
              <a:lnSpc>
                <a:spcPts val="3483"/>
              </a:lnSpc>
            </a:pPr>
            <a:r>
              <a:rPr lang="en-US" sz="2524" spc="247">
                <a:solidFill>
                  <a:srgbClr val="231F20"/>
                </a:solidFill>
                <a:latin typeface="Montserrat Light"/>
                <a:ea typeface="Montserrat Light"/>
                <a:cs typeface="Montserrat Light"/>
                <a:sym typeface="Montserrat Light"/>
              </a:rPr>
              <a:t>DJANGO</a:t>
            </a:r>
          </a:p>
        </p:txBody>
      </p:sp>
      <p:sp>
        <p:nvSpPr>
          <p:cNvPr id="11" name="TextBox 11"/>
          <p:cNvSpPr txBox="1"/>
          <p:nvPr/>
        </p:nvSpPr>
        <p:spPr>
          <a:xfrm>
            <a:off x="9820494" y="4884459"/>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03</a:t>
            </a:r>
          </a:p>
        </p:txBody>
      </p:sp>
      <p:sp>
        <p:nvSpPr>
          <p:cNvPr id="12" name="TextBox 12"/>
          <p:cNvSpPr txBox="1"/>
          <p:nvPr/>
        </p:nvSpPr>
        <p:spPr>
          <a:xfrm>
            <a:off x="9368943" y="5914179"/>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BASIC SQL</a:t>
            </a:r>
          </a:p>
        </p:txBody>
      </p:sp>
      <p:sp>
        <p:nvSpPr>
          <p:cNvPr id="13" name="TextBox 13"/>
          <p:cNvSpPr txBox="1"/>
          <p:nvPr/>
        </p:nvSpPr>
        <p:spPr>
          <a:xfrm>
            <a:off x="13094326" y="4928291"/>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04</a:t>
            </a:r>
          </a:p>
        </p:txBody>
      </p:sp>
      <p:sp>
        <p:nvSpPr>
          <p:cNvPr id="14" name="TextBox 14"/>
          <p:cNvSpPr txBox="1"/>
          <p:nvPr/>
        </p:nvSpPr>
        <p:spPr>
          <a:xfrm>
            <a:off x="12642776" y="5958011"/>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HTML</a:t>
            </a:r>
          </a:p>
        </p:txBody>
      </p:sp>
      <p:sp>
        <p:nvSpPr>
          <p:cNvPr id="15" name="TextBox 15"/>
          <p:cNvSpPr txBox="1"/>
          <p:nvPr/>
        </p:nvSpPr>
        <p:spPr>
          <a:xfrm>
            <a:off x="3276953" y="6989520"/>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05</a:t>
            </a:r>
          </a:p>
        </p:txBody>
      </p:sp>
      <p:sp>
        <p:nvSpPr>
          <p:cNvPr id="16" name="TextBox 16"/>
          <p:cNvSpPr txBox="1"/>
          <p:nvPr/>
        </p:nvSpPr>
        <p:spPr>
          <a:xfrm>
            <a:off x="2825402" y="8019240"/>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CSS</a:t>
            </a:r>
          </a:p>
        </p:txBody>
      </p:sp>
      <p:sp>
        <p:nvSpPr>
          <p:cNvPr id="17" name="TextBox 17"/>
          <p:cNvSpPr txBox="1"/>
          <p:nvPr/>
        </p:nvSpPr>
        <p:spPr>
          <a:xfrm>
            <a:off x="6553198" y="7033352"/>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06</a:t>
            </a:r>
          </a:p>
        </p:txBody>
      </p:sp>
      <p:sp>
        <p:nvSpPr>
          <p:cNvPr id="18" name="TextBox 18"/>
          <p:cNvSpPr txBox="1"/>
          <p:nvPr/>
        </p:nvSpPr>
        <p:spPr>
          <a:xfrm>
            <a:off x="6101648" y="8063072"/>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JAVASCRIPT</a:t>
            </a:r>
          </a:p>
        </p:txBody>
      </p:sp>
      <p:sp>
        <p:nvSpPr>
          <p:cNvPr id="19" name="TextBox 19"/>
          <p:cNvSpPr txBox="1"/>
          <p:nvPr/>
        </p:nvSpPr>
        <p:spPr>
          <a:xfrm>
            <a:off x="9829444" y="6989520"/>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b="1" spc="331">
                <a:solidFill>
                  <a:srgbClr val="231F20"/>
                </a:solidFill>
                <a:latin typeface="Montserrat Classic Bold"/>
                <a:ea typeface="Montserrat Classic Bold"/>
                <a:cs typeface="Montserrat Classic Bold"/>
                <a:sym typeface="Montserrat Classic Bold"/>
              </a:rPr>
              <a:t>07</a:t>
            </a:r>
          </a:p>
        </p:txBody>
      </p:sp>
      <p:sp>
        <p:nvSpPr>
          <p:cNvPr id="20" name="TextBox 20"/>
          <p:cNvSpPr txBox="1"/>
          <p:nvPr/>
        </p:nvSpPr>
        <p:spPr>
          <a:xfrm>
            <a:off x="9377894" y="8019240"/>
            <a:ext cx="2743420" cy="428073"/>
          </a:xfrm>
          <a:prstGeom prst="rect">
            <a:avLst/>
          </a:prstGeom>
        </p:spPr>
        <p:txBody>
          <a:bodyPr lIns="0" tIns="0" rIns="0" bIns="0" rtlCol="0" anchor="t">
            <a:spAutoFit/>
          </a:bodyPr>
          <a:lstStyle/>
          <a:p>
            <a:pPr algn="ctr">
              <a:lnSpc>
                <a:spcPts val="3483"/>
              </a:lnSpc>
            </a:pPr>
            <a:r>
              <a:rPr lang="en-US" sz="2524" spc="247">
                <a:solidFill>
                  <a:srgbClr val="231F20"/>
                </a:solidFill>
                <a:latin typeface="Montserrat Light"/>
                <a:ea typeface="Montserrat Light"/>
                <a:cs typeface="Montserrat Light"/>
                <a:sym typeface="Montserrat Light"/>
              </a:rPr>
              <a:t>OTHERS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286000" y="1028700"/>
            <a:ext cx="137160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A7C004-4EA9-3B2B-2403-2DD3D738A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800100"/>
            <a:ext cx="8548688" cy="8001000"/>
          </a:xfrm>
          <a:prstGeom prst="rect">
            <a:avLst/>
          </a:prstGeom>
        </p:spPr>
      </p:pic>
      <p:sp>
        <p:nvSpPr>
          <p:cNvPr id="4" name="TextBox 3">
            <a:extLst>
              <a:ext uri="{FF2B5EF4-FFF2-40B4-BE49-F238E27FC236}">
                <a16:creationId xmlns:a16="http://schemas.microsoft.com/office/drawing/2014/main" id="{FC348330-4DFE-354E-8627-FE2B370D9179}"/>
              </a:ext>
            </a:extLst>
          </p:cNvPr>
          <p:cNvSpPr txBox="1"/>
          <p:nvPr/>
        </p:nvSpPr>
        <p:spPr>
          <a:xfrm>
            <a:off x="1524000" y="1409700"/>
            <a:ext cx="6400800" cy="8156079"/>
          </a:xfrm>
          <a:prstGeom prst="rect">
            <a:avLst/>
          </a:prstGeom>
          <a:noFill/>
        </p:spPr>
        <p:txBody>
          <a:bodyPr wrap="square" rtlCol="0">
            <a:spAutoFit/>
          </a:bodyPr>
          <a:lstStyle/>
          <a:p>
            <a:pPr algn="ctr"/>
            <a:r>
              <a:rPr lang="en-US" sz="3200" b="1" i="1" dirty="0">
                <a:solidFill>
                  <a:schemeClr val="bg2">
                    <a:lumMod val="50000"/>
                  </a:schemeClr>
                </a:solidFill>
              </a:rPr>
              <a:t>OUR OUTLINE:</a:t>
            </a:r>
          </a:p>
          <a:p>
            <a:endParaRPr lang="en-US" dirty="0"/>
          </a:p>
          <a:p>
            <a:pPr algn="ctr"/>
            <a:endParaRPr lang="en-US" dirty="0"/>
          </a:p>
          <a:p>
            <a:pPr algn="ctr"/>
            <a:r>
              <a:rPr lang="en-US" sz="2400" b="1" i="1" dirty="0">
                <a:ln w="22225">
                  <a:solidFill>
                    <a:schemeClr val="accent2"/>
                  </a:solidFill>
                  <a:prstDash val="solid"/>
                </a:ln>
                <a:solidFill>
                  <a:schemeClr val="accent5">
                    <a:lumMod val="75000"/>
                  </a:schemeClr>
                </a:solidFill>
              </a:rPr>
              <a:t>PROJECT  DEFINATION</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 ABOUT</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OBJECTIVE</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PROJECT  OVERVIEW</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MAIN  FREATURES</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PROBLEM  STATEMENT</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MOTIVATION</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SOLUTION</a:t>
            </a:r>
          </a:p>
          <a:p>
            <a:pPr algn="ctr"/>
            <a:endParaRPr lang="en-US" sz="2400" b="1" i="1" dirty="0">
              <a:ln w="22225">
                <a:solidFill>
                  <a:schemeClr val="accent2"/>
                </a:solidFill>
                <a:prstDash val="solid"/>
              </a:ln>
              <a:solidFill>
                <a:schemeClr val="accent5">
                  <a:lumMod val="75000"/>
                </a:schemeClr>
              </a:solidFill>
            </a:endParaRPr>
          </a:p>
          <a:p>
            <a:pPr algn="ctr"/>
            <a:r>
              <a:rPr lang="en-US" sz="2400" b="1" i="1" dirty="0">
                <a:ln w="22225">
                  <a:solidFill>
                    <a:schemeClr val="accent2"/>
                  </a:solidFill>
                  <a:prstDash val="solid"/>
                </a:ln>
                <a:solidFill>
                  <a:schemeClr val="accent5">
                    <a:lumMod val="75000"/>
                  </a:schemeClr>
                </a:solidFill>
              </a:rPr>
              <a:t>USING  LANGUAGE</a:t>
            </a:r>
          </a:p>
          <a:p>
            <a:pPr algn="ctr"/>
            <a:endParaRPr lang="en-US" sz="2400" b="1" i="1" dirty="0">
              <a:ln w="22225">
                <a:solidFill>
                  <a:schemeClr val="accent2"/>
                </a:solidFill>
                <a:prstDash val="solid"/>
              </a:ln>
              <a:solidFill>
                <a:schemeClr val="accent5">
                  <a:lumMod val="75000"/>
                </a:schemeClr>
              </a:solidFill>
            </a:endParaRPr>
          </a:p>
          <a:p>
            <a:pPr algn="ctr"/>
            <a:endParaRPr lang="en-US" sz="2400" b="1" i="1" dirty="0">
              <a:ln w="22225">
                <a:solidFill>
                  <a:schemeClr val="accent2"/>
                </a:solidFill>
                <a:prstDash val="solid"/>
              </a:ln>
              <a:solidFill>
                <a:schemeClr val="accent5">
                  <a:lumMod val="75000"/>
                </a:schemeClr>
              </a:solidFill>
            </a:endParaRPr>
          </a:p>
        </p:txBody>
      </p:sp>
    </p:spTree>
    <p:extLst>
      <p:ext uri="{BB962C8B-B14F-4D97-AF65-F5344CB8AC3E}">
        <p14:creationId xmlns:p14="http://schemas.microsoft.com/office/powerpoint/2010/main" val="4095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6F866-8251-7AFC-F480-44E7EFA0EFC9}"/>
              </a:ext>
            </a:extLst>
          </p:cNvPr>
          <p:cNvSpPr txBox="1"/>
          <p:nvPr/>
        </p:nvSpPr>
        <p:spPr>
          <a:xfrm>
            <a:off x="2286000" y="3314700"/>
            <a:ext cx="14097000" cy="4524315"/>
          </a:xfrm>
          <a:prstGeom prst="rect">
            <a:avLst/>
          </a:prstGeom>
          <a:noFill/>
        </p:spPr>
        <p:txBody>
          <a:bodyPr wrap="square" rtlCol="0">
            <a:spAutoFit/>
          </a:bodyPr>
          <a:lstStyle/>
          <a:p>
            <a:r>
              <a:rPr lang="en-US" sz="4800" b="1" dirty="0">
                <a:solidFill>
                  <a:schemeClr val="tx2">
                    <a:lumMod val="75000"/>
                  </a:schemeClr>
                </a:solidFill>
              </a:rPr>
              <a:t>“Connecting Hearts and Hands”</a:t>
            </a:r>
            <a:r>
              <a:rPr lang="en-US" sz="4800" dirty="0"/>
              <a:t> is a web platform that links charitable organizations with volunteers and donors. It streamlines managing volunteer activities, donation transactions, and communication, making it easier for people to contribute and for organizations to coordinate support.</a:t>
            </a:r>
          </a:p>
        </p:txBody>
      </p:sp>
      <p:sp>
        <p:nvSpPr>
          <p:cNvPr id="4" name="TextBox 3"/>
          <p:cNvSpPr txBox="1"/>
          <p:nvPr/>
        </p:nvSpPr>
        <p:spPr>
          <a:xfrm>
            <a:off x="4778392" y="1229272"/>
            <a:ext cx="7054816" cy="1107996"/>
          </a:xfrm>
          <a:prstGeom prst="rect">
            <a:avLst/>
          </a:prstGeom>
          <a:noFill/>
        </p:spPr>
        <p:txBody>
          <a:bodyPr wrap="none" rtlCol="0">
            <a:spAutoFit/>
          </a:bodyPr>
          <a:lstStyle/>
          <a:p>
            <a:r>
              <a:rPr lang="en-US" sz="6600" b="1" dirty="0">
                <a:solidFill>
                  <a:schemeClr val="accent3">
                    <a:lumMod val="50000"/>
                  </a:schemeClr>
                </a:solidFill>
              </a:rPr>
              <a:t>Problem </a:t>
            </a:r>
            <a:r>
              <a:rPr lang="en-US" sz="6600" b="1" dirty="0" err="1">
                <a:solidFill>
                  <a:schemeClr val="accent3">
                    <a:lumMod val="50000"/>
                  </a:schemeClr>
                </a:solidFill>
              </a:rPr>
              <a:t>Defination</a:t>
            </a:r>
            <a:endParaRPr lang="en-US" sz="6600" b="1" dirty="0">
              <a:solidFill>
                <a:schemeClr val="accent3">
                  <a:lumMod val="50000"/>
                </a:schemeClr>
              </a:solidFill>
            </a:endParaRPr>
          </a:p>
        </p:txBody>
      </p:sp>
    </p:spTree>
    <p:extLst>
      <p:ext uri="{BB962C8B-B14F-4D97-AF65-F5344CB8AC3E}">
        <p14:creationId xmlns:p14="http://schemas.microsoft.com/office/powerpoint/2010/main" val="203842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63266"/>
            <a:ext cx="18288000" cy="13584203"/>
          </a:xfrm>
          <a:custGeom>
            <a:avLst/>
            <a:gdLst/>
            <a:ahLst/>
            <a:cxnLst/>
            <a:rect l="l" t="t" r="r" b="b"/>
            <a:pathLst>
              <a:path w="18288000" h="13584203">
                <a:moveTo>
                  <a:pt x="0" y="0"/>
                </a:moveTo>
                <a:lnTo>
                  <a:pt x="18288000" y="0"/>
                </a:lnTo>
                <a:lnTo>
                  <a:pt x="18288000" y="13584204"/>
                </a:lnTo>
                <a:lnTo>
                  <a:pt x="0" y="13584204"/>
                </a:lnTo>
                <a:lnTo>
                  <a:pt x="0" y="0"/>
                </a:lnTo>
                <a:close/>
              </a:path>
            </a:pathLst>
          </a:custGeom>
          <a:blipFill>
            <a:blip r:embed="rId2"/>
            <a:stretch>
              <a:fillRect t="-3850" b="-3850"/>
            </a:stretch>
          </a:blipFill>
        </p:spPr>
      </p:sp>
      <p:sp>
        <p:nvSpPr>
          <p:cNvPr id="4" name="TextBox 4"/>
          <p:cNvSpPr txBox="1"/>
          <p:nvPr/>
        </p:nvSpPr>
        <p:spPr>
          <a:xfrm>
            <a:off x="1066800" y="-419100"/>
            <a:ext cx="14350240" cy="2962349"/>
          </a:xfrm>
          <a:prstGeom prst="rect">
            <a:avLst/>
          </a:prstGeom>
        </p:spPr>
        <p:txBody>
          <a:bodyPr wrap="square" lIns="0" tIns="0" rIns="0" bIns="0" rtlCol="0" anchor="t">
            <a:spAutoFit/>
          </a:bodyPr>
          <a:lstStyle/>
          <a:p>
            <a:pPr algn="ctr">
              <a:lnSpc>
                <a:spcPts val="3273"/>
              </a:lnSpc>
            </a:pPr>
            <a:r>
              <a:rPr lang="en-US" sz="2518" b="1" i="1" dirty="0">
                <a:solidFill>
                  <a:schemeClr val="accent1">
                    <a:lumMod val="75000"/>
                  </a:schemeClr>
                </a:solidFill>
                <a:latin typeface="Open Sauce Bold Italics"/>
                <a:ea typeface="Open Sauce Bold Italics"/>
                <a:cs typeface="Open Sauce Bold Italics"/>
                <a:sym typeface="Open Sauce Bold Italics"/>
              </a:rPr>
              <a:t>ABOUT</a:t>
            </a:r>
          </a:p>
          <a:p>
            <a:pPr algn="ctr">
              <a:lnSpc>
                <a:spcPts val="3273"/>
              </a:lnSpc>
            </a:pPr>
            <a:r>
              <a:rPr lang="en-US" sz="2518" b="1" i="1" dirty="0">
                <a:solidFill>
                  <a:schemeClr val="accent1">
                    <a:lumMod val="75000"/>
                  </a:schemeClr>
                </a:solidFill>
                <a:latin typeface="Open Sauce Bold Italics"/>
                <a:ea typeface="Open Sauce Bold Italics"/>
                <a:cs typeface="Open Sauce Bold Italics"/>
                <a:sym typeface="Open Sauce Bold Italics"/>
              </a:rPr>
              <a:t>Connecting Hearts and Hands is a Volunteering and Donation Management System connects charitable organizations with individuals eager to support community initiatives. It empowers people to donate money, goods, or time through a centralized platform, efficiently managing volunteering and donations. This project enhances non-profits’ effectiveness by streamlining interactions with volunteers and donors, simplifying event, task, and contribution coordination.</a:t>
            </a:r>
          </a:p>
        </p:txBody>
      </p:sp>
      <p:sp>
        <p:nvSpPr>
          <p:cNvPr id="5" name="TextBox 5"/>
          <p:cNvSpPr txBox="1"/>
          <p:nvPr/>
        </p:nvSpPr>
        <p:spPr>
          <a:xfrm>
            <a:off x="3860771" y="7448797"/>
            <a:ext cx="7189736" cy="715054"/>
          </a:xfrm>
          <a:prstGeom prst="rect">
            <a:avLst/>
          </a:prstGeom>
        </p:spPr>
        <p:txBody>
          <a:bodyPr lIns="0" tIns="0" rIns="0" bIns="0" rtlCol="0" anchor="t">
            <a:spAutoFit/>
          </a:bodyPr>
          <a:lstStyle/>
          <a:p>
            <a:pPr algn="ctr">
              <a:lnSpc>
                <a:spcPts val="2855"/>
              </a:lnSpc>
            </a:pPr>
            <a:r>
              <a:rPr lang="en-US" sz="2196" i="1">
                <a:solidFill>
                  <a:srgbClr val="363636"/>
                </a:solidFill>
                <a:latin typeface="Open Sauce Italics"/>
                <a:ea typeface="Open Sauce Italics"/>
                <a:cs typeface="Open Sauce Italics"/>
                <a:sym typeface="Open Sauce Italics"/>
              </a:rPr>
              <a:t>We believe in the power of collective action and the </a:t>
            </a:r>
          </a:p>
          <a:p>
            <a:pPr algn="ctr">
              <a:lnSpc>
                <a:spcPts val="2855"/>
              </a:lnSpc>
              <a:spcBef>
                <a:spcPct val="0"/>
              </a:spcBef>
            </a:pPr>
            <a:r>
              <a:rPr lang="en-US" sz="2196" i="1">
                <a:solidFill>
                  <a:srgbClr val="363636"/>
                </a:solidFill>
                <a:latin typeface="Open Sauce Italics"/>
                <a:ea typeface="Open Sauce Italics"/>
                <a:cs typeface="Open Sauce Italics"/>
                <a:sym typeface="Open Sauce Italics"/>
              </a:rPr>
              <a:t>importance of every contribution, big or small.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23191" y="314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sp>
      <p:grpSp>
        <p:nvGrpSpPr>
          <p:cNvPr id="4" name="Group 4"/>
          <p:cNvGrpSpPr>
            <a:grpSpLocks noChangeAspect="1"/>
          </p:cNvGrpSpPr>
          <p:nvPr/>
        </p:nvGrpSpPr>
        <p:grpSpPr>
          <a:xfrm>
            <a:off x="9866363" y="66204"/>
            <a:ext cx="8576924" cy="9649040"/>
            <a:chOff x="0" y="0"/>
            <a:chExt cx="5370413" cy="6041715"/>
          </a:xfrm>
        </p:grpSpPr>
        <p:sp>
          <p:nvSpPr>
            <p:cNvPr id="5" name="Freeform 5"/>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sp>
        <p:sp>
          <p:nvSpPr>
            <p:cNvPr id="6" name="Freeform 6"/>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l="-34528" r="-34528"/>
              </a:stretch>
            </a:blipFill>
          </p:spPr>
        </p:sp>
      </p:grpSp>
      <p:grpSp>
        <p:nvGrpSpPr>
          <p:cNvPr id="7" name="Group 7"/>
          <p:cNvGrpSpPr/>
          <p:nvPr/>
        </p:nvGrpSpPr>
        <p:grpSpPr>
          <a:xfrm>
            <a:off x="-2902061" y="606543"/>
            <a:ext cx="14778326" cy="2764751"/>
            <a:chOff x="101600" y="-19050"/>
            <a:chExt cx="1432432" cy="267981"/>
          </a:xfrm>
        </p:grpSpPr>
        <p:sp>
          <p:nvSpPr>
            <p:cNvPr id="8" name="Freeform 8"/>
            <p:cNvSpPr/>
            <p:nvPr/>
          </p:nvSpPr>
          <p:spPr>
            <a:xfrm>
              <a:off x="403988" y="50661"/>
              <a:ext cx="1130044" cy="198270"/>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sp>
        <p:sp>
          <p:nvSpPr>
            <p:cNvPr id="9" name="TextBox 9"/>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2" name="TextBox 12"/>
          <p:cNvSpPr txBox="1"/>
          <p:nvPr/>
        </p:nvSpPr>
        <p:spPr>
          <a:xfrm>
            <a:off x="1877539" y="1358009"/>
            <a:ext cx="7615000" cy="953972"/>
          </a:xfrm>
          <a:prstGeom prst="rect">
            <a:avLst/>
          </a:prstGeom>
        </p:spPr>
        <p:txBody>
          <a:bodyPr lIns="0" tIns="0" rIns="0" bIns="0" rtlCol="0" anchor="t">
            <a:spAutoFit/>
          </a:bodyPr>
          <a:lstStyle/>
          <a:p>
            <a:pPr algn="ctr">
              <a:lnSpc>
                <a:spcPts val="7649"/>
              </a:lnSpc>
              <a:spcBef>
                <a:spcPct val="0"/>
              </a:spcBef>
            </a:pPr>
            <a:r>
              <a:rPr lang="en-US" sz="5884">
                <a:solidFill>
                  <a:srgbClr val="F2F4F5"/>
                </a:solidFill>
                <a:latin typeface="Open Sauce"/>
                <a:ea typeface="Open Sauce"/>
                <a:cs typeface="Open Sauce"/>
                <a:sym typeface="Open Sauce"/>
              </a:rPr>
              <a:t>PROJECT OVERVIEW</a:t>
            </a:r>
          </a:p>
        </p:txBody>
      </p:sp>
      <p:sp>
        <p:nvSpPr>
          <p:cNvPr id="13" name="TextBox 13"/>
          <p:cNvSpPr txBox="1"/>
          <p:nvPr/>
        </p:nvSpPr>
        <p:spPr>
          <a:xfrm>
            <a:off x="4266030" y="4251729"/>
            <a:ext cx="7610237" cy="1846376"/>
          </a:xfrm>
          <a:prstGeom prst="rect">
            <a:avLst/>
          </a:prstGeom>
        </p:spPr>
        <p:txBody>
          <a:bodyPr lIns="0" tIns="0" rIns="0" bIns="0" rtlCol="0" anchor="t">
            <a:spAutoFit/>
          </a:bodyPr>
          <a:lstStyle/>
          <a:p>
            <a:pPr algn="ctr">
              <a:lnSpc>
                <a:spcPts val="3284"/>
              </a:lnSpc>
              <a:spcBef>
                <a:spcPct val="0"/>
              </a:spcBef>
            </a:pPr>
            <a:r>
              <a:rPr lang="en-US" sz="2526" b="1">
                <a:solidFill>
                  <a:srgbClr val="539BE0"/>
                </a:solidFill>
                <a:latin typeface="Open Sauce Bold"/>
                <a:ea typeface="Open Sauce Bold"/>
                <a:cs typeface="Open Sauce Bold"/>
                <a:sym typeface="Open Sauce Bold"/>
              </a:rPr>
              <a:t>Donation Drives:</a:t>
            </a:r>
          </a:p>
          <a:p>
            <a:pPr algn="ctr">
              <a:lnSpc>
                <a:spcPts val="2867"/>
              </a:lnSpc>
              <a:spcBef>
                <a:spcPct val="0"/>
              </a:spcBef>
            </a:pPr>
            <a:r>
              <a:rPr lang="en-US" sz="2205" i="1">
                <a:solidFill>
                  <a:srgbClr val="D94D4D"/>
                </a:solidFill>
                <a:latin typeface="Open Sauce Italics"/>
                <a:ea typeface="Open Sauce Italics"/>
                <a:cs typeface="Open Sauce Italics"/>
                <a:sym typeface="Open Sauce Italics"/>
              </a:rPr>
              <a:t>We facilitate regular donation drives to </a:t>
            </a:r>
          </a:p>
          <a:p>
            <a:pPr algn="ctr">
              <a:lnSpc>
                <a:spcPts val="2867"/>
              </a:lnSpc>
              <a:spcBef>
                <a:spcPct val="0"/>
              </a:spcBef>
            </a:pPr>
            <a:r>
              <a:rPr lang="en-US" sz="2205" i="1">
                <a:solidFill>
                  <a:srgbClr val="D94D4D"/>
                </a:solidFill>
                <a:latin typeface="Open Sauce Italics"/>
                <a:ea typeface="Open Sauce Italics"/>
                <a:cs typeface="Open Sauce Italics"/>
                <a:sym typeface="Open Sauce Italics"/>
              </a:rPr>
              <a:t>collect essential items such as food,</a:t>
            </a:r>
          </a:p>
          <a:p>
            <a:pPr algn="ctr">
              <a:lnSpc>
                <a:spcPts val="2867"/>
              </a:lnSpc>
              <a:spcBef>
                <a:spcPct val="0"/>
              </a:spcBef>
            </a:pPr>
            <a:r>
              <a:rPr lang="en-US" sz="2205" i="1">
                <a:solidFill>
                  <a:srgbClr val="D94D4D"/>
                </a:solidFill>
                <a:latin typeface="Open Sauce Italics"/>
                <a:ea typeface="Open Sauce Italics"/>
                <a:cs typeface="Open Sauce Italics"/>
                <a:sym typeface="Open Sauce Italics"/>
              </a:rPr>
              <a:t> clothing, school supplies, and hygiene products,</a:t>
            </a:r>
          </a:p>
          <a:p>
            <a:pPr algn="ctr">
              <a:lnSpc>
                <a:spcPts val="2867"/>
              </a:lnSpc>
              <a:spcBef>
                <a:spcPct val="0"/>
              </a:spcBef>
            </a:pPr>
            <a:r>
              <a:rPr lang="en-US" sz="2205" i="1">
                <a:solidFill>
                  <a:srgbClr val="D94D4D"/>
                </a:solidFill>
                <a:latin typeface="Open Sauce Italics"/>
                <a:ea typeface="Open Sauce Italics"/>
                <a:cs typeface="Open Sauce Italics"/>
                <a:sym typeface="Open Sauce Italics"/>
              </a:rPr>
              <a:t> which are distributed to families and individuals in nee</a:t>
            </a:r>
            <a:r>
              <a:rPr lang="en-US" sz="2205">
                <a:solidFill>
                  <a:srgbClr val="D94D4D"/>
                </a:solidFill>
                <a:latin typeface="Open Sauce"/>
                <a:ea typeface="Open Sauce"/>
                <a:cs typeface="Open Sauce"/>
                <a:sym typeface="Open Sauce"/>
              </a:rPr>
              <a:t>d</a:t>
            </a:r>
            <a:r>
              <a:rPr lang="en-US" sz="2205">
                <a:solidFill>
                  <a:srgbClr val="000000"/>
                </a:solidFill>
                <a:latin typeface="Open Sauce"/>
                <a:ea typeface="Open Sauce"/>
                <a:cs typeface="Open Sauce"/>
                <a:sym typeface="Open Sauce"/>
              </a:rPr>
              <a:t>.</a:t>
            </a:r>
          </a:p>
        </p:txBody>
      </p:sp>
      <p:sp>
        <p:nvSpPr>
          <p:cNvPr id="14" name="TextBox 14"/>
          <p:cNvSpPr txBox="1"/>
          <p:nvPr/>
        </p:nvSpPr>
        <p:spPr>
          <a:xfrm>
            <a:off x="6672224" y="7042766"/>
            <a:ext cx="2797850" cy="361673"/>
          </a:xfrm>
          <a:prstGeom prst="rect">
            <a:avLst/>
          </a:prstGeom>
        </p:spPr>
        <p:txBody>
          <a:bodyPr lIns="0" tIns="0" rIns="0" bIns="0" rtlCol="0" anchor="t">
            <a:spAutoFit/>
          </a:bodyPr>
          <a:lstStyle/>
          <a:p>
            <a:pPr algn="ctr">
              <a:lnSpc>
                <a:spcPts val="2953"/>
              </a:lnSpc>
              <a:spcBef>
                <a:spcPct val="0"/>
              </a:spcBef>
            </a:pPr>
            <a:r>
              <a:rPr lang="en-US" sz="2271">
                <a:solidFill>
                  <a:srgbClr val="5E17EB"/>
                </a:solidFill>
                <a:latin typeface="Open Sauce"/>
                <a:ea typeface="Open Sauce"/>
                <a:cs typeface="Open Sauce"/>
                <a:sym typeface="Open Sauce"/>
              </a:rPr>
              <a:t>Volunteer Programs</a:t>
            </a:r>
          </a:p>
        </p:txBody>
      </p:sp>
      <p:sp>
        <p:nvSpPr>
          <p:cNvPr id="15" name="TextBox 15"/>
          <p:cNvSpPr txBox="1"/>
          <p:nvPr/>
        </p:nvSpPr>
        <p:spPr>
          <a:xfrm>
            <a:off x="4698763" y="7664289"/>
            <a:ext cx="6889195" cy="361315"/>
          </a:xfrm>
          <a:prstGeom prst="rect">
            <a:avLst/>
          </a:prstGeom>
        </p:spPr>
        <p:txBody>
          <a:bodyPr lIns="0" tIns="0" rIns="0" bIns="0" rtlCol="0" anchor="t">
            <a:spAutoFit/>
          </a:bodyPr>
          <a:lstStyle/>
          <a:p>
            <a:pPr algn="ctr">
              <a:lnSpc>
                <a:spcPts val="2989"/>
              </a:lnSpc>
              <a:spcBef>
                <a:spcPct val="0"/>
              </a:spcBef>
            </a:pPr>
            <a:r>
              <a:rPr lang="en-US" sz="2299">
                <a:solidFill>
                  <a:srgbClr val="CB6CE6"/>
                </a:solidFill>
                <a:latin typeface="Open Sauce"/>
                <a:ea typeface="Open Sauce"/>
                <a:cs typeface="Open Sauce"/>
                <a:sym typeface="Open Sauce"/>
              </a:rPr>
              <a:t>We organize a variety of volunteer opportunities</a:t>
            </a:r>
            <a:r>
              <a:rPr lang="en-US" sz="2299">
                <a:solidFill>
                  <a:srgbClr val="000000"/>
                </a:solidFill>
                <a:latin typeface="Open Sauce"/>
                <a:ea typeface="Open Sauce"/>
                <a:cs typeface="Open Sauce"/>
                <a:sym typeface="Open Sauce"/>
              </a:rPr>
              <a:t>.</a:t>
            </a:r>
          </a:p>
        </p:txBody>
      </p:sp>
      <p:pic>
        <p:nvPicPr>
          <p:cNvPr id="17" name="Picture 16">
            <a:extLst>
              <a:ext uri="{FF2B5EF4-FFF2-40B4-BE49-F238E27FC236}">
                <a16:creationId xmlns:a16="http://schemas.microsoft.com/office/drawing/2014/main" id="{5279B0AA-3EFB-C45C-1C9A-26373EDE03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8753" y="4025489"/>
            <a:ext cx="1373507" cy="2045545"/>
          </a:xfrm>
          <a:prstGeom prst="rect">
            <a:avLst/>
          </a:prstGeom>
        </p:spPr>
      </p:pic>
      <p:pic>
        <p:nvPicPr>
          <p:cNvPr id="19" name="Picture 18">
            <a:extLst>
              <a:ext uri="{FF2B5EF4-FFF2-40B4-BE49-F238E27FC236}">
                <a16:creationId xmlns:a16="http://schemas.microsoft.com/office/drawing/2014/main" id="{2D844CBB-BD74-45D7-E4D2-CAC6E3D7A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7309" y="6935308"/>
            <a:ext cx="2505075" cy="1819275"/>
          </a:xfrm>
          <a:prstGeom prst="rect">
            <a:avLst/>
          </a:prstGeom>
        </p:spPr>
      </p:pic>
    </p:spTree>
    <p:extLst>
      <p:ext uri="{BB962C8B-B14F-4D97-AF65-F5344CB8AC3E}">
        <p14:creationId xmlns:p14="http://schemas.microsoft.com/office/powerpoint/2010/main" val="56239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57312" y="1028700"/>
            <a:ext cx="15591759" cy="8229600"/>
            <a:chOff x="0" y="0"/>
            <a:chExt cx="4106471" cy="2167467"/>
          </a:xfrm>
        </p:grpSpPr>
        <p:sp>
          <p:nvSpPr>
            <p:cNvPr id="3" name="Freeform 3"/>
            <p:cNvSpPr/>
            <p:nvPr/>
          </p:nvSpPr>
          <p:spPr>
            <a:xfrm>
              <a:off x="0" y="0"/>
              <a:ext cx="4106471" cy="2167467"/>
            </a:xfrm>
            <a:custGeom>
              <a:avLst/>
              <a:gdLst/>
              <a:ahLst/>
              <a:cxnLst/>
              <a:rect l="l" t="t" r="r" b="b"/>
              <a:pathLst>
                <a:path w="4106471" h="2167467">
                  <a:moveTo>
                    <a:pt x="12413" y="0"/>
                  </a:moveTo>
                  <a:lnTo>
                    <a:pt x="4094058" y="0"/>
                  </a:lnTo>
                  <a:cubicBezTo>
                    <a:pt x="4100914" y="0"/>
                    <a:pt x="4106471" y="5558"/>
                    <a:pt x="4106471" y="12413"/>
                  </a:cubicBezTo>
                  <a:lnTo>
                    <a:pt x="4106471" y="2155053"/>
                  </a:lnTo>
                  <a:cubicBezTo>
                    <a:pt x="4106471" y="2158346"/>
                    <a:pt x="4105164" y="2161503"/>
                    <a:pt x="4102836" y="2163831"/>
                  </a:cubicBezTo>
                  <a:cubicBezTo>
                    <a:pt x="4100507" y="2166159"/>
                    <a:pt x="4097350" y="2167467"/>
                    <a:pt x="4094058" y="2167467"/>
                  </a:cubicBezTo>
                  <a:lnTo>
                    <a:pt x="12413" y="2167467"/>
                  </a:lnTo>
                  <a:cubicBezTo>
                    <a:pt x="9121" y="2167467"/>
                    <a:pt x="5964" y="2166159"/>
                    <a:pt x="3636" y="2163831"/>
                  </a:cubicBezTo>
                  <a:cubicBezTo>
                    <a:pt x="1308" y="2161503"/>
                    <a:pt x="0" y="2158346"/>
                    <a:pt x="0" y="2155053"/>
                  </a:cubicBezTo>
                  <a:lnTo>
                    <a:pt x="0" y="12413"/>
                  </a:lnTo>
                  <a:cubicBezTo>
                    <a:pt x="0" y="9121"/>
                    <a:pt x="1308" y="5964"/>
                    <a:pt x="3636" y="3636"/>
                  </a:cubicBezTo>
                  <a:cubicBezTo>
                    <a:pt x="5964" y="1308"/>
                    <a:pt x="9121" y="0"/>
                    <a:pt x="12413" y="0"/>
                  </a:cubicBezTo>
                  <a:close/>
                </a:path>
              </a:pathLst>
            </a:custGeom>
            <a:solidFill>
              <a:srgbClr val="FFFFFF">
                <a:alpha val="86667"/>
              </a:srgbClr>
            </a:solidFill>
          </p:spPr>
        </p:sp>
        <p:sp>
          <p:nvSpPr>
            <p:cNvPr id="4" name="TextBox 4"/>
            <p:cNvSpPr txBox="1"/>
            <p:nvPr/>
          </p:nvSpPr>
          <p:spPr>
            <a:xfrm>
              <a:off x="0" y="-19050"/>
              <a:ext cx="4106471" cy="2186517"/>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4757187" y="1211584"/>
            <a:ext cx="3086100" cy="4784036"/>
            <a:chOff x="0" y="0"/>
            <a:chExt cx="812800" cy="1259993"/>
          </a:xfrm>
        </p:grpSpPr>
        <p:sp>
          <p:nvSpPr>
            <p:cNvPr id="6" name="Freeform 6"/>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sp>
        <p:sp>
          <p:nvSpPr>
            <p:cNvPr id="7" name="TextBox 7"/>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6939980" y="744528"/>
            <a:ext cx="3086100" cy="4784036"/>
            <a:chOff x="0" y="0"/>
            <a:chExt cx="812800" cy="1259993"/>
          </a:xfrm>
        </p:grpSpPr>
        <p:sp>
          <p:nvSpPr>
            <p:cNvPr id="9" name="Freeform 9"/>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sp>
        <p:sp>
          <p:nvSpPr>
            <p:cNvPr id="10" name="TextBox 10"/>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0916538" y="4148614"/>
            <a:ext cx="3086100" cy="4784036"/>
            <a:chOff x="0" y="0"/>
            <a:chExt cx="812800" cy="1259993"/>
          </a:xfrm>
        </p:grpSpPr>
        <p:sp>
          <p:nvSpPr>
            <p:cNvPr id="12" name="Freeform 12"/>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sp>
        <p:sp>
          <p:nvSpPr>
            <p:cNvPr id="13" name="TextBox 13"/>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1282924" y="0"/>
            <a:ext cx="7446127" cy="10364040"/>
          </a:xfrm>
          <a:custGeom>
            <a:avLst/>
            <a:gdLst/>
            <a:ahLst/>
            <a:cxnLst/>
            <a:rect l="l" t="t" r="r" b="b"/>
            <a:pathLst>
              <a:path w="7446127" h="10364040">
                <a:moveTo>
                  <a:pt x="0" y="0"/>
                </a:moveTo>
                <a:lnTo>
                  <a:pt x="7446127" y="0"/>
                </a:lnTo>
                <a:lnTo>
                  <a:pt x="7446127" y="10364040"/>
                </a:lnTo>
                <a:lnTo>
                  <a:pt x="0" y="10364040"/>
                </a:lnTo>
                <a:lnTo>
                  <a:pt x="0" y="0"/>
                </a:lnTo>
                <a:close/>
              </a:path>
            </a:pathLst>
          </a:custGeom>
          <a:blipFill>
            <a:blip r:embed="rId2"/>
            <a:stretch>
              <a:fillRect l="-486" r="-73496"/>
            </a:stretch>
          </a:blipFill>
        </p:spPr>
      </p:sp>
      <p:sp>
        <p:nvSpPr>
          <p:cNvPr id="15" name="Freeform 15"/>
          <p:cNvSpPr/>
          <p:nvPr/>
        </p:nvSpPr>
        <p:spPr>
          <a:xfrm>
            <a:off x="7451634" y="3290480"/>
            <a:ext cx="1701558" cy="1194184"/>
          </a:xfrm>
          <a:custGeom>
            <a:avLst/>
            <a:gdLst/>
            <a:ahLst/>
            <a:cxnLst/>
            <a:rect l="l" t="t" r="r" b="b"/>
            <a:pathLst>
              <a:path w="1701558" h="1194184">
                <a:moveTo>
                  <a:pt x="0" y="0"/>
                </a:moveTo>
                <a:lnTo>
                  <a:pt x="1701558" y="0"/>
                </a:lnTo>
                <a:lnTo>
                  <a:pt x="1701558" y="1194184"/>
                </a:lnTo>
                <a:lnTo>
                  <a:pt x="0" y="11941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1645308" y="6992021"/>
            <a:ext cx="1972940" cy="1233984"/>
          </a:xfrm>
          <a:custGeom>
            <a:avLst/>
            <a:gdLst/>
            <a:ahLst/>
            <a:cxnLst/>
            <a:rect l="l" t="t" r="r" b="b"/>
            <a:pathLst>
              <a:path w="1972940" h="1233984">
                <a:moveTo>
                  <a:pt x="0" y="0"/>
                </a:moveTo>
                <a:lnTo>
                  <a:pt x="1972939" y="0"/>
                </a:lnTo>
                <a:lnTo>
                  <a:pt x="1972939" y="1233984"/>
                </a:lnTo>
                <a:lnTo>
                  <a:pt x="0" y="12339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15288513" y="3766730"/>
            <a:ext cx="2026725" cy="1868272"/>
          </a:xfrm>
          <a:custGeom>
            <a:avLst/>
            <a:gdLst/>
            <a:ahLst/>
            <a:cxnLst/>
            <a:rect l="l" t="t" r="r" b="b"/>
            <a:pathLst>
              <a:path w="2026725" h="1868272">
                <a:moveTo>
                  <a:pt x="0" y="0"/>
                </a:moveTo>
                <a:lnTo>
                  <a:pt x="2026725" y="0"/>
                </a:lnTo>
                <a:lnTo>
                  <a:pt x="2026725" y="1868271"/>
                </a:lnTo>
                <a:lnTo>
                  <a:pt x="0" y="18682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TextBox 18"/>
          <p:cNvSpPr txBox="1"/>
          <p:nvPr/>
        </p:nvSpPr>
        <p:spPr>
          <a:xfrm>
            <a:off x="10383495" y="61819"/>
            <a:ext cx="3619143" cy="785921"/>
          </a:xfrm>
          <a:prstGeom prst="rect">
            <a:avLst/>
          </a:prstGeom>
        </p:spPr>
        <p:txBody>
          <a:bodyPr lIns="0" tIns="0" rIns="0" bIns="0" rtlCol="0" anchor="t">
            <a:spAutoFit/>
          </a:bodyPr>
          <a:lstStyle/>
          <a:p>
            <a:pPr algn="ctr">
              <a:lnSpc>
                <a:spcPts val="6695"/>
              </a:lnSpc>
              <a:spcBef>
                <a:spcPct val="0"/>
              </a:spcBef>
            </a:pPr>
            <a:r>
              <a:rPr lang="en-US" sz="4800" b="1" dirty="0">
                <a:solidFill>
                  <a:srgbClr val="D94D4D"/>
                </a:solidFill>
                <a:latin typeface="Open Sauce Bold"/>
                <a:ea typeface="Open Sauce Bold"/>
                <a:cs typeface="Open Sauce Bold"/>
                <a:sym typeface="Open Sauce Bold"/>
              </a:rPr>
              <a:t>OBJECTIVE</a:t>
            </a:r>
          </a:p>
        </p:txBody>
      </p:sp>
      <p:sp>
        <p:nvSpPr>
          <p:cNvPr id="19" name="TextBox 19"/>
          <p:cNvSpPr txBox="1"/>
          <p:nvPr/>
        </p:nvSpPr>
        <p:spPr>
          <a:xfrm>
            <a:off x="6987585" y="1573827"/>
            <a:ext cx="2990891" cy="1076960"/>
          </a:xfrm>
          <a:prstGeom prst="rect">
            <a:avLst/>
          </a:prstGeom>
        </p:spPr>
        <p:txBody>
          <a:bodyPr lIns="0" tIns="0" rIns="0" bIns="0" rtlCol="0" anchor="t">
            <a:spAutoFit/>
          </a:bodyPr>
          <a:lstStyle/>
          <a:p>
            <a:pPr algn="ctr">
              <a:lnSpc>
                <a:spcPts val="2859"/>
              </a:lnSpc>
              <a:spcBef>
                <a:spcPct val="0"/>
              </a:spcBef>
            </a:pPr>
            <a:r>
              <a:rPr lang="en-US" sz="2199" dirty="0">
                <a:solidFill>
                  <a:srgbClr val="5E17EB"/>
                </a:solidFill>
                <a:latin typeface="Open Sauce"/>
                <a:ea typeface="Open Sauce"/>
                <a:cs typeface="Open Sauce"/>
                <a:sym typeface="Open Sauce"/>
              </a:rPr>
              <a:t>Set up a secure and user-friendly system for online donations</a:t>
            </a:r>
          </a:p>
        </p:txBody>
      </p:sp>
      <p:sp>
        <p:nvSpPr>
          <p:cNvPr id="20" name="TextBox 20"/>
          <p:cNvSpPr txBox="1"/>
          <p:nvPr/>
        </p:nvSpPr>
        <p:spPr>
          <a:xfrm>
            <a:off x="10916538" y="4465614"/>
            <a:ext cx="3086100" cy="2162810"/>
          </a:xfrm>
          <a:prstGeom prst="rect">
            <a:avLst/>
          </a:prstGeom>
        </p:spPr>
        <p:txBody>
          <a:bodyPr lIns="0" tIns="0" rIns="0" bIns="0" rtlCol="0" anchor="t">
            <a:spAutoFit/>
          </a:bodyPr>
          <a:lstStyle/>
          <a:p>
            <a:pPr algn="ctr">
              <a:lnSpc>
                <a:spcPts val="2859"/>
              </a:lnSpc>
            </a:pPr>
            <a:r>
              <a:rPr lang="en-US" sz="2199">
                <a:solidFill>
                  <a:srgbClr val="D94D4D"/>
                </a:solidFill>
                <a:latin typeface="Open Sauce"/>
                <a:ea typeface="Open Sauce"/>
                <a:cs typeface="Open Sauce"/>
                <a:sym typeface="Open Sauce"/>
              </a:rPr>
              <a:t>Always updating</a:t>
            </a:r>
          </a:p>
          <a:p>
            <a:pPr algn="ctr">
              <a:lnSpc>
                <a:spcPts val="2859"/>
              </a:lnSpc>
            </a:pPr>
            <a:r>
              <a:rPr lang="en-US" sz="2199">
                <a:solidFill>
                  <a:srgbClr val="D94D4D"/>
                </a:solidFill>
                <a:latin typeface="Open Sauce"/>
                <a:ea typeface="Open Sauce"/>
                <a:cs typeface="Open Sauce"/>
                <a:sym typeface="Open Sauce"/>
              </a:rPr>
              <a:t>Voluteer activity</a:t>
            </a:r>
          </a:p>
          <a:p>
            <a:pPr algn="ctr">
              <a:lnSpc>
                <a:spcPts val="2859"/>
              </a:lnSpc>
            </a:pPr>
            <a:r>
              <a:rPr lang="en-US" sz="2199">
                <a:solidFill>
                  <a:srgbClr val="D94D4D"/>
                </a:solidFill>
                <a:latin typeface="Open Sauce"/>
                <a:ea typeface="Open Sauce"/>
                <a:cs typeface="Open Sauce"/>
                <a:sym typeface="Open Sauce"/>
              </a:rPr>
              <a:t>and ensure </a:t>
            </a:r>
          </a:p>
          <a:p>
            <a:pPr algn="ctr">
              <a:lnSpc>
                <a:spcPts val="2859"/>
              </a:lnSpc>
            </a:pPr>
            <a:r>
              <a:rPr lang="en-US" sz="2199">
                <a:solidFill>
                  <a:srgbClr val="D94D4D"/>
                </a:solidFill>
                <a:latin typeface="Open Sauce"/>
                <a:ea typeface="Open Sauce"/>
                <a:cs typeface="Open Sauce"/>
                <a:sym typeface="Open Sauce"/>
              </a:rPr>
              <a:t>donare that their</a:t>
            </a:r>
          </a:p>
          <a:p>
            <a:pPr algn="ctr">
              <a:lnSpc>
                <a:spcPts val="2859"/>
              </a:lnSpc>
            </a:pPr>
            <a:r>
              <a:rPr lang="en-US" sz="2199">
                <a:solidFill>
                  <a:srgbClr val="D94D4D"/>
                </a:solidFill>
                <a:latin typeface="Open Sauce"/>
                <a:ea typeface="Open Sauce"/>
                <a:cs typeface="Open Sauce"/>
                <a:sym typeface="Open Sauce"/>
              </a:rPr>
              <a:t>donation come to</a:t>
            </a:r>
          </a:p>
          <a:p>
            <a:pPr algn="ctr">
              <a:lnSpc>
                <a:spcPts val="2859"/>
              </a:lnSpc>
              <a:spcBef>
                <a:spcPct val="0"/>
              </a:spcBef>
            </a:pPr>
            <a:r>
              <a:rPr lang="en-US" sz="2199">
                <a:solidFill>
                  <a:srgbClr val="D94D4D"/>
                </a:solidFill>
                <a:latin typeface="Open Sauce"/>
                <a:ea typeface="Open Sauce"/>
                <a:cs typeface="Open Sauce"/>
                <a:sym typeface="Open Sauce"/>
              </a:rPr>
              <a:t>needy people</a:t>
            </a:r>
          </a:p>
        </p:txBody>
      </p:sp>
      <p:sp>
        <p:nvSpPr>
          <p:cNvPr id="21" name="TextBox 21"/>
          <p:cNvSpPr txBox="1"/>
          <p:nvPr/>
        </p:nvSpPr>
        <p:spPr>
          <a:xfrm>
            <a:off x="15091871" y="1768772"/>
            <a:ext cx="2416731" cy="353060"/>
          </a:xfrm>
          <a:prstGeom prst="rect">
            <a:avLst/>
          </a:prstGeom>
        </p:spPr>
        <p:txBody>
          <a:bodyPr lIns="0" tIns="0" rIns="0" bIns="0" rtlCol="0" anchor="t">
            <a:spAutoFit/>
          </a:bodyPr>
          <a:lstStyle/>
          <a:p>
            <a:pPr algn="ctr">
              <a:lnSpc>
                <a:spcPts val="2859"/>
              </a:lnSpc>
              <a:spcBef>
                <a:spcPct val="0"/>
              </a:spcBef>
            </a:pPr>
            <a:r>
              <a:rPr lang="en-US" sz="2199">
                <a:solidFill>
                  <a:srgbClr val="5271FF"/>
                </a:solidFill>
                <a:latin typeface="Open Sauce"/>
                <a:ea typeface="Open Sauce"/>
                <a:cs typeface="Open Sauce"/>
                <a:sym typeface="Open Sauce"/>
              </a:rPr>
              <a:t>Beautiful platform</a:t>
            </a:r>
          </a:p>
        </p:txBody>
      </p:sp>
      <p:sp>
        <p:nvSpPr>
          <p:cNvPr id="22" name="TextBox 22"/>
          <p:cNvSpPr txBox="1"/>
          <p:nvPr/>
        </p:nvSpPr>
        <p:spPr>
          <a:xfrm>
            <a:off x="15091871" y="2575470"/>
            <a:ext cx="2416731" cy="743793"/>
          </a:xfrm>
          <a:prstGeom prst="rect">
            <a:avLst/>
          </a:prstGeom>
        </p:spPr>
        <p:txBody>
          <a:bodyPr lIns="0" tIns="0" rIns="0" bIns="0" rtlCol="0" anchor="t">
            <a:spAutoFit/>
          </a:bodyPr>
          <a:lstStyle/>
          <a:p>
            <a:pPr algn="ctr">
              <a:lnSpc>
                <a:spcPts val="2859"/>
              </a:lnSpc>
              <a:spcBef>
                <a:spcPct val="0"/>
              </a:spcBef>
            </a:pPr>
            <a:r>
              <a:rPr lang="en-US" sz="2199" dirty="0">
                <a:solidFill>
                  <a:srgbClr val="A22412"/>
                </a:solidFill>
                <a:latin typeface="Open Sauce"/>
                <a:ea typeface="Open Sauce"/>
                <a:cs typeface="Open Sauce"/>
                <a:sym typeface="Open Sauce"/>
              </a:rPr>
              <a:t>Users gets satisfied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110" y="1866900"/>
            <a:ext cx="6463948" cy="7391400"/>
            <a:chOff x="0" y="0"/>
            <a:chExt cx="2206375" cy="2274212"/>
          </a:xfrm>
        </p:grpSpPr>
        <p:sp>
          <p:nvSpPr>
            <p:cNvPr id="3" name="Freeform 3"/>
            <p:cNvSpPr/>
            <p:nvPr/>
          </p:nvSpPr>
          <p:spPr>
            <a:xfrm>
              <a:off x="0" y="0"/>
              <a:ext cx="2206375" cy="2274212"/>
            </a:xfrm>
            <a:custGeom>
              <a:avLst/>
              <a:gdLst/>
              <a:ahLst/>
              <a:cxnLst/>
              <a:rect l="l" t="t" r="r" b="b"/>
              <a:pathLst>
                <a:path w="2206375" h="2274212">
                  <a:moveTo>
                    <a:pt x="13175" y="0"/>
                  </a:moveTo>
                  <a:lnTo>
                    <a:pt x="2193200" y="0"/>
                  </a:lnTo>
                  <a:cubicBezTo>
                    <a:pt x="2200476" y="0"/>
                    <a:pt x="2206375" y="5899"/>
                    <a:pt x="2206375" y="13175"/>
                  </a:cubicBezTo>
                  <a:lnTo>
                    <a:pt x="2206375" y="2261038"/>
                  </a:lnTo>
                  <a:cubicBezTo>
                    <a:pt x="2206375" y="2264532"/>
                    <a:pt x="2204987" y="2267883"/>
                    <a:pt x="2202516" y="2270353"/>
                  </a:cubicBezTo>
                  <a:cubicBezTo>
                    <a:pt x="2200045" y="2272824"/>
                    <a:pt x="2196694" y="2274212"/>
                    <a:pt x="2193200" y="2274212"/>
                  </a:cubicBezTo>
                  <a:lnTo>
                    <a:pt x="13175" y="2274212"/>
                  </a:lnTo>
                  <a:cubicBezTo>
                    <a:pt x="9681" y="2274212"/>
                    <a:pt x="6330" y="2272824"/>
                    <a:pt x="3859" y="2270353"/>
                  </a:cubicBezTo>
                  <a:cubicBezTo>
                    <a:pt x="1388" y="2267883"/>
                    <a:pt x="0" y="2264532"/>
                    <a:pt x="0" y="2261038"/>
                  </a:cubicBezTo>
                  <a:lnTo>
                    <a:pt x="0" y="13175"/>
                  </a:lnTo>
                  <a:cubicBezTo>
                    <a:pt x="0" y="9681"/>
                    <a:pt x="1388" y="6330"/>
                    <a:pt x="3859" y="3859"/>
                  </a:cubicBezTo>
                  <a:cubicBezTo>
                    <a:pt x="6330" y="1388"/>
                    <a:pt x="9681" y="0"/>
                    <a:pt x="13175" y="0"/>
                  </a:cubicBezTo>
                  <a:close/>
                </a:path>
              </a:pathLst>
            </a:custGeom>
            <a:solidFill>
              <a:srgbClr val="131211"/>
            </a:solidFill>
          </p:spPr>
        </p:sp>
        <p:sp>
          <p:nvSpPr>
            <p:cNvPr id="4" name="TextBox 4"/>
            <p:cNvSpPr txBox="1"/>
            <p:nvPr/>
          </p:nvSpPr>
          <p:spPr>
            <a:xfrm>
              <a:off x="0" y="-19050"/>
              <a:ext cx="2206375" cy="2293262"/>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7950837" y="1655047"/>
            <a:ext cx="9909400" cy="6573236"/>
          </a:xfrm>
          <a:custGeom>
            <a:avLst/>
            <a:gdLst/>
            <a:ahLst/>
            <a:cxnLst/>
            <a:rect l="l" t="t" r="r" b="b"/>
            <a:pathLst>
              <a:path w="9909400" h="6573236">
                <a:moveTo>
                  <a:pt x="0" y="0"/>
                </a:moveTo>
                <a:lnTo>
                  <a:pt x="9909400" y="0"/>
                </a:lnTo>
                <a:lnTo>
                  <a:pt x="9909400" y="6573236"/>
                </a:lnTo>
                <a:lnTo>
                  <a:pt x="0" y="6573236"/>
                </a:lnTo>
                <a:lnTo>
                  <a:pt x="0" y="0"/>
                </a:lnTo>
                <a:close/>
              </a:path>
            </a:pathLst>
          </a:custGeom>
          <a:blipFill>
            <a:blip r:embed="rId2"/>
            <a:stretch>
              <a:fillRect/>
            </a:stretch>
          </a:blipFill>
        </p:spPr>
      </p:sp>
      <p:sp>
        <p:nvSpPr>
          <p:cNvPr id="6" name="TextBox 6"/>
          <p:cNvSpPr txBox="1"/>
          <p:nvPr/>
        </p:nvSpPr>
        <p:spPr>
          <a:xfrm>
            <a:off x="574903" y="375230"/>
            <a:ext cx="7238899" cy="848349"/>
          </a:xfrm>
          <a:prstGeom prst="rect">
            <a:avLst/>
          </a:prstGeom>
        </p:spPr>
        <p:txBody>
          <a:bodyPr lIns="0" tIns="0" rIns="0" bIns="0" rtlCol="0" anchor="t">
            <a:spAutoFit/>
          </a:bodyPr>
          <a:lstStyle/>
          <a:p>
            <a:pPr marL="0" lvl="0" indent="0" algn="l">
              <a:lnSpc>
                <a:spcPts val="6842"/>
              </a:lnSpc>
              <a:spcBef>
                <a:spcPct val="0"/>
              </a:spcBef>
            </a:pPr>
            <a:r>
              <a:rPr lang="en-US" sz="4958" spc="173">
                <a:solidFill>
                  <a:srgbClr val="010101"/>
                </a:solidFill>
                <a:latin typeface="Archivo Black"/>
                <a:ea typeface="Archivo Black"/>
                <a:cs typeface="Archivo Black"/>
                <a:sym typeface="Archivo Black"/>
              </a:rPr>
              <a:t>MAIN FEATURES</a:t>
            </a:r>
          </a:p>
        </p:txBody>
      </p:sp>
      <p:sp>
        <p:nvSpPr>
          <p:cNvPr id="7" name="TextBox 7"/>
          <p:cNvSpPr txBox="1"/>
          <p:nvPr/>
        </p:nvSpPr>
        <p:spPr>
          <a:xfrm>
            <a:off x="1616290" y="2445973"/>
            <a:ext cx="5241710" cy="5950347"/>
          </a:xfrm>
          <a:prstGeom prst="rect">
            <a:avLst/>
          </a:prstGeom>
        </p:spPr>
        <p:txBody>
          <a:bodyPr wrap="square" lIns="0" tIns="0" rIns="0" bIns="0" rtlCol="0" anchor="t">
            <a:spAutoFit/>
          </a:bodyPr>
          <a:lstStyle/>
          <a:p>
            <a:pPr marL="237489" lvl="1">
              <a:lnSpc>
                <a:spcPts val="2859"/>
              </a:lnSpc>
            </a:pPr>
            <a:r>
              <a:rPr lang="en-US" sz="2400" dirty="0">
                <a:solidFill>
                  <a:schemeClr val="dk1"/>
                </a:solidFill>
                <a:latin typeface="Nunito"/>
                <a:ea typeface="Nunito"/>
                <a:cs typeface="Nunito"/>
                <a:sym typeface="Nunito"/>
              </a:rPr>
              <a:t>,</a:t>
            </a: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Authentication(</a:t>
            </a:r>
            <a:r>
              <a:rPr lang="en-US" sz="2199" dirty="0" err="1">
                <a:solidFill>
                  <a:srgbClr val="FFFBFB"/>
                </a:solidFill>
                <a:latin typeface="Open Sauce"/>
                <a:ea typeface="Open Sauce"/>
                <a:cs typeface="Open Sauce"/>
                <a:sym typeface="Open Sauce"/>
              </a:rPr>
              <a:t>Login,Registration</a:t>
            </a:r>
            <a:r>
              <a:rPr lang="en-US" sz="2199" dirty="0">
                <a:solidFill>
                  <a:srgbClr val="FFFBFB"/>
                </a:solidFill>
                <a:latin typeface="Open Sauce"/>
                <a:ea typeface="Open Sauce"/>
                <a:cs typeface="Open Sauce"/>
                <a:sym typeface="Open Sauce"/>
              </a:rPr>
              <a:t>),</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Profile Management,</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Admin </a:t>
            </a:r>
            <a:r>
              <a:rPr lang="en-US" sz="2199" dirty="0" err="1">
                <a:solidFill>
                  <a:srgbClr val="FFFBFB"/>
                </a:solidFill>
                <a:latin typeface="Open Sauce"/>
                <a:ea typeface="Open Sauce"/>
                <a:cs typeface="Open Sauce"/>
                <a:sym typeface="Open Sauce"/>
              </a:rPr>
              <a:t>Pannel</a:t>
            </a:r>
            <a:r>
              <a:rPr lang="en-US" sz="2199" dirty="0">
                <a:solidFill>
                  <a:srgbClr val="FFFBFB"/>
                </a:solidFill>
                <a:latin typeface="Open Sauce"/>
                <a:ea typeface="Open Sauce"/>
                <a:cs typeface="Open Sauce"/>
                <a:sym typeface="Open Sauce"/>
              </a:rPr>
              <a:t>,</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Real-Time Notification and Updates,</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Search Result,</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Donation Management,</a:t>
            </a:r>
          </a:p>
          <a:p>
            <a:pPr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Confirmation Donor,</a:t>
            </a:r>
          </a:p>
          <a:p>
            <a:pPr marL="237489" lvl="1" algn="l">
              <a:lnSpc>
                <a:spcPts val="2859"/>
              </a:lnSpc>
            </a:pPr>
            <a:endParaRPr lang="en-US" sz="2199" dirty="0">
              <a:solidFill>
                <a:srgbClr val="FFFBFB"/>
              </a:solidFill>
              <a:latin typeface="Open Sauce"/>
              <a:ea typeface="Open Sauce"/>
              <a:cs typeface="Open Sauce"/>
              <a:sym typeface="Open Sauce"/>
            </a:endParaRPr>
          </a:p>
          <a:p>
            <a:pPr marL="474979" lvl="1" indent="-237490" algn="l">
              <a:lnSpc>
                <a:spcPts val="2859"/>
              </a:lnSpc>
              <a:buFont typeface="Arial"/>
              <a:buChar char="•"/>
            </a:pPr>
            <a:r>
              <a:rPr lang="en-US" sz="2199" dirty="0">
                <a:solidFill>
                  <a:srgbClr val="FFFBFB"/>
                </a:solidFill>
                <a:latin typeface="Open Sauce"/>
                <a:ea typeface="Open Sauce"/>
                <a:cs typeface="Open Sauce"/>
                <a:sym typeface="Open Sauce"/>
              </a:rPr>
              <a:t>Career in Our Platform.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 y="2019300"/>
            <a:ext cx="10159999" cy="6781800"/>
          </a:xfrm>
          <a:prstGeom prst="rect">
            <a:avLst/>
          </a:prstGeom>
        </p:spPr>
      </p:pic>
      <p:sp>
        <p:nvSpPr>
          <p:cNvPr id="3" name="TextBox 2"/>
          <p:cNvSpPr txBox="1"/>
          <p:nvPr/>
        </p:nvSpPr>
        <p:spPr>
          <a:xfrm>
            <a:off x="9677400" y="1634579"/>
            <a:ext cx="3260893" cy="769441"/>
          </a:xfrm>
          <a:prstGeom prst="rect">
            <a:avLst/>
          </a:prstGeom>
          <a:noFill/>
        </p:spPr>
        <p:txBody>
          <a:bodyPr wrap="none" rtlCol="0">
            <a:spAutoFit/>
          </a:bodyPr>
          <a:lstStyle/>
          <a:p>
            <a:r>
              <a:rPr lang="en-US" sz="4400" b="1" dirty="0">
                <a:solidFill>
                  <a:schemeClr val="accent2">
                    <a:lumMod val="75000"/>
                  </a:schemeClr>
                </a:solidFill>
              </a:rPr>
              <a:t>MOTIVATION</a:t>
            </a:r>
          </a:p>
        </p:txBody>
      </p:sp>
      <p:sp>
        <p:nvSpPr>
          <p:cNvPr id="4" name="TextBox 3"/>
          <p:cNvSpPr txBox="1"/>
          <p:nvPr/>
        </p:nvSpPr>
        <p:spPr>
          <a:xfrm>
            <a:off x="9405870" y="2781300"/>
            <a:ext cx="8534400" cy="2308324"/>
          </a:xfrm>
          <a:prstGeom prst="rect">
            <a:avLst/>
          </a:prstGeom>
          <a:noFill/>
        </p:spPr>
        <p:txBody>
          <a:bodyPr wrap="square" rtlCol="0">
            <a:spAutoFit/>
          </a:bodyPr>
          <a:lstStyle/>
          <a:p>
            <a:r>
              <a:rPr lang="en-US" sz="3600" dirty="0">
                <a:solidFill>
                  <a:schemeClr val="tx2">
                    <a:lumMod val="50000"/>
                  </a:schemeClr>
                </a:solidFill>
              </a:rPr>
              <a:t>In today’s world, many people want to help their communities by volunteering or donating.</a:t>
            </a:r>
          </a:p>
          <a:p>
            <a:endParaRPr lang="en-US" sz="3600" dirty="0">
              <a:solidFill>
                <a:schemeClr val="tx2">
                  <a:lumMod val="50000"/>
                </a:schemeClr>
              </a:solidFill>
            </a:endParaRPr>
          </a:p>
        </p:txBody>
      </p:sp>
      <p:sp>
        <p:nvSpPr>
          <p:cNvPr id="6" name="TextBox 5"/>
          <p:cNvSpPr txBox="1"/>
          <p:nvPr/>
        </p:nvSpPr>
        <p:spPr>
          <a:xfrm>
            <a:off x="9677399" y="4914900"/>
            <a:ext cx="6738127" cy="2862322"/>
          </a:xfrm>
          <a:prstGeom prst="rect">
            <a:avLst/>
          </a:prstGeom>
          <a:noFill/>
        </p:spPr>
        <p:txBody>
          <a:bodyPr wrap="none" rtlCol="0">
            <a:spAutoFit/>
          </a:bodyPr>
          <a:lstStyle/>
          <a:p>
            <a:pPr marL="285750" indent="-285750">
              <a:buFont typeface="Wingdings" pitchFamily="2" charset="2"/>
              <a:buChar char="Ø"/>
            </a:pPr>
            <a:r>
              <a:rPr lang="en" sz="3600" dirty="0">
                <a:solidFill>
                  <a:schemeClr val="dk1"/>
                </a:solidFill>
              </a:rPr>
              <a:t>Ensuring accessibility for anyone</a:t>
            </a:r>
          </a:p>
          <a:p>
            <a:pPr marL="285750" indent="-285750">
              <a:buFont typeface="Wingdings" pitchFamily="2" charset="2"/>
              <a:buChar char="Ø"/>
            </a:pPr>
            <a:r>
              <a:rPr lang="en" sz="3600" dirty="0">
                <a:solidFill>
                  <a:schemeClr val="dk1"/>
                </a:solidFill>
              </a:rPr>
              <a:t>Personal Satisfaction</a:t>
            </a:r>
          </a:p>
          <a:p>
            <a:pPr marL="285750" indent="-285750">
              <a:buFont typeface="Wingdings" pitchFamily="2" charset="2"/>
              <a:buChar char="Ø"/>
            </a:pPr>
            <a:r>
              <a:rPr lang="en" sz="3600" dirty="0">
                <a:solidFill>
                  <a:schemeClr val="dk1"/>
                </a:solidFill>
              </a:rPr>
              <a:t>Social Connections</a:t>
            </a:r>
          </a:p>
          <a:p>
            <a:pPr marL="285750" indent="-285750">
              <a:buFont typeface="Wingdings" pitchFamily="2" charset="2"/>
              <a:buChar char="Ø"/>
            </a:pPr>
            <a:r>
              <a:rPr lang="en-US" sz="3600" dirty="0"/>
              <a:t>Coordination Challenges</a:t>
            </a:r>
          </a:p>
          <a:p>
            <a:pPr marL="285750" indent="-285750">
              <a:buFont typeface="Wingdings" pitchFamily="2" charset="2"/>
              <a:buChar char="Ø"/>
            </a:pPr>
            <a:r>
              <a:rPr lang="en-US" sz="3600" dirty="0"/>
              <a:t>Skill Development</a:t>
            </a:r>
          </a:p>
        </p:txBody>
      </p:sp>
    </p:spTree>
    <p:extLst>
      <p:ext uri="{BB962C8B-B14F-4D97-AF65-F5344CB8AC3E}">
        <p14:creationId xmlns:p14="http://schemas.microsoft.com/office/powerpoint/2010/main" val="37741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0793" y="-2522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1555003"/>
            <a:ext cx="13591051" cy="2169502"/>
            <a:chOff x="0" y="0"/>
            <a:chExt cx="1876002" cy="218865"/>
          </a:xfrm>
        </p:grpSpPr>
        <p:sp>
          <p:nvSpPr>
            <p:cNvPr id="4" name="Freeform 4"/>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010101"/>
            </a:solidFill>
            <a:ln cap="sq">
              <a:noFill/>
              <a:prstDash val="solid"/>
              <a:miter/>
            </a:ln>
          </p:spPr>
        </p:sp>
        <p:sp>
          <p:nvSpPr>
            <p:cNvPr id="5" name="TextBox 5"/>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TextBox 6"/>
          <p:cNvSpPr txBox="1"/>
          <p:nvPr/>
        </p:nvSpPr>
        <p:spPr>
          <a:xfrm>
            <a:off x="1663813" y="1725604"/>
            <a:ext cx="9308329" cy="812989"/>
          </a:xfrm>
          <a:prstGeom prst="rect">
            <a:avLst/>
          </a:prstGeom>
        </p:spPr>
        <p:txBody>
          <a:bodyPr lIns="0" tIns="0" rIns="0" bIns="0" rtlCol="0" anchor="t">
            <a:spAutoFit/>
          </a:bodyPr>
          <a:lstStyle/>
          <a:p>
            <a:pPr marL="0" lvl="0" indent="0" algn="ctr">
              <a:lnSpc>
                <a:spcPts val="6548"/>
              </a:lnSpc>
              <a:spcBef>
                <a:spcPct val="0"/>
              </a:spcBef>
            </a:pPr>
            <a:r>
              <a:rPr lang="en-US" sz="4745" spc="37">
                <a:solidFill>
                  <a:srgbClr val="FFFFFF"/>
                </a:solidFill>
                <a:latin typeface="Archivo Black"/>
                <a:ea typeface="Archivo Black"/>
                <a:cs typeface="Archivo Black"/>
                <a:sym typeface="Archivo Black"/>
              </a:rPr>
              <a:t>PROBLEM STATEMENT</a:t>
            </a:r>
          </a:p>
        </p:txBody>
      </p:sp>
      <p:grpSp>
        <p:nvGrpSpPr>
          <p:cNvPr id="7" name="Group 7"/>
          <p:cNvGrpSpPr/>
          <p:nvPr/>
        </p:nvGrpSpPr>
        <p:grpSpPr>
          <a:xfrm>
            <a:off x="916860" y="3148979"/>
            <a:ext cx="5689104" cy="275488"/>
            <a:chOff x="0" y="0"/>
            <a:chExt cx="4519796" cy="218865"/>
          </a:xfrm>
        </p:grpSpPr>
        <p:sp>
          <p:nvSpPr>
            <p:cNvPr id="8" name="Freeform 8"/>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sp>
        <p:sp>
          <p:nvSpPr>
            <p:cNvPr id="9" name="TextBox 9"/>
            <p:cNvSpPr txBox="1"/>
            <p:nvPr/>
          </p:nvSpPr>
          <p:spPr>
            <a:xfrm>
              <a:off x="101600" y="-19050"/>
              <a:ext cx="4316596" cy="2379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10" name="Group 10"/>
          <p:cNvGrpSpPr/>
          <p:nvPr/>
        </p:nvGrpSpPr>
        <p:grpSpPr>
          <a:xfrm>
            <a:off x="9353087" y="151609"/>
            <a:ext cx="8930559" cy="675906"/>
            <a:chOff x="0" y="0"/>
            <a:chExt cx="1876002" cy="218865"/>
          </a:xfrm>
        </p:grpSpPr>
        <p:sp>
          <p:nvSpPr>
            <p:cNvPr id="11" name="Freeform 11"/>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sp>
        <p:sp>
          <p:nvSpPr>
            <p:cNvPr id="12" name="TextBox 12"/>
            <p:cNvSpPr txBox="1"/>
            <p:nvPr/>
          </p:nvSpPr>
          <p:spPr>
            <a:xfrm>
              <a:off x="101600" y="-19050"/>
              <a:ext cx="1672802"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AutoShape 13"/>
          <p:cNvSpPr/>
          <p:nvPr/>
        </p:nvSpPr>
        <p:spPr>
          <a:xfrm>
            <a:off x="0" y="1015448"/>
            <a:ext cx="12921291" cy="0"/>
          </a:xfrm>
          <a:prstGeom prst="line">
            <a:avLst/>
          </a:prstGeom>
          <a:ln w="38100" cap="flat">
            <a:solidFill>
              <a:srgbClr val="000000"/>
            </a:solidFill>
            <a:prstDash val="solid"/>
            <a:headEnd type="none" w="sm" len="sm"/>
            <a:tailEnd type="none" w="sm" len="sm"/>
          </a:ln>
        </p:spPr>
      </p:sp>
      <p:sp>
        <p:nvSpPr>
          <p:cNvPr id="14" name="TextBox 14"/>
          <p:cNvSpPr txBox="1"/>
          <p:nvPr/>
        </p:nvSpPr>
        <p:spPr>
          <a:xfrm>
            <a:off x="736060" y="4152900"/>
            <a:ext cx="15342140" cy="3757439"/>
          </a:xfrm>
          <a:prstGeom prst="rect">
            <a:avLst/>
          </a:prstGeom>
        </p:spPr>
        <p:txBody>
          <a:bodyPr wrap="square" lIns="0" tIns="0" rIns="0" bIns="0" rtlCol="0" anchor="t">
            <a:spAutoFit/>
          </a:bodyPr>
          <a:lstStyle/>
          <a:p>
            <a:pPr algn="l">
              <a:lnSpc>
                <a:spcPts val="5886"/>
              </a:lnSpc>
            </a:pPr>
            <a:r>
              <a:rPr lang="en-US" sz="2899" b="1" dirty="0">
                <a:solidFill>
                  <a:srgbClr val="727070"/>
                </a:solidFill>
                <a:latin typeface="Open Sauce Bold"/>
                <a:ea typeface="Open Sauce Bold"/>
                <a:cs typeface="Open Sauce Bold"/>
                <a:sym typeface="Open Sauce Bold"/>
              </a:rPr>
              <a:t>   1)Donators  many time can not find correct place for donation. They  faces cheaters.</a:t>
            </a:r>
          </a:p>
          <a:p>
            <a:pPr algn="l">
              <a:lnSpc>
                <a:spcPts val="4059"/>
              </a:lnSpc>
            </a:pPr>
            <a:r>
              <a:rPr lang="en-US" sz="2899" b="1" dirty="0">
                <a:solidFill>
                  <a:srgbClr val="727070"/>
                </a:solidFill>
                <a:latin typeface="Open Sauce Bold"/>
                <a:ea typeface="Open Sauce Bold"/>
                <a:cs typeface="Open Sauce Bold"/>
                <a:sym typeface="Open Sauce Bold"/>
              </a:rPr>
              <a:t>   2)Volunteer do not able to connect with donators.</a:t>
            </a:r>
          </a:p>
          <a:p>
            <a:pPr algn="l">
              <a:lnSpc>
                <a:spcPts val="4059"/>
              </a:lnSpc>
            </a:pPr>
            <a:r>
              <a:rPr lang="en-US" sz="2899" b="1" dirty="0">
                <a:solidFill>
                  <a:srgbClr val="727070"/>
                </a:solidFill>
                <a:latin typeface="Open Sauce Bold"/>
                <a:ea typeface="Open Sauce Bold"/>
                <a:cs typeface="Open Sauce Bold"/>
                <a:sym typeface="Open Sauce Bold"/>
              </a:rPr>
              <a:t>   3)Many underprivileged communities struggle with poverty and lack  access to basic    necessities like food, clothing.</a:t>
            </a:r>
          </a:p>
          <a:p>
            <a:pPr algn="l">
              <a:lnSpc>
                <a:spcPts val="4059"/>
              </a:lnSpc>
            </a:pPr>
            <a:r>
              <a:rPr lang="en-US" sz="2899" b="1" dirty="0">
                <a:solidFill>
                  <a:srgbClr val="727070"/>
                </a:solidFill>
                <a:latin typeface="Open Sauce Bold"/>
                <a:ea typeface="Open Sauce Bold"/>
                <a:cs typeface="Open Sauce Bold"/>
                <a:sym typeface="Open Sauce Bold"/>
              </a:rPr>
              <a:t>   4)Volunteer do not able to take donator in short time</a:t>
            </a:r>
          </a:p>
          <a:p>
            <a:pPr algn="l">
              <a:lnSpc>
                <a:spcPts val="4059"/>
              </a:lnSpc>
            </a:pPr>
            <a:r>
              <a:rPr lang="en-US" sz="2899" b="1" dirty="0">
                <a:solidFill>
                  <a:srgbClr val="727070"/>
                </a:solidFill>
                <a:latin typeface="Open Sauce Bold"/>
                <a:ea typeface="Open Sauce Bold"/>
                <a:cs typeface="Open Sauce Bold"/>
                <a:sym typeface="Open Sauce Bold"/>
              </a:rPr>
              <a:t>   5)They do not find user friendly platform</a:t>
            </a:r>
          </a:p>
          <a:p>
            <a:pPr algn="ctr">
              <a:lnSpc>
                <a:spcPts val="2859"/>
              </a:lnSpc>
              <a:spcBef>
                <a:spcPct val="0"/>
              </a:spcBef>
            </a:pPr>
            <a:endParaRPr lang="en-US" sz="2899" b="1" dirty="0">
              <a:solidFill>
                <a:srgbClr val="727070"/>
              </a:solidFill>
              <a:latin typeface="Open Sauce Bold"/>
              <a:ea typeface="Open Sauce Bold"/>
              <a:cs typeface="Open Sauce Bold"/>
              <a:sym typeface="Open Sauce Bold"/>
            </a:endParaRPr>
          </a:p>
        </p:txBody>
      </p:sp>
    </p:spTree>
    <p:extLst>
      <p:ext uri="{BB962C8B-B14F-4D97-AF65-F5344CB8AC3E}">
        <p14:creationId xmlns:p14="http://schemas.microsoft.com/office/powerpoint/2010/main" val="114494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453</Words>
  <Application>Microsoft Office PowerPoint</Application>
  <PresentationFormat>Custom</PresentationFormat>
  <Paragraphs>104</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Calibri</vt:lpstr>
      <vt:lpstr>Open Sauce Bold Italics</vt:lpstr>
      <vt:lpstr>Open Sauce Bold</vt:lpstr>
      <vt:lpstr>Archivo Black</vt:lpstr>
      <vt:lpstr>Wingdings</vt:lpstr>
      <vt:lpstr>Open Sauce</vt:lpstr>
      <vt:lpstr>Open Sauce Italics</vt:lpstr>
      <vt:lpstr>Nunito</vt:lpstr>
      <vt:lpstr>Montserrat Classic Bold</vt:lpstr>
      <vt:lpstr>Arial</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HelpPeople</dc:title>
  <dc:creator>AC</dc:creator>
  <cp:lastModifiedBy>Labanya Saha</cp:lastModifiedBy>
  <cp:revision>19</cp:revision>
  <dcterms:created xsi:type="dcterms:W3CDTF">2006-08-16T00:00:00Z</dcterms:created>
  <dcterms:modified xsi:type="dcterms:W3CDTF">2024-10-02T17:33:23Z</dcterms:modified>
  <dc:identifier>DAGSJNl_bng</dc:identifier>
</cp:coreProperties>
</file>