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55DCA6-D539-141E-C9B9-32A92AC3B201}"/>
              </a:ext>
            </a:extLst>
          </p:cNvPr>
          <p:cNvSpPr txBox="1"/>
          <p:nvPr/>
        </p:nvSpPr>
        <p:spPr>
          <a:xfrm>
            <a:off x="4036541" y="815546"/>
            <a:ext cx="3089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</a:t>
            </a:r>
            <a:r>
              <a:rPr lang="en-US" sz="2400" u="sng" dirty="0">
                <a:solidFill>
                  <a:schemeClr val="accent3">
                    <a:lumMod val="50000"/>
                  </a:schemeClr>
                </a:solidFill>
              </a:rPr>
              <a:t>CSE 315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90E4A2-CB62-1D3F-A002-3338CCFBD5E6}"/>
              </a:ext>
            </a:extLst>
          </p:cNvPr>
          <p:cNvSpPr txBox="1"/>
          <p:nvPr/>
        </p:nvSpPr>
        <p:spPr>
          <a:xfrm>
            <a:off x="4291913" y="1804086"/>
            <a:ext cx="4860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highlight>
                  <a:srgbClr val="00FFFF"/>
                </a:highlight>
              </a:rPr>
              <a:t>Subject : Sound Sensor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ED0C76-83E3-D779-8555-69C224262CD0}"/>
              </a:ext>
            </a:extLst>
          </p:cNvPr>
          <p:cNvSpPr txBox="1"/>
          <p:nvPr/>
        </p:nvSpPr>
        <p:spPr>
          <a:xfrm>
            <a:off x="1408670" y="3641125"/>
            <a:ext cx="33692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Submitted To:</a:t>
            </a:r>
          </a:p>
          <a:p>
            <a:r>
              <a:rPr lang="en-US" sz="1600" b="1" dirty="0" err="1"/>
              <a:t>A.S.Zaforullah</a:t>
            </a:r>
            <a:r>
              <a:rPr lang="en-US" sz="1600" b="1" dirty="0"/>
              <a:t> Momtaz</a:t>
            </a:r>
          </a:p>
          <a:p>
            <a:r>
              <a:rPr lang="en-US" sz="1600" b="1" dirty="0"/>
              <a:t>Assistant </a:t>
            </a:r>
            <a:r>
              <a:rPr lang="en-US" sz="1600" b="1" dirty="0" err="1"/>
              <a:t>Professor,CSE</a:t>
            </a:r>
            <a:endParaRPr lang="en-US" sz="1600" b="1" dirty="0"/>
          </a:p>
          <a:p>
            <a:r>
              <a:rPr lang="en-US" sz="1600" b="1" dirty="0"/>
              <a:t>UAP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41987F-1A89-3AFB-42E4-BE11CAE96F39}"/>
              </a:ext>
            </a:extLst>
          </p:cNvPr>
          <p:cNvSpPr txBox="1"/>
          <p:nvPr/>
        </p:nvSpPr>
        <p:spPr>
          <a:xfrm>
            <a:off x="7751805" y="3641125"/>
            <a:ext cx="35340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Submitted By:</a:t>
            </a:r>
          </a:p>
          <a:p>
            <a:r>
              <a:rPr lang="en-US" sz="1600" b="1" dirty="0"/>
              <a:t>Labanya Saha</a:t>
            </a:r>
          </a:p>
          <a:p>
            <a:r>
              <a:rPr lang="en-US" sz="1600" b="1" dirty="0"/>
              <a:t>Reg No:21201059</a:t>
            </a:r>
          </a:p>
          <a:p>
            <a:r>
              <a:rPr lang="en-US" sz="1600" b="1" dirty="0"/>
              <a:t>Roll No:59</a:t>
            </a:r>
          </a:p>
          <a:p>
            <a:r>
              <a:rPr lang="en-US" sz="1600" b="1" dirty="0" err="1"/>
              <a:t>Sec:B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8145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3C21A9-9A6C-A787-15D5-6FA1C744D5F1}"/>
              </a:ext>
            </a:extLst>
          </p:cNvPr>
          <p:cNvSpPr txBox="1"/>
          <p:nvPr/>
        </p:nvSpPr>
        <p:spPr>
          <a:xfrm>
            <a:off x="1441622" y="1798573"/>
            <a:ext cx="23313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*Arduino Uno</a:t>
            </a:r>
          </a:p>
          <a:p>
            <a:r>
              <a:rPr lang="en-US" b="1" dirty="0"/>
              <a:t>*Microphone Sound Sensor</a:t>
            </a:r>
          </a:p>
          <a:p>
            <a:r>
              <a:rPr lang="en-US" b="1" dirty="0"/>
              <a:t>*Breadboard</a:t>
            </a:r>
          </a:p>
          <a:p>
            <a:r>
              <a:rPr lang="en-US" b="1" dirty="0"/>
              <a:t>*LED</a:t>
            </a:r>
          </a:p>
          <a:p>
            <a:r>
              <a:rPr lang="en-US" b="1" dirty="0"/>
              <a:t>*220</a:t>
            </a:r>
            <a:r>
              <a:rPr lang="el-GR" b="1" i="0" dirty="0">
                <a:solidFill>
                  <a:srgbClr val="040C28"/>
                </a:solidFill>
                <a:effectLst/>
                <a:latin typeface="Google Sans"/>
              </a:rPr>
              <a:t>Ω</a:t>
            </a:r>
            <a:r>
              <a:rPr lang="en-US" b="1" i="0" dirty="0">
                <a:solidFill>
                  <a:srgbClr val="040C28"/>
                </a:solidFill>
                <a:effectLst/>
                <a:latin typeface="Google Sans"/>
              </a:rPr>
              <a:t> Resistor</a:t>
            </a:r>
          </a:p>
          <a:p>
            <a:r>
              <a:rPr lang="en-US" b="1" dirty="0">
                <a:solidFill>
                  <a:srgbClr val="040C28"/>
                </a:solidFill>
                <a:latin typeface="Google Sans"/>
              </a:rPr>
              <a:t>*Jumper Wires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A579AA-AB6C-7B01-5FE2-C8A9C04C6F60}"/>
              </a:ext>
            </a:extLst>
          </p:cNvPr>
          <p:cNvSpPr txBox="1"/>
          <p:nvPr/>
        </p:nvSpPr>
        <p:spPr>
          <a:xfrm>
            <a:off x="1408670" y="1202724"/>
            <a:ext cx="3781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highlight>
                  <a:srgbClr val="00FFFF"/>
                </a:highlight>
              </a:rPr>
              <a:t>     </a:t>
            </a:r>
            <a:r>
              <a:rPr lang="en-US" sz="2000" b="1" dirty="0">
                <a:solidFill>
                  <a:schemeClr val="accent3"/>
                </a:solidFill>
                <a:highlight>
                  <a:srgbClr val="00FFFF"/>
                </a:highlight>
              </a:rPr>
              <a:t>Components</a:t>
            </a:r>
            <a:r>
              <a:rPr lang="en-US" b="1" dirty="0">
                <a:solidFill>
                  <a:schemeClr val="accent3"/>
                </a:solidFill>
                <a:highlight>
                  <a:srgbClr val="00FFFF"/>
                </a:highlight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2EBAC7-A553-AA34-68D3-74255EA5E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660" y="268429"/>
            <a:ext cx="2061518" cy="20615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6029D2-E941-633D-5145-A91F6E036A67}"/>
              </a:ext>
            </a:extLst>
          </p:cNvPr>
          <p:cNvSpPr txBox="1"/>
          <p:nvPr/>
        </p:nvSpPr>
        <p:spPr>
          <a:xfrm>
            <a:off x="4283676" y="1935891"/>
            <a:ext cx="2940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 1: </a:t>
            </a:r>
            <a:r>
              <a:rPr lang="en-US" sz="1200" b="1" dirty="0" err="1"/>
              <a:t>Michrophone</a:t>
            </a:r>
            <a:r>
              <a:rPr lang="en-US" sz="1200" b="1" dirty="0"/>
              <a:t> sound sensor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E7A021-1677-AE42-3411-93BD192BF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480" y="412259"/>
            <a:ext cx="1917688" cy="19176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FD5FF4-D7C0-2159-A2B6-7F1676C087FE}"/>
              </a:ext>
            </a:extLst>
          </p:cNvPr>
          <p:cNvSpPr txBox="1"/>
          <p:nvPr/>
        </p:nvSpPr>
        <p:spPr>
          <a:xfrm>
            <a:off x="7809469" y="2074390"/>
            <a:ext cx="2594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 2:Arduino UNO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E3C504E-4C7A-0EC6-D510-67F9592BBF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5" y="2953299"/>
            <a:ext cx="1394385" cy="13241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CDB1579-36D2-05A1-79CE-1439A0EAF4C3}"/>
              </a:ext>
            </a:extLst>
          </p:cNvPr>
          <p:cNvSpPr txBox="1"/>
          <p:nvPr/>
        </p:nvSpPr>
        <p:spPr>
          <a:xfrm>
            <a:off x="4421660" y="4291580"/>
            <a:ext cx="2061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 3:Bread Board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00C8B52-0579-53EF-9526-51CA29777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271110"/>
              </p:ext>
            </p:extLst>
          </p:nvPr>
        </p:nvGraphicFramePr>
        <p:xfrm>
          <a:off x="1202724" y="1062681"/>
          <a:ext cx="2477530" cy="2982097"/>
        </p:xfrm>
        <a:graphic>
          <a:graphicData uri="http://schemas.openxmlformats.org/drawingml/2006/table">
            <a:tbl>
              <a:tblPr/>
              <a:tblGrid>
                <a:gridCol w="2477530">
                  <a:extLst>
                    <a:ext uri="{9D8B030D-6E8A-4147-A177-3AD203B41FA5}">
                      <a16:colId xmlns:a16="http://schemas.microsoft.com/office/drawing/2014/main" val="716315742"/>
                    </a:ext>
                  </a:extLst>
                </a:gridCol>
              </a:tblGrid>
              <a:tr h="2982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662798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0ADCEB2C-9ACC-DFBD-1D8D-A4F99E5AA0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524" y="3053546"/>
            <a:ext cx="1181342" cy="115771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18AAF21-293A-E189-3353-3E229F2A0EE2}"/>
              </a:ext>
            </a:extLst>
          </p:cNvPr>
          <p:cNvSpPr txBox="1"/>
          <p:nvPr/>
        </p:nvSpPr>
        <p:spPr>
          <a:xfrm>
            <a:off x="8382195" y="4291580"/>
            <a:ext cx="1795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Fig4: Led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E975941-5DC0-C308-8DAF-F30403DF9F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980" y="1000324"/>
            <a:ext cx="1665087" cy="93556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B12C3C8-2D2B-5F7A-8241-B6EAB949DE11}"/>
              </a:ext>
            </a:extLst>
          </p:cNvPr>
          <p:cNvSpPr txBox="1"/>
          <p:nvPr/>
        </p:nvSpPr>
        <p:spPr>
          <a:xfrm>
            <a:off x="10404388" y="1967481"/>
            <a:ext cx="145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 5:Jumper Wire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EE562DB-6792-6A33-010D-BEEACF0DE4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044" y="2814235"/>
            <a:ext cx="1334530" cy="133453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48541C6-1952-0657-0BDA-49B9B7A7A829}"/>
              </a:ext>
            </a:extLst>
          </p:cNvPr>
          <p:cNvSpPr txBox="1"/>
          <p:nvPr/>
        </p:nvSpPr>
        <p:spPr>
          <a:xfrm>
            <a:off x="10319807" y="4332551"/>
            <a:ext cx="1542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Fig:220</a:t>
            </a:r>
            <a:r>
              <a:rPr lang="el-GR" sz="1200" b="1" i="0" dirty="0">
                <a:solidFill>
                  <a:srgbClr val="040C28"/>
                </a:solidFill>
                <a:effectLst/>
                <a:latin typeface="Google Sans"/>
              </a:rPr>
              <a:t>Ω</a:t>
            </a:r>
            <a:r>
              <a:rPr lang="en-US" sz="1200" b="1" i="0" dirty="0">
                <a:solidFill>
                  <a:srgbClr val="040C28"/>
                </a:solidFill>
                <a:effectLst/>
                <a:latin typeface="Google Sans"/>
              </a:rPr>
              <a:t>resistor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791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0981C7-161F-FDD4-23AA-433459E8D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36" y="679622"/>
            <a:ext cx="2601999" cy="22424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3974C5-17E9-D9EF-DA2A-C759B4ACF206}"/>
              </a:ext>
            </a:extLst>
          </p:cNvPr>
          <p:cNvSpPr txBox="1"/>
          <p:nvPr/>
        </p:nvSpPr>
        <p:spPr>
          <a:xfrm>
            <a:off x="1795849" y="2922093"/>
            <a:ext cx="3781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It’s application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84AC25-43CD-8273-B93F-3E783B886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10" y="3429000"/>
            <a:ext cx="3015049" cy="7803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DC3ACD-AD1C-6FCB-4339-FBBEE834EB9C}"/>
              </a:ext>
            </a:extLst>
          </p:cNvPr>
          <p:cNvSpPr txBox="1"/>
          <p:nvPr/>
        </p:nvSpPr>
        <p:spPr>
          <a:xfrm>
            <a:off x="1622854" y="4346940"/>
            <a:ext cx="1622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Sound Wave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D55C3A-A3F3-2F9F-8348-3ECC94C5E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" b="8619"/>
          <a:stretch/>
        </p:blipFill>
        <p:spPr>
          <a:xfrm>
            <a:off x="5115697" y="483652"/>
            <a:ext cx="5606209" cy="29768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C0A104-95EA-0833-1506-437E953D716B}"/>
              </a:ext>
            </a:extLst>
          </p:cNvPr>
          <p:cNvSpPr txBox="1"/>
          <p:nvPr/>
        </p:nvSpPr>
        <p:spPr>
          <a:xfrm>
            <a:off x="7455243" y="3480629"/>
            <a:ext cx="4625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Connect with Arduino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197D90-CA00-B46F-546A-91A8B723738B}"/>
              </a:ext>
            </a:extLst>
          </p:cNvPr>
          <p:cNvSpPr txBox="1"/>
          <p:nvPr/>
        </p:nvSpPr>
        <p:spPr>
          <a:xfrm>
            <a:off x="5115697" y="4485439"/>
            <a:ext cx="5939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 sound sensor works by detecting sound waves (vibrations in the air), converting them into an electrical signal that can be measured or processed.</a:t>
            </a:r>
          </a:p>
        </p:txBody>
      </p:sp>
    </p:spTree>
    <p:extLst>
      <p:ext uri="{BB962C8B-B14F-4D97-AF65-F5344CB8AC3E}">
        <p14:creationId xmlns:p14="http://schemas.microsoft.com/office/powerpoint/2010/main" val="171301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3E935B3-B0D4-2CFF-E192-51BA1F019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513117"/>
            <a:ext cx="847673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Sound Detection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sensor picks up sound waves through a microphone or piezoelectric element.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Signal Conversion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sensor converts the sound waves into an electrical signal.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sensor sends either an analog signal (representing sound intensity) or a digital signa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 (HIGH/LOW based on a threshold) to a microcontroller or other device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3DC411-DCE3-7E91-B2C3-704D20B2C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945015"/>
              </p:ext>
            </p:extLst>
          </p:nvPr>
        </p:nvGraphicFramePr>
        <p:xfrm>
          <a:off x="-1" y="255373"/>
          <a:ext cx="6911547" cy="1383957"/>
        </p:xfrm>
        <a:graphic>
          <a:graphicData uri="http://schemas.openxmlformats.org/drawingml/2006/table">
            <a:tbl>
              <a:tblPr/>
              <a:tblGrid>
                <a:gridCol w="6911547">
                  <a:extLst>
                    <a:ext uri="{9D8B030D-6E8A-4147-A177-3AD203B41FA5}">
                      <a16:colId xmlns:a16="http://schemas.microsoft.com/office/drawing/2014/main" val="3217006208"/>
                    </a:ext>
                  </a:extLst>
                </a:gridCol>
              </a:tblGrid>
              <a:tr h="13839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69434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8B5DE73-2E46-B679-813A-C73A644CD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253886"/>
              </p:ext>
            </p:extLst>
          </p:nvPr>
        </p:nvGraphicFramePr>
        <p:xfrm>
          <a:off x="741406" y="1746422"/>
          <a:ext cx="2743200" cy="445667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254470076"/>
                    </a:ext>
                  </a:extLst>
                </a:gridCol>
              </a:tblGrid>
              <a:tr h="44566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2786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48A9505-979B-6412-78B1-6AF7138C3BAA}"/>
              </a:ext>
            </a:extLst>
          </p:cNvPr>
          <p:cNvSpPr txBox="1"/>
          <p:nvPr/>
        </p:nvSpPr>
        <p:spPr>
          <a:xfrm>
            <a:off x="1149178" y="2010032"/>
            <a:ext cx="23065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 </a:t>
            </a:r>
            <a:r>
              <a:rPr lang="en-US" sz="1200" dirty="0" err="1"/>
              <a:t>ledpin</a:t>
            </a:r>
            <a:r>
              <a:rPr lang="en-US" sz="1200" dirty="0"/>
              <a:t>=13;</a:t>
            </a:r>
          </a:p>
          <a:p>
            <a:r>
              <a:rPr lang="en-US" sz="1200" dirty="0"/>
              <a:t>Int </a:t>
            </a:r>
            <a:r>
              <a:rPr lang="en-US" sz="1200" dirty="0" err="1"/>
              <a:t>sensorPin</a:t>
            </a:r>
            <a:r>
              <a:rPr lang="en-US" sz="1200" dirty="0"/>
              <a:t>=7;</a:t>
            </a:r>
          </a:p>
          <a:p>
            <a:r>
              <a:rPr lang="en-US" sz="1200" dirty="0"/>
              <a:t>Boolean </a:t>
            </a:r>
            <a:r>
              <a:rPr lang="en-US" sz="1200" dirty="0" err="1"/>
              <a:t>val</a:t>
            </a:r>
            <a:r>
              <a:rPr lang="en-US" sz="1200" dirty="0"/>
              <a:t>=0;</a:t>
            </a:r>
          </a:p>
          <a:p>
            <a:endParaRPr lang="en-US" sz="1200" dirty="0"/>
          </a:p>
          <a:p>
            <a:r>
              <a:rPr lang="en-US" sz="1200" dirty="0"/>
              <a:t>void setup (){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pinMode</a:t>
            </a:r>
            <a:r>
              <a:rPr lang="en-US" sz="1200" dirty="0"/>
              <a:t>(</a:t>
            </a:r>
            <a:r>
              <a:rPr lang="en-US" sz="1200" dirty="0" err="1"/>
              <a:t>ledpin</a:t>
            </a:r>
            <a:r>
              <a:rPr lang="en-US" sz="1200" dirty="0"/>
              <a:t>, OUTPUT);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pinMode</a:t>
            </a:r>
            <a:r>
              <a:rPr lang="en-US" sz="1200" dirty="0"/>
              <a:t>(</a:t>
            </a:r>
            <a:r>
              <a:rPr lang="en-US" sz="1200" dirty="0" err="1"/>
              <a:t>sensorPin</a:t>
            </a:r>
            <a:r>
              <a:rPr lang="en-US" sz="1200" dirty="0"/>
              <a:t> , INPUT);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Serial.begin</a:t>
            </a:r>
            <a:r>
              <a:rPr lang="en-US" sz="1200" dirty="0"/>
              <a:t> (9600);</a:t>
            </a:r>
          </a:p>
          <a:p>
            <a:r>
              <a:rPr lang="en-US" sz="1200" dirty="0"/>
              <a:t> }</a:t>
            </a:r>
          </a:p>
          <a:p>
            <a:r>
              <a:rPr lang="en-US" sz="1200" dirty="0"/>
              <a:t>Void loop(){</a:t>
            </a:r>
          </a:p>
          <a:p>
            <a:r>
              <a:rPr lang="en-US" sz="1200" dirty="0"/>
              <a:t>Val = </a:t>
            </a:r>
            <a:r>
              <a:rPr lang="en-US" sz="1200" dirty="0" err="1"/>
              <a:t>digitalRead</a:t>
            </a:r>
            <a:r>
              <a:rPr lang="en-US" sz="1200" dirty="0"/>
              <a:t>(</a:t>
            </a:r>
            <a:r>
              <a:rPr lang="en-US" sz="1200" dirty="0" err="1"/>
              <a:t>sensorPin</a:t>
            </a:r>
            <a:r>
              <a:rPr lang="en-US" sz="1200" dirty="0"/>
              <a:t>);</a:t>
            </a:r>
          </a:p>
          <a:p>
            <a:r>
              <a:rPr lang="en-US" sz="1200" dirty="0" err="1"/>
              <a:t>Serial.println</a:t>
            </a:r>
            <a:r>
              <a:rPr lang="en-US" sz="1200" dirty="0"/>
              <a:t>(</a:t>
            </a:r>
            <a:r>
              <a:rPr lang="en-US" sz="1200" dirty="0" err="1"/>
              <a:t>val</a:t>
            </a:r>
            <a:r>
              <a:rPr lang="en-US" sz="1200" dirty="0"/>
              <a:t>);</a:t>
            </a:r>
          </a:p>
          <a:p>
            <a:r>
              <a:rPr lang="en-US" sz="1200" dirty="0"/>
              <a:t>If(</a:t>
            </a:r>
            <a:r>
              <a:rPr lang="en-US" sz="1200" dirty="0" err="1"/>
              <a:t>val</a:t>
            </a:r>
            <a:r>
              <a:rPr lang="en-US" sz="1200" dirty="0"/>
              <a:t>==HIGH){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digitalWrite</a:t>
            </a:r>
            <a:r>
              <a:rPr lang="en-US" sz="1200" dirty="0"/>
              <a:t>(</a:t>
            </a:r>
            <a:r>
              <a:rPr lang="en-US" sz="1200" dirty="0" err="1"/>
              <a:t>ledpin</a:t>
            </a:r>
            <a:r>
              <a:rPr lang="en-US" sz="1200" dirty="0"/>
              <a:t>, HIGH);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else{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digitalWrite</a:t>
            </a:r>
            <a:r>
              <a:rPr lang="en-US" sz="1200" dirty="0"/>
              <a:t>(</a:t>
            </a:r>
            <a:r>
              <a:rPr lang="en-US" sz="1200" dirty="0" err="1"/>
              <a:t>ledPin</a:t>
            </a:r>
            <a:r>
              <a:rPr lang="en-US" sz="1200" dirty="0"/>
              <a:t>, LOW);</a:t>
            </a:r>
          </a:p>
          <a:p>
            <a:r>
              <a:rPr lang="en-US" sz="1200" dirty="0"/>
              <a:t>}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695EEF-D341-6F1F-11EC-59BB88CAD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95" t="24985" r="4595" b="34294"/>
          <a:stretch/>
        </p:blipFill>
        <p:spPr>
          <a:xfrm>
            <a:off x="3771986" y="1915792"/>
            <a:ext cx="4722169" cy="35105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650FC9-4F91-C8DB-2CF2-3376279D3F7D}"/>
              </a:ext>
            </a:extLst>
          </p:cNvPr>
          <p:cNvSpPr txBox="1"/>
          <p:nvPr/>
        </p:nvSpPr>
        <p:spPr>
          <a:xfrm>
            <a:off x="8781535" y="2191265"/>
            <a:ext cx="253725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1400" b="1" dirty="0"/>
              <a:t>When the sound sensor detects sound, it converts the sound waves into an electrical signal. If the signal is strong enough (above a set threshold), the sensor sends a HIGH signal to a microcontroller, which then triggers a specific action (like turning on an LED or a motor).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677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E4038F-6395-8B4A-AEC9-7417485F8869}"/>
              </a:ext>
            </a:extLst>
          </p:cNvPr>
          <p:cNvSpPr txBox="1"/>
          <p:nvPr/>
        </p:nvSpPr>
        <p:spPr>
          <a:xfrm>
            <a:off x="4324865" y="2553446"/>
            <a:ext cx="6046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highlight>
                  <a:srgbClr val="808000"/>
                </a:highligh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3269768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{091285FD-C958-484D-9EE2-3FC257F2AA51}tf56160789_win32</Template>
  <TotalTime>74</TotalTime>
  <Words>322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Bookman Old Style</vt:lpstr>
      <vt:lpstr>Calibri</vt:lpstr>
      <vt:lpstr>Franklin Gothic Book</vt:lpstr>
      <vt:lpstr>Google Sans</vt:lpstr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Labanya Saha</dc:creator>
  <cp:lastModifiedBy>Labanya Saha</cp:lastModifiedBy>
  <cp:revision>1</cp:revision>
  <dcterms:created xsi:type="dcterms:W3CDTF">2024-09-22T17:23:18Z</dcterms:created>
  <dcterms:modified xsi:type="dcterms:W3CDTF">2024-09-22T18:37:33Z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