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1" r:id="rId3"/>
    <p:sldId id="260" r:id="rId4"/>
    <p:sldId id="258" r:id="rId5"/>
    <p:sldId id="263" r:id="rId6"/>
    <p:sldId id="264" r:id="rId7"/>
    <p:sldId id="265" r:id="rId8"/>
    <p:sldId id="266" r:id="rId9"/>
    <p:sldId id="267" r:id="rId10"/>
    <p:sldId id="268" r:id="rId11"/>
    <p:sldId id="269" r:id="rId12"/>
    <p:sldId id="270" r:id="rId13"/>
    <p:sldId id="271" r:id="rId14"/>
    <p:sldId id="274" r:id="rId15"/>
    <p:sldId id="272" r:id="rId16"/>
    <p:sldId id="273" r:id="rId17"/>
    <p:sldId id="26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88" d="100"/>
          <a:sy n="88" d="100"/>
        </p:scale>
        <p:origin x="40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10/19/2025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Labanya23/CSE-430-Compiler-Lab/tree/3c6a2f84a4662b73ba75c332ca661b0bcd705268/Mini%20Compiler%20Project_21201059"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4AADF7-1AA6-90EF-3F09-DEB73EB211C9}"/>
              </a:ext>
            </a:extLst>
          </p:cNvPr>
          <p:cNvSpPr txBox="1"/>
          <p:nvPr/>
        </p:nvSpPr>
        <p:spPr>
          <a:xfrm>
            <a:off x="4110446" y="313508"/>
            <a:ext cx="3413760" cy="830997"/>
          </a:xfrm>
          <a:prstGeom prst="rect">
            <a:avLst/>
          </a:prstGeom>
          <a:noFill/>
        </p:spPr>
        <p:txBody>
          <a:bodyPr wrap="square" rtlCol="0">
            <a:spAutoFit/>
          </a:bodyPr>
          <a:lstStyle/>
          <a:p>
            <a:r>
              <a:rPr lang="en-US" dirty="0"/>
              <a:t>                  </a:t>
            </a:r>
            <a:r>
              <a:rPr lang="en-US" sz="2400" b="1" dirty="0"/>
              <a:t> CSE 426</a:t>
            </a:r>
          </a:p>
          <a:p>
            <a:r>
              <a:rPr lang="en-US" sz="2400" b="1" dirty="0"/>
              <a:t>         COMPILER LAB</a:t>
            </a:r>
          </a:p>
        </p:txBody>
      </p:sp>
      <p:sp>
        <p:nvSpPr>
          <p:cNvPr id="4" name="TextBox 3">
            <a:extLst>
              <a:ext uri="{FF2B5EF4-FFF2-40B4-BE49-F238E27FC236}">
                <a16:creationId xmlns:a16="http://schemas.microsoft.com/office/drawing/2014/main" id="{77BEC68F-AE1B-F56E-58DF-E16847FBA105}"/>
              </a:ext>
            </a:extLst>
          </p:cNvPr>
          <p:cNvSpPr txBox="1"/>
          <p:nvPr/>
        </p:nvSpPr>
        <p:spPr>
          <a:xfrm>
            <a:off x="4476206" y="1628503"/>
            <a:ext cx="4763589" cy="369332"/>
          </a:xfrm>
          <a:prstGeom prst="rect">
            <a:avLst/>
          </a:prstGeom>
          <a:noFill/>
        </p:spPr>
        <p:txBody>
          <a:bodyPr wrap="square" rtlCol="0">
            <a:spAutoFit/>
          </a:bodyPr>
          <a:lstStyle/>
          <a:p>
            <a:r>
              <a:rPr lang="en-US" b="1" dirty="0"/>
              <a:t>Submission Date : 19/10/2025</a:t>
            </a:r>
          </a:p>
        </p:txBody>
      </p:sp>
      <p:sp>
        <p:nvSpPr>
          <p:cNvPr id="5" name="TextBox 4">
            <a:extLst>
              <a:ext uri="{FF2B5EF4-FFF2-40B4-BE49-F238E27FC236}">
                <a16:creationId xmlns:a16="http://schemas.microsoft.com/office/drawing/2014/main" id="{04D102CD-DABC-02BD-2EDF-F8B14B449EB1}"/>
              </a:ext>
            </a:extLst>
          </p:cNvPr>
          <p:cNvSpPr txBox="1"/>
          <p:nvPr/>
        </p:nvSpPr>
        <p:spPr>
          <a:xfrm>
            <a:off x="1384663" y="3317966"/>
            <a:ext cx="3413760" cy="1231106"/>
          </a:xfrm>
          <a:prstGeom prst="rect">
            <a:avLst/>
          </a:prstGeom>
          <a:noFill/>
        </p:spPr>
        <p:txBody>
          <a:bodyPr wrap="square" rtlCol="0">
            <a:spAutoFit/>
          </a:bodyPr>
          <a:lstStyle/>
          <a:p>
            <a:r>
              <a:rPr lang="en-US" sz="2000" b="1" dirty="0"/>
              <a:t>Submitted To:</a:t>
            </a:r>
          </a:p>
          <a:p>
            <a:r>
              <a:rPr lang="en-US" dirty="0" err="1"/>
              <a:t>Md.Shafayatul</a:t>
            </a:r>
            <a:r>
              <a:rPr lang="en-US" dirty="0"/>
              <a:t> Haque</a:t>
            </a:r>
          </a:p>
          <a:p>
            <a:r>
              <a:rPr lang="en-US" dirty="0"/>
              <a:t>Lecturer</a:t>
            </a:r>
          </a:p>
          <a:p>
            <a:r>
              <a:rPr lang="en-US" dirty="0"/>
              <a:t>Department Of CSE,UAP</a:t>
            </a:r>
          </a:p>
        </p:txBody>
      </p:sp>
      <p:sp>
        <p:nvSpPr>
          <p:cNvPr id="6" name="TextBox 5">
            <a:extLst>
              <a:ext uri="{FF2B5EF4-FFF2-40B4-BE49-F238E27FC236}">
                <a16:creationId xmlns:a16="http://schemas.microsoft.com/office/drawing/2014/main" id="{C7361D05-9AEA-6C44-74F9-0FBE48394A6A}"/>
              </a:ext>
            </a:extLst>
          </p:cNvPr>
          <p:cNvSpPr txBox="1"/>
          <p:nvPr/>
        </p:nvSpPr>
        <p:spPr>
          <a:xfrm>
            <a:off x="8168640" y="3317966"/>
            <a:ext cx="3126377" cy="1508105"/>
          </a:xfrm>
          <a:prstGeom prst="rect">
            <a:avLst/>
          </a:prstGeom>
          <a:noFill/>
        </p:spPr>
        <p:txBody>
          <a:bodyPr wrap="square" rtlCol="0">
            <a:spAutoFit/>
          </a:bodyPr>
          <a:lstStyle/>
          <a:p>
            <a:r>
              <a:rPr lang="en-US" sz="2000" b="1" dirty="0"/>
              <a:t>Submitted By</a:t>
            </a:r>
            <a:r>
              <a:rPr lang="en-US" dirty="0"/>
              <a:t>:</a:t>
            </a:r>
          </a:p>
          <a:p>
            <a:r>
              <a:rPr lang="en-US" dirty="0" err="1"/>
              <a:t>Labnaya</a:t>
            </a:r>
            <a:r>
              <a:rPr lang="en-US" dirty="0"/>
              <a:t> Saha</a:t>
            </a:r>
          </a:p>
          <a:p>
            <a:r>
              <a:rPr lang="en-US" dirty="0"/>
              <a:t>Reg No:21201059</a:t>
            </a:r>
          </a:p>
          <a:p>
            <a:r>
              <a:rPr lang="en-US" dirty="0"/>
              <a:t>Sec:B2</a:t>
            </a:r>
          </a:p>
          <a:p>
            <a:endParaRPr lang="en-US" dirty="0"/>
          </a:p>
        </p:txBody>
      </p:sp>
    </p:spTree>
    <p:extLst>
      <p:ext uri="{BB962C8B-B14F-4D97-AF65-F5344CB8AC3E}">
        <p14:creationId xmlns:p14="http://schemas.microsoft.com/office/powerpoint/2010/main" val="279423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0F93CE-A013-166E-935B-13E25197E06B}"/>
              </a:ext>
            </a:extLst>
          </p:cNvPr>
          <p:cNvSpPr txBox="1"/>
          <p:nvPr/>
        </p:nvSpPr>
        <p:spPr>
          <a:xfrm>
            <a:off x="1193074" y="1071154"/>
            <a:ext cx="8473440" cy="3416320"/>
          </a:xfrm>
          <a:prstGeom prst="rect">
            <a:avLst/>
          </a:prstGeom>
          <a:noFill/>
        </p:spPr>
        <p:txBody>
          <a:bodyPr wrap="square" rtlCol="0">
            <a:spAutoFit/>
          </a:bodyPr>
          <a:lstStyle/>
          <a:p>
            <a:r>
              <a:rPr lang="en-US" b="1" dirty="0"/>
              <a:t>Folder 5 – Intermediate Code Generation</a:t>
            </a:r>
            <a:br>
              <a:rPr lang="en-US" dirty="0"/>
            </a:br>
            <a:r>
              <a:rPr lang="en-US" dirty="0"/>
              <a:t>→ Created </a:t>
            </a:r>
            <a:r>
              <a:rPr lang="en-US" b="1" dirty="0"/>
              <a:t>three-address code (TAC)</a:t>
            </a:r>
            <a:r>
              <a:rPr lang="en-US" dirty="0"/>
              <a:t> for each statement.</a:t>
            </a:r>
            <a:br>
              <a:rPr lang="en-US" dirty="0"/>
            </a:br>
            <a:r>
              <a:rPr lang="en-US" dirty="0"/>
              <a:t>→ Saved output in text files for next phase.</a:t>
            </a:r>
          </a:p>
          <a:p>
            <a:r>
              <a:rPr lang="en-US" dirty="0"/>
              <a:t>→ Used </a:t>
            </a:r>
            <a:r>
              <a:rPr lang="en-US" b="1" dirty="0"/>
              <a:t>Flex, Bison, GCC</a:t>
            </a:r>
            <a:r>
              <a:rPr lang="en-US" dirty="0"/>
              <a:t> to check grammar and report syntax errors.</a:t>
            </a:r>
          </a:p>
          <a:p>
            <a:r>
              <a:rPr lang="en-US" dirty="0"/>
              <a:t>→ Tested with multiple input files (.txt / .</a:t>
            </a:r>
            <a:r>
              <a:rPr lang="en-US" dirty="0" err="1"/>
              <a:t>cpp</a:t>
            </a:r>
            <a:r>
              <a:rPr lang="en-US" dirty="0"/>
              <a:t>/ .c).</a:t>
            </a:r>
          </a:p>
          <a:p>
            <a:r>
              <a:rPr lang="en-US" dirty="0"/>
              <a:t>→Command:  cd “../intermediate code generator”</a:t>
            </a:r>
          </a:p>
          <a:p>
            <a:r>
              <a:rPr lang="en-US" dirty="0"/>
              <a:t>                     bison –d </a:t>
            </a:r>
            <a:r>
              <a:rPr lang="en-US" dirty="0" err="1"/>
              <a:t>icg.y</a:t>
            </a:r>
            <a:endParaRPr lang="en-US" dirty="0"/>
          </a:p>
          <a:p>
            <a:r>
              <a:rPr lang="en-US" dirty="0"/>
              <a:t>                     flex </a:t>
            </a:r>
            <a:r>
              <a:rPr lang="en-US" dirty="0" err="1"/>
              <a:t>icg.l</a:t>
            </a:r>
            <a:endParaRPr lang="en-US" dirty="0"/>
          </a:p>
          <a:p>
            <a:r>
              <a:rPr lang="en-US" dirty="0"/>
              <a:t>                     </a:t>
            </a:r>
            <a:r>
              <a:rPr lang="en-US" dirty="0" err="1"/>
              <a:t>gcc</a:t>
            </a:r>
            <a:r>
              <a:rPr lang="en-US" dirty="0"/>
              <a:t> </a:t>
            </a:r>
            <a:r>
              <a:rPr lang="en-US" dirty="0" err="1"/>
              <a:t>lex.yy.c</a:t>
            </a:r>
            <a:r>
              <a:rPr lang="en-US" dirty="0"/>
              <a:t> </a:t>
            </a:r>
            <a:r>
              <a:rPr lang="en-US" dirty="0" err="1"/>
              <a:t>icg.tab.c</a:t>
            </a:r>
            <a:r>
              <a:rPr lang="en-US" dirty="0"/>
              <a:t> – o </a:t>
            </a:r>
            <a:r>
              <a:rPr lang="en-US" dirty="0" err="1"/>
              <a:t>a.out</a:t>
            </a:r>
            <a:endParaRPr lang="en-US" dirty="0"/>
          </a:p>
          <a:p>
            <a:r>
              <a:rPr lang="en-US" dirty="0"/>
              <a:t>                     ./</a:t>
            </a:r>
            <a:r>
              <a:rPr lang="en-US" dirty="0" err="1"/>
              <a:t>a.out</a:t>
            </a:r>
            <a:r>
              <a:rPr lang="en-US" dirty="0"/>
              <a:t> &lt; input.cpp</a:t>
            </a:r>
          </a:p>
          <a:p>
            <a:endParaRPr lang="en-US" dirty="0"/>
          </a:p>
          <a:p>
            <a:endParaRPr lang="en-US" dirty="0"/>
          </a:p>
        </p:txBody>
      </p:sp>
    </p:spTree>
    <p:extLst>
      <p:ext uri="{BB962C8B-B14F-4D97-AF65-F5344CB8AC3E}">
        <p14:creationId xmlns:p14="http://schemas.microsoft.com/office/powerpoint/2010/main" val="327654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9855E8-F595-A2FF-312F-7DC796484CB2}"/>
              </a:ext>
            </a:extLst>
          </p:cNvPr>
          <p:cNvPicPr>
            <a:picLocks noChangeAspect="1"/>
          </p:cNvPicPr>
          <p:nvPr/>
        </p:nvPicPr>
        <p:blipFill>
          <a:blip r:embed="rId2"/>
          <a:stretch>
            <a:fillRect/>
          </a:stretch>
        </p:blipFill>
        <p:spPr>
          <a:xfrm>
            <a:off x="150451" y="5490172"/>
            <a:ext cx="7292972" cy="876376"/>
          </a:xfrm>
          <a:prstGeom prst="rect">
            <a:avLst/>
          </a:prstGeom>
        </p:spPr>
      </p:pic>
      <p:pic>
        <p:nvPicPr>
          <p:cNvPr id="4" name="Picture 3">
            <a:extLst>
              <a:ext uri="{FF2B5EF4-FFF2-40B4-BE49-F238E27FC236}">
                <a16:creationId xmlns:a16="http://schemas.microsoft.com/office/drawing/2014/main" id="{43E0433D-BDB8-6C73-265F-FF3DEEEE8D96}"/>
              </a:ext>
            </a:extLst>
          </p:cNvPr>
          <p:cNvPicPr>
            <a:picLocks noChangeAspect="1"/>
          </p:cNvPicPr>
          <p:nvPr/>
        </p:nvPicPr>
        <p:blipFill>
          <a:blip r:embed="rId3"/>
          <a:stretch>
            <a:fillRect/>
          </a:stretch>
        </p:blipFill>
        <p:spPr>
          <a:xfrm>
            <a:off x="4372617" y="1220673"/>
            <a:ext cx="2890331" cy="3711262"/>
          </a:xfrm>
          <a:prstGeom prst="rect">
            <a:avLst/>
          </a:prstGeom>
        </p:spPr>
      </p:pic>
      <p:pic>
        <p:nvPicPr>
          <p:cNvPr id="8" name="Picture 7">
            <a:extLst>
              <a:ext uri="{FF2B5EF4-FFF2-40B4-BE49-F238E27FC236}">
                <a16:creationId xmlns:a16="http://schemas.microsoft.com/office/drawing/2014/main" id="{6C8B3CAE-7F9A-82C6-47E4-01BDAA639200}"/>
              </a:ext>
            </a:extLst>
          </p:cNvPr>
          <p:cNvPicPr>
            <a:picLocks noChangeAspect="1"/>
          </p:cNvPicPr>
          <p:nvPr/>
        </p:nvPicPr>
        <p:blipFill>
          <a:blip r:embed="rId4"/>
          <a:stretch>
            <a:fillRect/>
          </a:stretch>
        </p:blipFill>
        <p:spPr>
          <a:xfrm>
            <a:off x="7443423" y="1190191"/>
            <a:ext cx="4671465" cy="3741744"/>
          </a:xfrm>
          <a:prstGeom prst="rect">
            <a:avLst/>
          </a:prstGeom>
        </p:spPr>
      </p:pic>
      <p:pic>
        <p:nvPicPr>
          <p:cNvPr id="10" name="Picture 9">
            <a:extLst>
              <a:ext uri="{FF2B5EF4-FFF2-40B4-BE49-F238E27FC236}">
                <a16:creationId xmlns:a16="http://schemas.microsoft.com/office/drawing/2014/main" id="{1A6A4919-385F-B84C-743C-22AE251350D0}"/>
              </a:ext>
            </a:extLst>
          </p:cNvPr>
          <p:cNvPicPr>
            <a:picLocks noChangeAspect="1"/>
          </p:cNvPicPr>
          <p:nvPr/>
        </p:nvPicPr>
        <p:blipFill>
          <a:blip r:embed="rId5"/>
          <a:stretch>
            <a:fillRect/>
          </a:stretch>
        </p:blipFill>
        <p:spPr>
          <a:xfrm>
            <a:off x="512585" y="1767037"/>
            <a:ext cx="3380146" cy="2926883"/>
          </a:xfrm>
          <a:prstGeom prst="rect">
            <a:avLst/>
          </a:prstGeom>
        </p:spPr>
      </p:pic>
      <p:sp>
        <p:nvSpPr>
          <p:cNvPr id="11" name="TextBox 10">
            <a:extLst>
              <a:ext uri="{FF2B5EF4-FFF2-40B4-BE49-F238E27FC236}">
                <a16:creationId xmlns:a16="http://schemas.microsoft.com/office/drawing/2014/main" id="{6DA0F879-C7F4-DDB5-FA04-049CE53D4C7B}"/>
              </a:ext>
            </a:extLst>
          </p:cNvPr>
          <p:cNvSpPr txBox="1"/>
          <p:nvPr/>
        </p:nvSpPr>
        <p:spPr>
          <a:xfrm>
            <a:off x="674303" y="1303253"/>
            <a:ext cx="3056709" cy="369332"/>
          </a:xfrm>
          <a:prstGeom prst="rect">
            <a:avLst/>
          </a:prstGeom>
          <a:noFill/>
        </p:spPr>
        <p:txBody>
          <a:bodyPr wrap="square" rtlCol="0">
            <a:spAutoFit/>
          </a:bodyPr>
          <a:lstStyle/>
          <a:p>
            <a:r>
              <a:rPr lang="en-US" b="1" dirty="0"/>
              <a:t>Input File:</a:t>
            </a:r>
          </a:p>
        </p:txBody>
      </p:sp>
      <p:sp>
        <p:nvSpPr>
          <p:cNvPr id="12" name="TextBox 11">
            <a:extLst>
              <a:ext uri="{FF2B5EF4-FFF2-40B4-BE49-F238E27FC236}">
                <a16:creationId xmlns:a16="http://schemas.microsoft.com/office/drawing/2014/main" id="{C427290A-DF2A-10B7-DD4E-11E386C46793}"/>
              </a:ext>
            </a:extLst>
          </p:cNvPr>
          <p:cNvSpPr txBox="1"/>
          <p:nvPr/>
        </p:nvSpPr>
        <p:spPr>
          <a:xfrm>
            <a:off x="4372617" y="766354"/>
            <a:ext cx="2750994" cy="369332"/>
          </a:xfrm>
          <a:prstGeom prst="rect">
            <a:avLst/>
          </a:prstGeom>
          <a:noFill/>
        </p:spPr>
        <p:txBody>
          <a:bodyPr wrap="square" rtlCol="0">
            <a:spAutoFit/>
          </a:bodyPr>
          <a:lstStyle/>
          <a:p>
            <a:r>
              <a:rPr lang="en-US" b="1" dirty="0"/>
              <a:t>Output Of Tac</a:t>
            </a:r>
          </a:p>
        </p:txBody>
      </p:sp>
      <p:sp>
        <p:nvSpPr>
          <p:cNvPr id="13" name="TextBox 12">
            <a:extLst>
              <a:ext uri="{FF2B5EF4-FFF2-40B4-BE49-F238E27FC236}">
                <a16:creationId xmlns:a16="http://schemas.microsoft.com/office/drawing/2014/main" id="{BC2C5C52-085F-6030-C754-31B809BB4A39}"/>
              </a:ext>
            </a:extLst>
          </p:cNvPr>
          <p:cNvSpPr txBox="1"/>
          <p:nvPr/>
        </p:nvSpPr>
        <p:spPr>
          <a:xfrm>
            <a:off x="7574052" y="712317"/>
            <a:ext cx="3329080" cy="369332"/>
          </a:xfrm>
          <a:prstGeom prst="rect">
            <a:avLst/>
          </a:prstGeom>
          <a:noFill/>
        </p:spPr>
        <p:txBody>
          <a:bodyPr wrap="square" rtlCol="0">
            <a:spAutoFit/>
          </a:bodyPr>
          <a:lstStyle/>
          <a:p>
            <a:r>
              <a:rPr lang="en-US" b="1" dirty="0"/>
              <a:t>Quadruple format</a:t>
            </a:r>
          </a:p>
        </p:txBody>
      </p:sp>
      <p:sp>
        <p:nvSpPr>
          <p:cNvPr id="14" name="TextBox 13">
            <a:extLst>
              <a:ext uri="{FF2B5EF4-FFF2-40B4-BE49-F238E27FC236}">
                <a16:creationId xmlns:a16="http://schemas.microsoft.com/office/drawing/2014/main" id="{4F00B74B-674B-E97F-3737-8F7681B4E7BE}"/>
              </a:ext>
            </a:extLst>
          </p:cNvPr>
          <p:cNvSpPr txBox="1"/>
          <p:nvPr/>
        </p:nvSpPr>
        <p:spPr>
          <a:xfrm>
            <a:off x="434208" y="5026388"/>
            <a:ext cx="3188558" cy="369332"/>
          </a:xfrm>
          <a:prstGeom prst="rect">
            <a:avLst/>
          </a:prstGeom>
          <a:noFill/>
        </p:spPr>
        <p:txBody>
          <a:bodyPr wrap="square" rtlCol="0">
            <a:spAutoFit/>
          </a:bodyPr>
          <a:lstStyle/>
          <a:p>
            <a:r>
              <a:rPr lang="en-US" b="1" dirty="0"/>
              <a:t>Terminal</a:t>
            </a:r>
            <a:r>
              <a:rPr lang="en-US" dirty="0"/>
              <a:t>:</a:t>
            </a:r>
          </a:p>
        </p:txBody>
      </p:sp>
    </p:spTree>
    <p:extLst>
      <p:ext uri="{BB962C8B-B14F-4D97-AF65-F5344CB8AC3E}">
        <p14:creationId xmlns:p14="http://schemas.microsoft.com/office/powerpoint/2010/main" val="22502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5A2AFE-FBAD-867A-6045-B5CAD0FF755C}"/>
              </a:ext>
            </a:extLst>
          </p:cNvPr>
          <p:cNvSpPr txBox="1"/>
          <p:nvPr/>
        </p:nvSpPr>
        <p:spPr>
          <a:xfrm>
            <a:off x="1410789" y="984069"/>
            <a:ext cx="6540137" cy="2862322"/>
          </a:xfrm>
          <a:prstGeom prst="rect">
            <a:avLst/>
          </a:prstGeom>
          <a:noFill/>
        </p:spPr>
        <p:txBody>
          <a:bodyPr wrap="square" rtlCol="0">
            <a:spAutoFit/>
          </a:bodyPr>
          <a:lstStyle/>
          <a:p>
            <a:r>
              <a:rPr lang="en-US" b="1" dirty="0"/>
              <a:t>Folder 6 – Code Optimization (</a:t>
            </a:r>
            <a:r>
              <a:rPr lang="en-US" b="1" dirty="0" err="1"/>
              <a:t>Python+Constant</a:t>
            </a:r>
            <a:r>
              <a:rPr lang="en-US" b="1" dirty="0"/>
              <a:t> </a:t>
            </a:r>
            <a:r>
              <a:rPr lang="en-US" b="1" dirty="0" err="1"/>
              <a:t>Propagation,Constant</a:t>
            </a:r>
            <a:r>
              <a:rPr lang="en-US" b="1" dirty="0"/>
              <a:t> folding and Dead Code Elimination):</a:t>
            </a:r>
            <a:br>
              <a:rPr lang="en-US" dirty="0"/>
            </a:br>
            <a:r>
              <a:rPr lang="en-US" dirty="0"/>
              <a:t>→ Used </a:t>
            </a:r>
            <a:r>
              <a:rPr lang="en-US" b="1" dirty="0"/>
              <a:t>Python script</a:t>
            </a:r>
            <a:r>
              <a:rPr lang="en-US" dirty="0"/>
              <a:t> to remove redundant instructions.</a:t>
            </a:r>
            <a:br>
              <a:rPr lang="en-US" dirty="0"/>
            </a:br>
            <a:r>
              <a:rPr lang="en-US" dirty="0"/>
              <a:t>→ Optimized ICG for multiple input files using list-based processing.</a:t>
            </a:r>
          </a:p>
          <a:p>
            <a:r>
              <a:rPr lang="en-US" dirty="0"/>
              <a:t>→ Tested with multiple input files ((.txt / .</a:t>
            </a:r>
            <a:r>
              <a:rPr lang="en-US" dirty="0" err="1"/>
              <a:t>cpp</a:t>
            </a:r>
            <a:r>
              <a:rPr lang="en-US" dirty="0"/>
              <a:t>/ .c).</a:t>
            </a:r>
          </a:p>
          <a:p>
            <a:r>
              <a:rPr lang="en-US" dirty="0"/>
              <a:t>→Command:  cd “../IC_CODE OPTIMIZATION”</a:t>
            </a:r>
          </a:p>
          <a:p>
            <a:r>
              <a:rPr lang="en-US" dirty="0"/>
              <a:t>                     python3 optimizer.py input.txt --print</a:t>
            </a:r>
          </a:p>
          <a:p>
            <a:endParaRPr lang="en-US" dirty="0"/>
          </a:p>
          <a:p>
            <a:endParaRPr lang="en-US" dirty="0"/>
          </a:p>
          <a:p>
            <a:endParaRPr lang="en-US" dirty="0"/>
          </a:p>
        </p:txBody>
      </p:sp>
    </p:spTree>
    <p:extLst>
      <p:ext uri="{BB962C8B-B14F-4D97-AF65-F5344CB8AC3E}">
        <p14:creationId xmlns:p14="http://schemas.microsoft.com/office/powerpoint/2010/main" val="70602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5A43C-F9A9-61F8-DB96-37FB5971EA71}"/>
              </a:ext>
            </a:extLst>
          </p:cNvPr>
          <p:cNvPicPr>
            <a:picLocks noChangeAspect="1"/>
          </p:cNvPicPr>
          <p:nvPr/>
        </p:nvPicPr>
        <p:blipFill>
          <a:blip r:embed="rId2"/>
          <a:stretch>
            <a:fillRect/>
          </a:stretch>
        </p:blipFill>
        <p:spPr>
          <a:xfrm>
            <a:off x="6283158" y="1177094"/>
            <a:ext cx="1767993" cy="4656223"/>
          </a:xfrm>
          <a:prstGeom prst="rect">
            <a:avLst/>
          </a:prstGeom>
        </p:spPr>
      </p:pic>
      <p:pic>
        <p:nvPicPr>
          <p:cNvPr id="5" name="Picture 4">
            <a:extLst>
              <a:ext uri="{FF2B5EF4-FFF2-40B4-BE49-F238E27FC236}">
                <a16:creationId xmlns:a16="http://schemas.microsoft.com/office/drawing/2014/main" id="{2DC9CD44-8A6D-9597-B8DC-61A7D5193081}"/>
              </a:ext>
            </a:extLst>
          </p:cNvPr>
          <p:cNvPicPr>
            <a:picLocks noChangeAspect="1"/>
          </p:cNvPicPr>
          <p:nvPr/>
        </p:nvPicPr>
        <p:blipFill>
          <a:blip r:embed="rId3"/>
          <a:stretch>
            <a:fillRect/>
          </a:stretch>
        </p:blipFill>
        <p:spPr>
          <a:xfrm>
            <a:off x="8879716" y="1177094"/>
            <a:ext cx="2705334" cy="4580017"/>
          </a:xfrm>
          <a:prstGeom prst="rect">
            <a:avLst/>
          </a:prstGeom>
        </p:spPr>
      </p:pic>
      <p:pic>
        <p:nvPicPr>
          <p:cNvPr id="11" name="Picture 10">
            <a:extLst>
              <a:ext uri="{FF2B5EF4-FFF2-40B4-BE49-F238E27FC236}">
                <a16:creationId xmlns:a16="http://schemas.microsoft.com/office/drawing/2014/main" id="{4ED2A6D2-2227-744B-1374-4E196125F9CD}"/>
              </a:ext>
            </a:extLst>
          </p:cNvPr>
          <p:cNvPicPr>
            <a:picLocks noChangeAspect="1"/>
          </p:cNvPicPr>
          <p:nvPr/>
        </p:nvPicPr>
        <p:blipFill>
          <a:blip r:embed="rId4"/>
          <a:stretch>
            <a:fillRect/>
          </a:stretch>
        </p:blipFill>
        <p:spPr>
          <a:xfrm>
            <a:off x="378329" y="2270658"/>
            <a:ext cx="2933954" cy="3330229"/>
          </a:xfrm>
          <a:prstGeom prst="rect">
            <a:avLst/>
          </a:prstGeom>
        </p:spPr>
      </p:pic>
      <p:sp>
        <p:nvSpPr>
          <p:cNvPr id="15" name="TextBox 14">
            <a:extLst>
              <a:ext uri="{FF2B5EF4-FFF2-40B4-BE49-F238E27FC236}">
                <a16:creationId xmlns:a16="http://schemas.microsoft.com/office/drawing/2014/main" id="{DF10909A-0324-55C6-EE60-4E3FD329EFAD}"/>
              </a:ext>
            </a:extLst>
          </p:cNvPr>
          <p:cNvSpPr txBox="1"/>
          <p:nvPr/>
        </p:nvSpPr>
        <p:spPr>
          <a:xfrm>
            <a:off x="378329" y="1689463"/>
            <a:ext cx="3148642" cy="365760"/>
          </a:xfrm>
          <a:prstGeom prst="rect">
            <a:avLst/>
          </a:prstGeom>
          <a:noFill/>
        </p:spPr>
        <p:txBody>
          <a:bodyPr wrap="square" rtlCol="0">
            <a:spAutoFit/>
          </a:bodyPr>
          <a:lstStyle/>
          <a:p>
            <a:r>
              <a:rPr lang="en-US" b="1" dirty="0"/>
              <a:t>Input Before Optimization:</a:t>
            </a:r>
          </a:p>
        </p:txBody>
      </p:sp>
      <p:sp>
        <p:nvSpPr>
          <p:cNvPr id="16" name="TextBox 15">
            <a:extLst>
              <a:ext uri="{FF2B5EF4-FFF2-40B4-BE49-F238E27FC236}">
                <a16:creationId xmlns:a16="http://schemas.microsoft.com/office/drawing/2014/main" id="{4B093845-E17D-4B67-167B-97BB18E85166}"/>
              </a:ext>
            </a:extLst>
          </p:cNvPr>
          <p:cNvSpPr txBox="1"/>
          <p:nvPr/>
        </p:nvSpPr>
        <p:spPr>
          <a:xfrm>
            <a:off x="4082916" y="3224068"/>
            <a:ext cx="1985554" cy="646331"/>
          </a:xfrm>
          <a:prstGeom prst="rect">
            <a:avLst/>
          </a:prstGeom>
          <a:noFill/>
        </p:spPr>
        <p:txBody>
          <a:bodyPr wrap="square" rtlCol="0">
            <a:spAutoFit/>
          </a:bodyPr>
          <a:lstStyle/>
          <a:p>
            <a:r>
              <a:rPr lang="en-US" b="1" dirty="0"/>
              <a:t>Output After Optimization:</a:t>
            </a:r>
          </a:p>
        </p:txBody>
      </p:sp>
    </p:spTree>
    <p:extLst>
      <p:ext uri="{BB962C8B-B14F-4D97-AF65-F5344CB8AC3E}">
        <p14:creationId xmlns:p14="http://schemas.microsoft.com/office/powerpoint/2010/main" val="112598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DF76DA-F45E-C3FA-CB06-9755FD2F610C}"/>
              </a:ext>
            </a:extLst>
          </p:cNvPr>
          <p:cNvPicPr>
            <a:picLocks noChangeAspect="1"/>
          </p:cNvPicPr>
          <p:nvPr/>
        </p:nvPicPr>
        <p:blipFill>
          <a:blip r:embed="rId2"/>
          <a:stretch>
            <a:fillRect/>
          </a:stretch>
        </p:blipFill>
        <p:spPr>
          <a:xfrm>
            <a:off x="5930537" y="1173024"/>
            <a:ext cx="5033554" cy="4511951"/>
          </a:xfrm>
          <a:prstGeom prst="rect">
            <a:avLst/>
          </a:prstGeom>
        </p:spPr>
      </p:pic>
      <p:pic>
        <p:nvPicPr>
          <p:cNvPr id="3" name="Picture 2">
            <a:extLst>
              <a:ext uri="{FF2B5EF4-FFF2-40B4-BE49-F238E27FC236}">
                <a16:creationId xmlns:a16="http://schemas.microsoft.com/office/drawing/2014/main" id="{3425D83E-AFD5-0AD3-9F21-5488F5FA0995}"/>
              </a:ext>
            </a:extLst>
          </p:cNvPr>
          <p:cNvPicPr>
            <a:picLocks noChangeAspect="1"/>
          </p:cNvPicPr>
          <p:nvPr/>
        </p:nvPicPr>
        <p:blipFill>
          <a:blip r:embed="rId3"/>
          <a:stretch>
            <a:fillRect/>
          </a:stretch>
        </p:blipFill>
        <p:spPr>
          <a:xfrm>
            <a:off x="1227909" y="1065522"/>
            <a:ext cx="3553096" cy="4511952"/>
          </a:xfrm>
          <a:prstGeom prst="rect">
            <a:avLst/>
          </a:prstGeom>
        </p:spPr>
      </p:pic>
    </p:spTree>
    <p:extLst>
      <p:ext uri="{BB962C8B-B14F-4D97-AF65-F5344CB8AC3E}">
        <p14:creationId xmlns:p14="http://schemas.microsoft.com/office/powerpoint/2010/main" val="226641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B51AA-9D56-7D52-08C8-BD8299EB38E0}"/>
              </a:ext>
            </a:extLst>
          </p:cNvPr>
          <p:cNvSpPr txBox="1"/>
          <p:nvPr/>
        </p:nvSpPr>
        <p:spPr>
          <a:xfrm>
            <a:off x="661851" y="844732"/>
            <a:ext cx="8863889" cy="2585323"/>
          </a:xfrm>
          <a:prstGeom prst="rect">
            <a:avLst/>
          </a:prstGeom>
          <a:noFill/>
        </p:spPr>
        <p:txBody>
          <a:bodyPr wrap="square" rtlCol="0">
            <a:spAutoFit/>
          </a:bodyPr>
          <a:lstStyle/>
          <a:p>
            <a:r>
              <a:rPr lang="en-US" b="1" dirty="0"/>
              <a:t>Folder 7 – Assembly Code Generation (Python)</a:t>
            </a:r>
            <a:br>
              <a:rPr lang="en-US" dirty="0"/>
            </a:br>
            <a:r>
              <a:rPr lang="en-US" dirty="0"/>
              <a:t>→ Converted optimized code into </a:t>
            </a:r>
            <a:r>
              <a:rPr lang="en-US" b="1" dirty="0"/>
              <a:t>assembly format</a:t>
            </a:r>
            <a:r>
              <a:rPr lang="en-US" dirty="0"/>
              <a:t> (.s file).</a:t>
            </a:r>
            <a:br>
              <a:rPr lang="en-US" dirty="0"/>
            </a:br>
            <a:r>
              <a:rPr lang="en-US" dirty="0"/>
              <a:t>→ Used hash map to track variables and improve memory usage.</a:t>
            </a:r>
          </a:p>
          <a:p>
            <a:r>
              <a:rPr lang="en-US" dirty="0"/>
              <a:t>→ Tested with multiple input files ((.txt / .</a:t>
            </a:r>
            <a:r>
              <a:rPr lang="en-US" dirty="0" err="1"/>
              <a:t>cpp</a:t>
            </a:r>
            <a:r>
              <a:rPr lang="en-US" dirty="0"/>
              <a:t>/ .c).</a:t>
            </a:r>
          </a:p>
          <a:p>
            <a:r>
              <a:rPr lang="en-US" dirty="0"/>
              <a:t>→Command:  cd “../ Assembly”</a:t>
            </a:r>
          </a:p>
          <a:p>
            <a:r>
              <a:rPr lang="en-US" dirty="0"/>
              <a:t>                     python3 assembly.py icg.txt</a:t>
            </a:r>
          </a:p>
          <a:p>
            <a:r>
              <a:rPr lang="en-US" dirty="0"/>
              <a:t>                     python3 assembly.py input.txt</a:t>
            </a:r>
          </a:p>
          <a:p>
            <a:endParaRPr lang="en-US" dirty="0"/>
          </a:p>
          <a:p>
            <a:endParaRPr lang="en-US" dirty="0"/>
          </a:p>
        </p:txBody>
      </p:sp>
    </p:spTree>
    <p:extLst>
      <p:ext uri="{BB962C8B-B14F-4D97-AF65-F5344CB8AC3E}">
        <p14:creationId xmlns:p14="http://schemas.microsoft.com/office/powerpoint/2010/main" val="91573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FD3DCA-9A02-B996-72B5-BD54655D537C}"/>
              </a:ext>
            </a:extLst>
          </p:cNvPr>
          <p:cNvPicPr>
            <a:picLocks noChangeAspect="1"/>
          </p:cNvPicPr>
          <p:nvPr/>
        </p:nvPicPr>
        <p:blipFill>
          <a:blip r:embed="rId2"/>
          <a:stretch>
            <a:fillRect/>
          </a:stretch>
        </p:blipFill>
        <p:spPr>
          <a:xfrm>
            <a:off x="200297" y="5105306"/>
            <a:ext cx="5895703" cy="1082134"/>
          </a:xfrm>
          <a:prstGeom prst="rect">
            <a:avLst/>
          </a:prstGeom>
        </p:spPr>
      </p:pic>
      <p:sp>
        <p:nvSpPr>
          <p:cNvPr id="4" name="TextBox 3">
            <a:extLst>
              <a:ext uri="{FF2B5EF4-FFF2-40B4-BE49-F238E27FC236}">
                <a16:creationId xmlns:a16="http://schemas.microsoft.com/office/drawing/2014/main" id="{45FBDC22-D82E-7360-6A5A-8094EEEE9981}"/>
              </a:ext>
            </a:extLst>
          </p:cNvPr>
          <p:cNvSpPr txBox="1"/>
          <p:nvPr/>
        </p:nvSpPr>
        <p:spPr>
          <a:xfrm>
            <a:off x="200297" y="515072"/>
            <a:ext cx="3718560" cy="369332"/>
          </a:xfrm>
          <a:prstGeom prst="rect">
            <a:avLst/>
          </a:prstGeom>
          <a:noFill/>
        </p:spPr>
        <p:txBody>
          <a:bodyPr wrap="square" rtlCol="0">
            <a:spAutoFit/>
          </a:bodyPr>
          <a:lstStyle/>
          <a:p>
            <a:r>
              <a:rPr lang="en-US" b="1" dirty="0"/>
              <a:t>Input:</a:t>
            </a:r>
          </a:p>
        </p:txBody>
      </p:sp>
      <p:pic>
        <p:nvPicPr>
          <p:cNvPr id="8" name="Picture 7">
            <a:extLst>
              <a:ext uri="{FF2B5EF4-FFF2-40B4-BE49-F238E27FC236}">
                <a16:creationId xmlns:a16="http://schemas.microsoft.com/office/drawing/2014/main" id="{876143A1-ABD7-47C2-D9EE-A0D9C7D98349}"/>
              </a:ext>
            </a:extLst>
          </p:cNvPr>
          <p:cNvPicPr>
            <a:picLocks noChangeAspect="1"/>
          </p:cNvPicPr>
          <p:nvPr/>
        </p:nvPicPr>
        <p:blipFill>
          <a:blip r:embed="rId3"/>
          <a:stretch>
            <a:fillRect/>
          </a:stretch>
        </p:blipFill>
        <p:spPr>
          <a:xfrm>
            <a:off x="200297" y="1109561"/>
            <a:ext cx="4419983" cy="3444538"/>
          </a:xfrm>
          <a:prstGeom prst="rect">
            <a:avLst/>
          </a:prstGeom>
        </p:spPr>
      </p:pic>
      <p:sp>
        <p:nvSpPr>
          <p:cNvPr id="9" name="TextBox 8">
            <a:extLst>
              <a:ext uri="{FF2B5EF4-FFF2-40B4-BE49-F238E27FC236}">
                <a16:creationId xmlns:a16="http://schemas.microsoft.com/office/drawing/2014/main" id="{9C8B85E9-2F67-5A03-FF8D-19D0FC796CB0}"/>
              </a:ext>
            </a:extLst>
          </p:cNvPr>
          <p:cNvSpPr txBox="1"/>
          <p:nvPr/>
        </p:nvSpPr>
        <p:spPr>
          <a:xfrm>
            <a:off x="4815839" y="485894"/>
            <a:ext cx="4153988" cy="369332"/>
          </a:xfrm>
          <a:prstGeom prst="rect">
            <a:avLst/>
          </a:prstGeom>
          <a:noFill/>
        </p:spPr>
        <p:txBody>
          <a:bodyPr wrap="square" rtlCol="0">
            <a:spAutoFit/>
          </a:bodyPr>
          <a:lstStyle/>
          <a:p>
            <a:r>
              <a:rPr lang="en-US" b="1" dirty="0"/>
              <a:t>Output:</a:t>
            </a:r>
          </a:p>
        </p:txBody>
      </p:sp>
      <p:pic>
        <p:nvPicPr>
          <p:cNvPr id="11" name="Picture 10">
            <a:extLst>
              <a:ext uri="{FF2B5EF4-FFF2-40B4-BE49-F238E27FC236}">
                <a16:creationId xmlns:a16="http://schemas.microsoft.com/office/drawing/2014/main" id="{4EC1D23A-87FA-B449-D9D9-83385A4477B8}"/>
              </a:ext>
            </a:extLst>
          </p:cNvPr>
          <p:cNvPicPr>
            <a:picLocks noChangeAspect="1"/>
          </p:cNvPicPr>
          <p:nvPr/>
        </p:nvPicPr>
        <p:blipFill>
          <a:blip r:embed="rId4"/>
          <a:stretch>
            <a:fillRect/>
          </a:stretch>
        </p:blipFill>
        <p:spPr>
          <a:xfrm>
            <a:off x="6228561" y="731286"/>
            <a:ext cx="2906729" cy="5395428"/>
          </a:xfrm>
          <a:prstGeom prst="rect">
            <a:avLst/>
          </a:prstGeom>
        </p:spPr>
      </p:pic>
      <p:pic>
        <p:nvPicPr>
          <p:cNvPr id="13" name="Picture 12">
            <a:extLst>
              <a:ext uri="{FF2B5EF4-FFF2-40B4-BE49-F238E27FC236}">
                <a16:creationId xmlns:a16="http://schemas.microsoft.com/office/drawing/2014/main" id="{E0789252-E690-4AAB-512A-CBA4748447C4}"/>
              </a:ext>
            </a:extLst>
          </p:cNvPr>
          <p:cNvPicPr>
            <a:picLocks noChangeAspect="1"/>
          </p:cNvPicPr>
          <p:nvPr/>
        </p:nvPicPr>
        <p:blipFill>
          <a:blip r:embed="rId5"/>
          <a:stretch>
            <a:fillRect/>
          </a:stretch>
        </p:blipFill>
        <p:spPr>
          <a:xfrm>
            <a:off x="9222243" y="855226"/>
            <a:ext cx="2819644" cy="5128704"/>
          </a:xfrm>
          <a:prstGeom prst="rect">
            <a:avLst/>
          </a:prstGeom>
        </p:spPr>
      </p:pic>
    </p:spTree>
    <p:extLst>
      <p:ext uri="{BB962C8B-B14F-4D97-AF65-F5344CB8AC3E}">
        <p14:creationId xmlns:p14="http://schemas.microsoft.com/office/powerpoint/2010/main" val="2895508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1DBDB9-72BD-00C4-64BD-DC55FE5DA053}"/>
              </a:ext>
            </a:extLst>
          </p:cNvPr>
          <p:cNvSpPr txBox="1"/>
          <p:nvPr/>
        </p:nvSpPr>
        <p:spPr>
          <a:xfrm>
            <a:off x="1728651" y="1793966"/>
            <a:ext cx="8734697" cy="2400657"/>
          </a:xfrm>
          <a:prstGeom prst="rect">
            <a:avLst/>
          </a:prstGeom>
          <a:noFill/>
        </p:spPr>
        <p:txBody>
          <a:bodyPr wrap="square" rtlCol="0">
            <a:spAutoFit/>
          </a:bodyPr>
          <a:lstStyle/>
          <a:p>
            <a:r>
              <a:rPr lang="en-US" b="1" dirty="0"/>
              <a:t>                                                              </a:t>
            </a:r>
            <a:r>
              <a:rPr lang="en-US" sz="2400" b="1" dirty="0"/>
              <a:t>Conclusion</a:t>
            </a:r>
          </a:p>
          <a:p>
            <a:r>
              <a:rPr lang="en-US" dirty="0"/>
              <a:t>Through this project, I successfully implemented a simplified compiler that performs all major phases — from lexical analysis to assembly code generation. Each stage was tested using multiple input files to ensure correctness. The project enhanced my understanding of compiler design concepts, syntax parsing, and code optimization. It also gave me practical experience using </a:t>
            </a:r>
            <a:r>
              <a:rPr lang="en-US" dirty="0" err="1"/>
              <a:t>Flex,Bison</a:t>
            </a:r>
            <a:r>
              <a:rPr lang="en-US" dirty="0"/>
              <a:t>, C,C++ and Python, and helped me understand how source code is translated step by step into machine-level instructions.</a:t>
            </a:r>
          </a:p>
          <a:p>
            <a:endParaRPr lang="en-US" dirty="0"/>
          </a:p>
        </p:txBody>
      </p:sp>
    </p:spTree>
    <p:extLst>
      <p:ext uri="{BB962C8B-B14F-4D97-AF65-F5344CB8AC3E}">
        <p14:creationId xmlns:p14="http://schemas.microsoft.com/office/powerpoint/2010/main" val="328088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497C6A-664B-C9F0-EB40-4AABE5353C18}"/>
              </a:ext>
            </a:extLst>
          </p:cNvPr>
          <p:cNvSpPr txBox="1"/>
          <p:nvPr/>
        </p:nvSpPr>
        <p:spPr>
          <a:xfrm>
            <a:off x="4397828" y="2920458"/>
            <a:ext cx="5921828" cy="769441"/>
          </a:xfrm>
          <a:prstGeom prst="rect">
            <a:avLst/>
          </a:prstGeom>
          <a:noFill/>
        </p:spPr>
        <p:txBody>
          <a:bodyPr wrap="square" rtlCol="0">
            <a:spAutoFit/>
          </a:bodyPr>
          <a:lstStyle/>
          <a:p>
            <a:r>
              <a:rPr lang="en-US" sz="4400" b="1" i="1" dirty="0">
                <a:solidFill>
                  <a:schemeClr val="accent4">
                    <a:lumMod val="50000"/>
                  </a:schemeClr>
                </a:solidFill>
              </a:rPr>
              <a:t>THANK TOU</a:t>
            </a:r>
          </a:p>
        </p:txBody>
      </p:sp>
    </p:spTree>
    <p:extLst>
      <p:ext uri="{BB962C8B-B14F-4D97-AF65-F5344CB8AC3E}">
        <p14:creationId xmlns:p14="http://schemas.microsoft.com/office/powerpoint/2010/main" val="13975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AFB98-9543-60A3-257B-F1D412E4F90E}"/>
              </a:ext>
            </a:extLst>
          </p:cNvPr>
          <p:cNvSpPr txBox="1"/>
          <p:nvPr/>
        </p:nvSpPr>
        <p:spPr>
          <a:xfrm>
            <a:off x="984068" y="705394"/>
            <a:ext cx="10014857" cy="1477328"/>
          </a:xfrm>
          <a:prstGeom prst="rect">
            <a:avLst/>
          </a:prstGeom>
          <a:noFill/>
        </p:spPr>
        <p:txBody>
          <a:bodyPr wrap="square" rtlCol="0">
            <a:spAutoFit/>
          </a:bodyPr>
          <a:lstStyle/>
          <a:p>
            <a:r>
              <a:rPr lang="en-US" b="1" dirty="0"/>
              <a:t>Objective:</a:t>
            </a:r>
            <a:br>
              <a:rPr lang="en-US" dirty="0"/>
            </a:br>
            <a:r>
              <a:rPr lang="en-US" dirty="0"/>
              <a:t>To design and implement a mini compiler that performs Lexical Analysis, Symbol Table, Syntax Error </a:t>
            </a:r>
            <a:r>
              <a:rPr lang="en-US" dirty="0" err="1"/>
              <a:t>Analysis,Parser</a:t>
            </a:r>
            <a:r>
              <a:rPr lang="en-US" dirty="0"/>
              <a:t>/Abstract Syntax Tree, Intermediate Code </a:t>
            </a:r>
            <a:r>
              <a:rPr lang="en-US" dirty="0" err="1"/>
              <a:t>Generation,Code</a:t>
            </a:r>
            <a:r>
              <a:rPr lang="en-US" dirty="0"/>
              <a:t> </a:t>
            </a:r>
            <a:r>
              <a:rPr lang="en-US" dirty="0" err="1"/>
              <a:t>Optimization,Assembly</a:t>
            </a:r>
            <a:r>
              <a:rPr lang="en-US" dirty="0"/>
              <a:t> Code using Flex, Bison, and Python.</a:t>
            </a:r>
          </a:p>
          <a:p>
            <a:endParaRPr lang="en-US" dirty="0"/>
          </a:p>
        </p:txBody>
      </p:sp>
      <p:sp>
        <p:nvSpPr>
          <p:cNvPr id="3" name="TextBox 2">
            <a:extLst>
              <a:ext uri="{FF2B5EF4-FFF2-40B4-BE49-F238E27FC236}">
                <a16:creationId xmlns:a16="http://schemas.microsoft.com/office/drawing/2014/main" id="{7B31A523-BBC3-D54C-7983-C0BD223E283C}"/>
              </a:ext>
            </a:extLst>
          </p:cNvPr>
          <p:cNvSpPr txBox="1"/>
          <p:nvPr/>
        </p:nvSpPr>
        <p:spPr>
          <a:xfrm>
            <a:off x="888274" y="2037807"/>
            <a:ext cx="10624457" cy="4154984"/>
          </a:xfrm>
          <a:prstGeom prst="rect">
            <a:avLst/>
          </a:prstGeom>
          <a:noFill/>
        </p:spPr>
        <p:txBody>
          <a:bodyPr wrap="square" rtlCol="0">
            <a:spAutoFit/>
          </a:bodyPr>
          <a:lstStyle/>
          <a:p>
            <a:r>
              <a:rPr lang="en-US" sz="2000" b="1" dirty="0" err="1"/>
              <a:t>Github</a:t>
            </a:r>
            <a:r>
              <a:rPr lang="en-US" sz="2000" b="1" dirty="0"/>
              <a:t> Link: </a:t>
            </a:r>
            <a:r>
              <a:rPr lang="en-US" sz="2000" b="1" dirty="0">
                <a:hlinkClick r:id="rId2"/>
              </a:rPr>
              <a:t>https://github.com/Labanya23/CSE-430-Compiler-Lab/tree/3c6a2f84a4662b73ba75c332ca661b0bcd705268/Mini%20Compiler%20Project_21201059</a:t>
            </a:r>
            <a:endParaRPr lang="en-US" sz="2000" b="1" dirty="0"/>
          </a:p>
          <a:p>
            <a:endParaRPr lang="en-US" sz="2000" b="1" dirty="0"/>
          </a:p>
          <a:p>
            <a:r>
              <a:rPr lang="en-US" sz="2000" b="1" dirty="0"/>
              <a:t>Key Responsibilities:</a:t>
            </a:r>
          </a:p>
          <a:p>
            <a:r>
              <a:rPr lang="en-US" sz="2000" b="1" dirty="0"/>
              <a:t>Folder </a:t>
            </a:r>
            <a:r>
              <a:rPr lang="en-US" sz="2000" b="1" dirty="0" err="1"/>
              <a:t>Nmae</a:t>
            </a:r>
            <a:r>
              <a:rPr lang="en-US" sz="2000" b="1" dirty="0"/>
              <a:t>: Mini Compiler Project 21201059</a:t>
            </a:r>
          </a:p>
          <a:p>
            <a:r>
              <a:rPr lang="en-US" b="1" dirty="0"/>
              <a:t>Folder 1 – Lexical Analysis</a:t>
            </a:r>
            <a:br>
              <a:rPr lang="en-US" dirty="0"/>
            </a:br>
            <a:r>
              <a:rPr lang="en-US" dirty="0"/>
              <a:t>→ Used </a:t>
            </a:r>
            <a:r>
              <a:rPr lang="en-US" b="1" dirty="0"/>
              <a:t>Flex</a:t>
            </a:r>
            <a:r>
              <a:rPr lang="en-US" dirty="0"/>
              <a:t> and </a:t>
            </a:r>
            <a:r>
              <a:rPr lang="en-US" b="1" dirty="0"/>
              <a:t>C</a:t>
            </a:r>
            <a:r>
              <a:rPr lang="en-US" dirty="0"/>
              <a:t> to detect keywords, identifiers, digits, and comments.</a:t>
            </a:r>
            <a:br>
              <a:rPr lang="en-US" dirty="0"/>
            </a:br>
            <a:r>
              <a:rPr lang="en-US" dirty="0"/>
              <a:t>→ Tested with multiple input files (.txt / .</a:t>
            </a:r>
            <a:r>
              <a:rPr lang="en-US" dirty="0" err="1"/>
              <a:t>cpp</a:t>
            </a:r>
            <a:r>
              <a:rPr lang="en-US" dirty="0"/>
              <a:t>/ .c).</a:t>
            </a:r>
          </a:p>
          <a:p>
            <a:r>
              <a:rPr lang="en-US" dirty="0"/>
              <a:t>→Command:  cd “Lexical”</a:t>
            </a:r>
          </a:p>
          <a:p>
            <a:r>
              <a:rPr lang="en-US" dirty="0"/>
              <a:t>                     flex </a:t>
            </a:r>
            <a:r>
              <a:rPr lang="en-US" dirty="0" err="1"/>
              <a:t>token.l</a:t>
            </a:r>
            <a:endParaRPr lang="en-US" dirty="0"/>
          </a:p>
          <a:p>
            <a:r>
              <a:rPr lang="en-US" dirty="0"/>
              <a:t>                     </a:t>
            </a:r>
            <a:r>
              <a:rPr lang="en-US" dirty="0" err="1"/>
              <a:t>gcc</a:t>
            </a:r>
            <a:r>
              <a:rPr lang="en-US" dirty="0"/>
              <a:t> </a:t>
            </a:r>
            <a:r>
              <a:rPr lang="en-US" dirty="0" err="1"/>
              <a:t>lex.yy.c</a:t>
            </a:r>
            <a:r>
              <a:rPr lang="en-US" dirty="0"/>
              <a:t> – o </a:t>
            </a:r>
            <a:r>
              <a:rPr lang="en-US" dirty="0" err="1"/>
              <a:t>a.out</a:t>
            </a:r>
            <a:endParaRPr lang="en-US" dirty="0"/>
          </a:p>
          <a:p>
            <a:r>
              <a:rPr lang="en-US" dirty="0"/>
              <a:t>                     ./</a:t>
            </a:r>
            <a:r>
              <a:rPr lang="en-US" dirty="0" err="1"/>
              <a:t>a.out</a:t>
            </a:r>
            <a:r>
              <a:rPr lang="en-US" dirty="0"/>
              <a:t> &lt; input0.txt</a:t>
            </a:r>
          </a:p>
          <a:p>
            <a:endParaRPr lang="en-US" dirty="0"/>
          </a:p>
        </p:txBody>
      </p:sp>
    </p:spTree>
    <p:extLst>
      <p:ext uri="{BB962C8B-B14F-4D97-AF65-F5344CB8AC3E}">
        <p14:creationId xmlns:p14="http://schemas.microsoft.com/office/powerpoint/2010/main" val="302322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A8E875-D5D6-995F-3AAA-19DFB7512243}"/>
              </a:ext>
            </a:extLst>
          </p:cNvPr>
          <p:cNvPicPr>
            <a:picLocks noChangeAspect="1"/>
          </p:cNvPicPr>
          <p:nvPr/>
        </p:nvPicPr>
        <p:blipFill>
          <a:blip r:embed="rId2"/>
          <a:stretch>
            <a:fillRect/>
          </a:stretch>
        </p:blipFill>
        <p:spPr>
          <a:xfrm>
            <a:off x="5057057" y="1062446"/>
            <a:ext cx="3077590" cy="5132310"/>
          </a:xfrm>
          <a:prstGeom prst="rect">
            <a:avLst/>
          </a:prstGeom>
        </p:spPr>
      </p:pic>
      <p:pic>
        <p:nvPicPr>
          <p:cNvPr id="5" name="Picture 4">
            <a:extLst>
              <a:ext uri="{FF2B5EF4-FFF2-40B4-BE49-F238E27FC236}">
                <a16:creationId xmlns:a16="http://schemas.microsoft.com/office/drawing/2014/main" id="{4CAB9C68-38AE-E953-78C1-54FA3E15DDDC}"/>
              </a:ext>
            </a:extLst>
          </p:cNvPr>
          <p:cNvPicPr>
            <a:picLocks noChangeAspect="1"/>
          </p:cNvPicPr>
          <p:nvPr/>
        </p:nvPicPr>
        <p:blipFill>
          <a:blip r:embed="rId3"/>
          <a:stretch>
            <a:fillRect/>
          </a:stretch>
        </p:blipFill>
        <p:spPr>
          <a:xfrm>
            <a:off x="8438606" y="890776"/>
            <a:ext cx="3396332" cy="5303980"/>
          </a:xfrm>
          <a:prstGeom prst="rect">
            <a:avLst/>
          </a:prstGeom>
        </p:spPr>
      </p:pic>
      <p:pic>
        <p:nvPicPr>
          <p:cNvPr id="7" name="Picture 6">
            <a:extLst>
              <a:ext uri="{FF2B5EF4-FFF2-40B4-BE49-F238E27FC236}">
                <a16:creationId xmlns:a16="http://schemas.microsoft.com/office/drawing/2014/main" id="{68B22F47-306C-CB6F-589C-C1F880E6B5D8}"/>
              </a:ext>
            </a:extLst>
          </p:cNvPr>
          <p:cNvPicPr>
            <a:picLocks noChangeAspect="1"/>
          </p:cNvPicPr>
          <p:nvPr/>
        </p:nvPicPr>
        <p:blipFill>
          <a:blip r:embed="rId4"/>
          <a:stretch>
            <a:fillRect/>
          </a:stretch>
        </p:blipFill>
        <p:spPr>
          <a:xfrm>
            <a:off x="92356" y="1584617"/>
            <a:ext cx="3556536" cy="3962743"/>
          </a:xfrm>
          <a:prstGeom prst="rect">
            <a:avLst/>
          </a:prstGeom>
        </p:spPr>
      </p:pic>
      <p:sp>
        <p:nvSpPr>
          <p:cNvPr id="8" name="TextBox 7">
            <a:extLst>
              <a:ext uri="{FF2B5EF4-FFF2-40B4-BE49-F238E27FC236}">
                <a16:creationId xmlns:a16="http://schemas.microsoft.com/office/drawing/2014/main" id="{8F6C4A50-1482-C30F-EC2F-3302F7778AFC}"/>
              </a:ext>
            </a:extLst>
          </p:cNvPr>
          <p:cNvSpPr txBox="1"/>
          <p:nvPr/>
        </p:nvSpPr>
        <p:spPr>
          <a:xfrm>
            <a:off x="217714" y="1062446"/>
            <a:ext cx="3431178" cy="369332"/>
          </a:xfrm>
          <a:prstGeom prst="rect">
            <a:avLst/>
          </a:prstGeom>
          <a:noFill/>
        </p:spPr>
        <p:txBody>
          <a:bodyPr wrap="square" rtlCol="0">
            <a:spAutoFit/>
          </a:bodyPr>
          <a:lstStyle/>
          <a:p>
            <a:r>
              <a:rPr lang="en-US" b="1" dirty="0"/>
              <a:t>Sample Input</a:t>
            </a:r>
            <a:r>
              <a:rPr lang="en-US" dirty="0"/>
              <a:t>:</a:t>
            </a:r>
          </a:p>
        </p:txBody>
      </p:sp>
      <p:sp>
        <p:nvSpPr>
          <p:cNvPr id="9" name="TextBox 8">
            <a:extLst>
              <a:ext uri="{FF2B5EF4-FFF2-40B4-BE49-F238E27FC236}">
                <a16:creationId xmlns:a16="http://schemas.microsoft.com/office/drawing/2014/main" id="{416608BF-8446-EA19-E886-5A5FD21C9F50}"/>
              </a:ext>
            </a:extLst>
          </p:cNvPr>
          <p:cNvSpPr txBox="1"/>
          <p:nvPr/>
        </p:nvSpPr>
        <p:spPr>
          <a:xfrm>
            <a:off x="3824833" y="976611"/>
            <a:ext cx="1959429" cy="369332"/>
          </a:xfrm>
          <a:prstGeom prst="rect">
            <a:avLst/>
          </a:prstGeom>
          <a:noFill/>
        </p:spPr>
        <p:txBody>
          <a:bodyPr wrap="square" rtlCol="0">
            <a:spAutoFit/>
          </a:bodyPr>
          <a:lstStyle/>
          <a:p>
            <a:r>
              <a:rPr lang="en-US" b="1" dirty="0"/>
              <a:t>Output:</a:t>
            </a:r>
          </a:p>
        </p:txBody>
      </p:sp>
    </p:spTree>
    <p:extLst>
      <p:ext uri="{BB962C8B-B14F-4D97-AF65-F5344CB8AC3E}">
        <p14:creationId xmlns:p14="http://schemas.microsoft.com/office/powerpoint/2010/main" val="350563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EFD11-A35F-72A0-07BE-EAEBF62E513C}"/>
              </a:ext>
            </a:extLst>
          </p:cNvPr>
          <p:cNvSpPr txBox="1"/>
          <p:nvPr/>
        </p:nvSpPr>
        <p:spPr>
          <a:xfrm>
            <a:off x="1341120" y="931817"/>
            <a:ext cx="7768046" cy="3693319"/>
          </a:xfrm>
          <a:prstGeom prst="rect">
            <a:avLst/>
          </a:prstGeom>
          <a:noFill/>
        </p:spPr>
        <p:txBody>
          <a:bodyPr wrap="square" rtlCol="0">
            <a:spAutoFit/>
          </a:bodyPr>
          <a:lstStyle/>
          <a:p>
            <a:endParaRPr lang="en-US" dirty="0"/>
          </a:p>
          <a:p>
            <a:r>
              <a:rPr lang="en-US" b="1" dirty="0"/>
              <a:t>Folder 2 – Symbol Table</a:t>
            </a:r>
            <a:br>
              <a:rPr lang="en-US" dirty="0"/>
            </a:br>
            <a:r>
              <a:rPr lang="en-US" dirty="0"/>
              <a:t>→ Used </a:t>
            </a:r>
            <a:r>
              <a:rPr lang="en-US" b="1" dirty="0"/>
              <a:t>Flex</a:t>
            </a:r>
            <a:r>
              <a:rPr lang="en-US" dirty="0"/>
              <a:t> and </a:t>
            </a:r>
            <a:r>
              <a:rPr lang="en-US" b="1" dirty="0"/>
              <a:t>C</a:t>
            </a:r>
            <a:r>
              <a:rPr lang="en-US" dirty="0"/>
              <a:t> </a:t>
            </a:r>
          </a:p>
          <a:p>
            <a:r>
              <a:rPr lang="en-US" dirty="0"/>
              <a:t>→ Implemented </a:t>
            </a:r>
            <a:r>
              <a:rPr lang="en-US" b="1" dirty="0"/>
              <a:t>symbol table</a:t>
            </a:r>
            <a:r>
              <a:rPr lang="en-US" dirty="0"/>
              <a:t> using struct and array in C.</a:t>
            </a:r>
            <a:br>
              <a:rPr lang="en-US" dirty="0"/>
            </a:br>
            <a:r>
              <a:rPr lang="en-US" dirty="0"/>
              <a:t>→ Stored name, type, size, and address for each variable.</a:t>
            </a:r>
          </a:p>
          <a:p>
            <a:r>
              <a:rPr lang="en-US" dirty="0"/>
              <a:t>→ Tested with multiple input files (.txt / .</a:t>
            </a:r>
            <a:r>
              <a:rPr lang="en-US" dirty="0" err="1"/>
              <a:t>cpp</a:t>
            </a:r>
            <a:r>
              <a:rPr lang="en-US" dirty="0"/>
              <a:t>/ .c).</a:t>
            </a:r>
          </a:p>
          <a:p>
            <a:r>
              <a:rPr lang="en-US" dirty="0"/>
              <a:t>→Command:  cd “../</a:t>
            </a:r>
            <a:r>
              <a:rPr lang="en-US" dirty="0" err="1"/>
              <a:t>symboltable</a:t>
            </a:r>
            <a:r>
              <a:rPr lang="en-US" dirty="0"/>
              <a:t>”</a:t>
            </a:r>
          </a:p>
          <a:p>
            <a:r>
              <a:rPr lang="en-US" dirty="0"/>
              <a:t>                     flex </a:t>
            </a:r>
            <a:r>
              <a:rPr lang="en-US" dirty="0" err="1"/>
              <a:t>symbol.l</a:t>
            </a:r>
            <a:endParaRPr lang="en-US" dirty="0"/>
          </a:p>
          <a:p>
            <a:r>
              <a:rPr lang="en-US" dirty="0"/>
              <a:t>                     </a:t>
            </a:r>
            <a:r>
              <a:rPr lang="en-US" dirty="0" err="1"/>
              <a:t>gcc</a:t>
            </a:r>
            <a:r>
              <a:rPr lang="en-US" dirty="0"/>
              <a:t> </a:t>
            </a:r>
            <a:r>
              <a:rPr lang="en-US" dirty="0" err="1"/>
              <a:t>lex.yy.c</a:t>
            </a:r>
            <a:r>
              <a:rPr lang="en-US" dirty="0"/>
              <a:t> – o </a:t>
            </a:r>
            <a:r>
              <a:rPr lang="en-US" dirty="0" err="1"/>
              <a:t>a.out</a:t>
            </a:r>
            <a:endParaRPr lang="en-US" dirty="0"/>
          </a:p>
          <a:p>
            <a:r>
              <a:rPr lang="en-US" dirty="0"/>
              <a:t>                     ./</a:t>
            </a:r>
            <a:r>
              <a:rPr lang="en-US" dirty="0" err="1"/>
              <a:t>a.out</a:t>
            </a:r>
            <a:r>
              <a:rPr lang="en-US" dirty="0"/>
              <a:t> input0.cpp</a:t>
            </a:r>
          </a:p>
          <a:p>
            <a:endParaRPr lang="en-US" dirty="0"/>
          </a:p>
          <a:p>
            <a:endParaRPr lang="en-US" dirty="0"/>
          </a:p>
          <a:p>
            <a:endParaRPr lang="en-US" dirty="0"/>
          </a:p>
        </p:txBody>
      </p:sp>
    </p:spTree>
    <p:extLst>
      <p:ext uri="{BB962C8B-B14F-4D97-AF65-F5344CB8AC3E}">
        <p14:creationId xmlns:p14="http://schemas.microsoft.com/office/powerpoint/2010/main" val="70845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D2FD0-9350-7343-C8C4-E1426B21029E}"/>
              </a:ext>
            </a:extLst>
          </p:cNvPr>
          <p:cNvSpPr txBox="1"/>
          <p:nvPr/>
        </p:nvSpPr>
        <p:spPr>
          <a:xfrm>
            <a:off x="522514" y="792480"/>
            <a:ext cx="3021875" cy="369332"/>
          </a:xfrm>
          <a:prstGeom prst="rect">
            <a:avLst/>
          </a:prstGeom>
          <a:noFill/>
        </p:spPr>
        <p:txBody>
          <a:bodyPr wrap="square" rtlCol="0">
            <a:spAutoFit/>
          </a:bodyPr>
          <a:lstStyle/>
          <a:p>
            <a:r>
              <a:rPr lang="en-US" b="1" dirty="0"/>
              <a:t>Sample Input:</a:t>
            </a:r>
          </a:p>
        </p:txBody>
      </p:sp>
      <p:pic>
        <p:nvPicPr>
          <p:cNvPr id="4" name="Picture 3">
            <a:extLst>
              <a:ext uri="{FF2B5EF4-FFF2-40B4-BE49-F238E27FC236}">
                <a16:creationId xmlns:a16="http://schemas.microsoft.com/office/drawing/2014/main" id="{57BAA5ED-56D3-FC9D-0D45-56D395B4E7E3}"/>
              </a:ext>
            </a:extLst>
          </p:cNvPr>
          <p:cNvPicPr>
            <a:picLocks noChangeAspect="1"/>
          </p:cNvPicPr>
          <p:nvPr/>
        </p:nvPicPr>
        <p:blipFill>
          <a:blip r:embed="rId2"/>
          <a:stretch>
            <a:fillRect/>
          </a:stretch>
        </p:blipFill>
        <p:spPr>
          <a:xfrm>
            <a:off x="5568881" y="1009440"/>
            <a:ext cx="5791702" cy="4839119"/>
          </a:xfrm>
          <a:prstGeom prst="rect">
            <a:avLst/>
          </a:prstGeom>
        </p:spPr>
      </p:pic>
      <p:pic>
        <p:nvPicPr>
          <p:cNvPr id="6" name="Picture 5">
            <a:extLst>
              <a:ext uri="{FF2B5EF4-FFF2-40B4-BE49-F238E27FC236}">
                <a16:creationId xmlns:a16="http://schemas.microsoft.com/office/drawing/2014/main" id="{538D8571-23A3-059B-2ABF-74A16B5895F3}"/>
              </a:ext>
            </a:extLst>
          </p:cNvPr>
          <p:cNvPicPr>
            <a:picLocks noChangeAspect="1"/>
          </p:cNvPicPr>
          <p:nvPr/>
        </p:nvPicPr>
        <p:blipFill>
          <a:blip r:embed="rId3"/>
          <a:stretch>
            <a:fillRect/>
          </a:stretch>
        </p:blipFill>
        <p:spPr>
          <a:xfrm>
            <a:off x="361786" y="1488479"/>
            <a:ext cx="4297300" cy="4041463"/>
          </a:xfrm>
          <a:prstGeom prst="rect">
            <a:avLst/>
          </a:prstGeom>
        </p:spPr>
      </p:pic>
    </p:spTree>
    <p:extLst>
      <p:ext uri="{BB962C8B-B14F-4D97-AF65-F5344CB8AC3E}">
        <p14:creationId xmlns:p14="http://schemas.microsoft.com/office/powerpoint/2010/main" val="1052196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CD4EB-A507-4CC6-C8C3-6AEDE72A6B20}"/>
              </a:ext>
            </a:extLst>
          </p:cNvPr>
          <p:cNvSpPr txBox="1"/>
          <p:nvPr/>
        </p:nvSpPr>
        <p:spPr>
          <a:xfrm>
            <a:off x="1785257" y="1341120"/>
            <a:ext cx="6531429" cy="3693319"/>
          </a:xfrm>
          <a:prstGeom prst="rect">
            <a:avLst/>
          </a:prstGeom>
          <a:noFill/>
        </p:spPr>
        <p:txBody>
          <a:bodyPr wrap="square" rtlCol="0">
            <a:spAutoFit/>
          </a:bodyPr>
          <a:lstStyle/>
          <a:p>
            <a:r>
              <a:rPr lang="en-US" b="1" dirty="0"/>
              <a:t>Folder 3 – Syntax Analysis</a:t>
            </a:r>
            <a:br>
              <a:rPr lang="en-US" dirty="0"/>
            </a:br>
            <a:r>
              <a:rPr lang="en-US" dirty="0"/>
              <a:t>→ Used </a:t>
            </a:r>
            <a:r>
              <a:rPr lang="en-US" b="1" dirty="0"/>
              <a:t>Flex, Bison, GCC</a:t>
            </a:r>
            <a:r>
              <a:rPr lang="en-US" dirty="0"/>
              <a:t> to check grammar and report syntax errors.</a:t>
            </a:r>
          </a:p>
          <a:p>
            <a:r>
              <a:rPr lang="en-US" dirty="0"/>
              <a:t>→ Tested with multiple input files (.txt / .</a:t>
            </a:r>
            <a:r>
              <a:rPr lang="en-US" dirty="0" err="1"/>
              <a:t>cpp</a:t>
            </a:r>
            <a:r>
              <a:rPr lang="en-US" dirty="0"/>
              <a:t>/ .c).</a:t>
            </a:r>
          </a:p>
          <a:p>
            <a:r>
              <a:rPr lang="en-US" dirty="0"/>
              <a:t>→Command:  cd “../syntax </a:t>
            </a:r>
            <a:r>
              <a:rPr lang="en-US" dirty="0" err="1"/>
              <a:t>analyziz</a:t>
            </a:r>
            <a:r>
              <a:rPr lang="en-US" dirty="0"/>
              <a:t>”</a:t>
            </a:r>
          </a:p>
          <a:p>
            <a:r>
              <a:rPr lang="en-US" dirty="0"/>
              <a:t>                     bison –d </a:t>
            </a:r>
            <a:r>
              <a:rPr lang="en-US" dirty="0" err="1"/>
              <a:t>lexical.y</a:t>
            </a:r>
            <a:endParaRPr lang="en-US" dirty="0"/>
          </a:p>
          <a:p>
            <a:r>
              <a:rPr lang="en-US" dirty="0"/>
              <a:t>                     flex </a:t>
            </a:r>
            <a:r>
              <a:rPr lang="en-US" dirty="0" err="1"/>
              <a:t>lexical.l</a:t>
            </a:r>
            <a:endParaRPr lang="en-US" dirty="0"/>
          </a:p>
          <a:p>
            <a:r>
              <a:rPr lang="en-US" dirty="0"/>
              <a:t>                     </a:t>
            </a:r>
            <a:r>
              <a:rPr lang="en-US" dirty="0" err="1"/>
              <a:t>gcc</a:t>
            </a:r>
            <a:r>
              <a:rPr lang="en-US" dirty="0"/>
              <a:t> </a:t>
            </a:r>
            <a:r>
              <a:rPr lang="en-US" dirty="0" err="1"/>
              <a:t>lex.yy.c</a:t>
            </a:r>
            <a:r>
              <a:rPr lang="en-US" dirty="0"/>
              <a:t> </a:t>
            </a:r>
            <a:r>
              <a:rPr lang="en-US" dirty="0" err="1"/>
              <a:t>lexical.tab.c</a:t>
            </a:r>
            <a:r>
              <a:rPr lang="en-US" dirty="0"/>
              <a:t> – o </a:t>
            </a:r>
            <a:r>
              <a:rPr lang="en-US" dirty="0" err="1"/>
              <a:t>a.out</a:t>
            </a:r>
            <a:endParaRPr lang="en-US" dirty="0"/>
          </a:p>
          <a:p>
            <a:r>
              <a:rPr lang="en-US" dirty="0"/>
              <a:t>                     ./</a:t>
            </a:r>
            <a:r>
              <a:rPr lang="en-US" dirty="0" err="1"/>
              <a:t>a.out</a:t>
            </a:r>
            <a:r>
              <a:rPr lang="en-US" dirty="0"/>
              <a:t> &lt; input1.txt</a:t>
            </a:r>
          </a:p>
          <a:p>
            <a:endParaRPr lang="en-US" dirty="0"/>
          </a:p>
          <a:p>
            <a:br>
              <a:rPr lang="en-US" dirty="0"/>
            </a:br>
            <a:endParaRPr lang="en-US" dirty="0"/>
          </a:p>
          <a:p>
            <a:endParaRPr lang="en-US" dirty="0"/>
          </a:p>
        </p:txBody>
      </p:sp>
    </p:spTree>
    <p:extLst>
      <p:ext uri="{BB962C8B-B14F-4D97-AF65-F5344CB8AC3E}">
        <p14:creationId xmlns:p14="http://schemas.microsoft.com/office/powerpoint/2010/main" val="331069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7544AC-2048-CD94-714F-A41BF440E7EE}"/>
              </a:ext>
            </a:extLst>
          </p:cNvPr>
          <p:cNvPicPr>
            <a:picLocks noChangeAspect="1"/>
          </p:cNvPicPr>
          <p:nvPr/>
        </p:nvPicPr>
        <p:blipFill>
          <a:blip r:embed="rId2"/>
          <a:srcRect t="3195"/>
          <a:stretch>
            <a:fillRect/>
          </a:stretch>
        </p:blipFill>
        <p:spPr>
          <a:xfrm>
            <a:off x="5974080" y="1408774"/>
            <a:ext cx="4975616" cy="4684705"/>
          </a:xfrm>
          <a:prstGeom prst="rect">
            <a:avLst/>
          </a:prstGeom>
        </p:spPr>
      </p:pic>
      <p:pic>
        <p:nvPicPr>
          <p:cNvPr id="9" name="Picture 8">
            <a:extLst>
              <a:ext uri="{FF2B5EF4-FFF2-40B4-BE49-F238E27FC236}">
                <a16:creationId xmlns:a16="http://schemas.microsoft.com/office/drawing/2014/main" id="{C4F6A069-8986-284A-D4E5-3A10F339D394}"/>
              </a:ext>
            </a:extLst>
          </p:cNvPr>
          <p:cNvPicPr>
            <a:picLocks noChangeAspect="1"/>
          </p:cNvPicPr>
          <p:nvPr/>
        </p:nvPicPr>
        <p:blipFill>
          <a:blip r:embed="rId3"/>
          <a:stretch>
            <a:fillRect/>
          </a:stretch>
        </p:blipFill>
        <p:spPr>
          <a:xfrm>
            <a:off x="578396" y="2302178"/>
            <a:ext cx="4138019" cy="3490262"/>
          </a:xfrm>
          <a:prstGeom prst="rect">
            <a:avLst/>
          </a:prstGeom>
        </p:spPr>
      </p:pic>
      <p:sp>
        <p:nvSpPr>
          <p:cNvPr id="10" name="TextBox 9">
            <a:extLst>
              <a:ext uri="{FF2B5EF4-FFF2-40B4-BE49-F238E27FC236}">
                <a16:creationId xmlns:a16="http://schemas.microsoft.com/office/drawing/2014/main" id="{2665E886-9607-A5A0-4871-CB8928184FDE}"/>
              </a:ext>
            </a:extLst>
          </p:cNvPr>
          <p:cNvSpPr txBox="1"/>
          <p:nvPr/>
        </p:nvSpPr>
        <p:spPr>
          <a:xfrm>
            <a:off x="578396" y="1408774"/>
            <a:ext cx="4711338" cy="369332"/>
          </a:xfrm>
          <a:prstGeom prst="rect">
            <a:avLst/>
          </a:prstGeom>
          <a:noFill/>
        </p:spPr>
        <p:txBody>
          <a:bodyPr wrap="square" rtlCol="0">
            <a:spAutoFit/>
          </a:bodyPr>
          <a:lstStyle/>
          <a:p>
            <a:r>
              <a:rPr lang="en-US" b="1" dirty="0"/>
              <a:t>Input Sample:</a:t>
            </a:r>
          </a:p>
        </p:txBody>
      </p:sp>
      <p:sp>
        <p:nvSpPr>
          <p:cNvPr id="11" name="TextBox 10">
            <a:extLst>
              <a:ext uri="{FF2B5EF4-FFF2-40B4-BE49-F238E27FC236}">
                <a16:creationId xmlns:a16="http://schemas.microsoft.com/office/drawing/2014/main" id="{527C6746-FDF5-2E39-6A0C-AD7C891D81D9}"/>
              </a:ext>
            </a:extLst>
          </p:cNvPr>
          <p:cNvSpPr txBox="1"/>
          <p:nvPr/>
        </p:nvSpPr>
        <p:spPr>
          <a:xfrm>
            <a:off x="5886994" y="915689"/>
            <a:ext cx="1820091" cy="369332"/>
          </a:xfrm>
          <a:prstGeom prst="rect">
            <a:avLst/>
          </a:prstGeom>
          <a:noFill/>
        </p:spPr>
        <p:txBody>
          <a:bodyPr wrap="square" rtlCol="0">
            <a:spAutoFit/>
          </a:bodyPr>
          <a:lstStyle/>
          <a:p>
            <a:r>
              <a:rPr lang="en-US" b="1" dirty="0"/>
              <a:t>Output:</a:t>
            </a:r>
          </a:p>
        </p:txBody>
      </p:sp>
    </p:spTree>
    <p:extLst>
      <p:ext uri="{BB962C8B-B14F-4D97-AF65-F5344CB8AC3E}">
        <p14:creationId xmlns:p14="http://schemas.microsoft.com/office/powerpoint/2010/main" val="68454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23CBFF-4C95-8AEF-7AA4-7B17D6713F62}"/>
              </a:ext>
            </a:extLst>
          </p:cNvPr>
          <p:cNvSpPr txBox="1"/>
          <p:nvPr/>
        </p:nvSpPr>
        <p:spPr>
          <a:xfrm>
            <a:off x="1558833" y="748937"/>
            <a:ext cx="9152709" cy="3693319"/>
          </a:xfrm>
          <a:prstGeom prst="rect">
            <a:avLst/>
          </a:prstGeom>
          <a:noFill/>
        </p:spPr>
        <p:txBody>
          <a:bodyPr wrap="square" rtlCol="0">
            <a:spAutoFit/>
          </a:bodyPr>
          <a:lstStyle/>
          <a:p>
            <a:r>
              <a:rPr lang="en-US" b="1" dirty="0"/>
              <a:t>Folder 4 – Abstract Syntax Tree</a:t>
            </a:r>
          </a:p>
          <a:p>
            <a:r>
              <a:rPr lang="en-US" dirty="0"/>
              <a:t>→ Generated </a:t>
            </a:r>
            <a:r>
              <a:rPr lang="en-US" b="1" dirty="0"/>
              <a:t>AST</a:t>
            </a:r>
            <a:r>
              <a:rPr lang="en-US" dirty="0"/>
              <a:t> using binary tree structure.</a:t>
            </a:r>
            <a:br>
              <a:rPr lang="en-US" dirty="0"/>
            </a:br>
            <a:r>
              <a:rPr lang="en-US" dirty="0"/>
              <a:t>→ Linked operators and operands as tree nodes.</a:t>
            </a:r>
          </a:p>
          <a:p>
            <a:r>
              <a:rPr lang="en-US" dirty="0"/>
              <a:t>→ Used </a:t>
            </a:r>
            <a:r>
              <a:rPr lang="en-US" b="1" dirty="0"/>
              <a:t>Flex, Bison, GCC</a:t>
            </a:r>
            <a:r>
              <a:rPr lang="en-US" dirty="0"/>
              <a:t> to check grammar and report syntax errors.</a:t>
            </a:r>
          </a:p>
          <a:p>
            <a:r>
              <a:rPr lang="en-US" dirty="0"/>
              <a:t>→ Tested with multiple input files (.txt / .</a:t>
            </a:r>
            <a:r>
              <a:rPr lang="en-US" dirty="0" err="1"/>
              <a:t>cpp</a:t>
            </a:r>
            <a:r>
              <a:rPr lang="en-US" dirty="0"/>
              <a:t>/ .c).</a:t>
            </a:r>
          </a:p>
          <a:p>
            <a:r>
              <a:rPr lang="en-US" dirty="0"/>
              <a:t>→Command:  cd “../parser tree”</a:t>
            </a:r>
          </a:p>
          <a:p>
            <a:r>
              <a:rPr lang="en-US" dirty="0"/>
              <a:t>                     bison –d </a:t>
            </a:r>
            <a:r>
              <a:rPr lang="en-US" dirty="0" err="1"/>
              <a:t>tree.y</a:t>
            </a:r>
            <a:endParaRPr lang="en-US" dirty="0"/>
          </a:p>
          <a:p>
            <a:r>
              <a:rPr lang="en-US" dirty="0"/>
              <a:t>                     flex </a:t>
            </a:r>
            <a:r>
              <a:rPr lang="en-US" dirty="0" err="1"/>
              <a:t>tree.l</a:t>
            </a:r>
            <a:endParaRPr lang="en-US" dirty="0"/>
          </a:p>
          <a:p>
            <a:r>
              <a:rPr lang="en-US" dirty="0"/>
              <a:t>                     </a:t>
            </a:r>
            <a:r>
              <a:rPr lang="en-US" dirty="0" err="1"/>
              <a:t>gcc</a:t>
            </a:r>
            <a:r>
              <a:rPr lang="en-US" dirty="0"/>
              <a:t> </a:t>
            </a:r>
            <a:r>
              <a:rPr lang="en-US" dirty="0" err="1"/>
              <a:t>lex.yy.c</a:t>
            </a:r>
            <a:r>
              <a:rPr lang="en-US" dirty="0"/>
              <a:t> </a:t>
            </a:r>
            <a:r>
              <a:rPr lang="en-US" dirty="0" err="1"/>
              <a:t>lexical.tab.c</a:t>
            </a:r>
            <a:r>
              <a:rPr lang="en-US" dirty="0"/>
              <a:t> – o </a:t>
            </a:r>
            <a:r>
              <a:rPr lang="en-US" dirty="0" err="1"/>
              <a:t>treee</a:t>
            </a:r>
            <a:endParaRPr lang="en-US" dirty="0"/>
          </a:p>
          <a:p>
            <a:r>
              <a:rPr lang="en-US" dirty="0"/>
              <a:t>                     ./</a:t>
            </a:r>
            <a:r>
              <a:rPr lang="en-US" dirty="0" err="1"/>
              <a:t>treee</a:t>
            </a:r>
            <a:r>
              <a:rPr lang="en-US" dirty="0"/>
              <a:t> &lt; input.cpp</a:t>
            </a:r>
          </a:p>
          <a:p>
            <a:endParaRPr lang="en-US" dirty="0"/>
          </a:p>
          <a:p>
            <a:br>
              <a:rPr lang="en-US" dirty="0"/>
            </a:br>
            <a:endParaRPr lang="en-US" dirty="0"/>
          </a:p>
        </p:txBody>
      </p:sp>
    </p:spTree>
    <p:extLst>
      <p:ext uri="{BB962C8B-B14F-4D97-AF65-F5344CB8AC3E}">
        <p14:creationId xmlns:p14="http://schemas.microsoft.com/office/powerpoint/2010/main" val="247360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325210-7F77-CF9E-F994-3DCEC56D8D71}"/>
              </a:ext>
            </a:extLst>
          </p:cNvPr>
          <p:cNvPicPr>
            <a:picLocks noChangeAspect="1"/>
          </p:cNvPicPr>
          <p:nvPr/>
        </p:nvPicPr>
        <p:blipFill>
          <a:blip r:embed="rId2"/>
          <a:stretch>
            <a:fillRect/>
          </a:stretch>
        </p:blipFill>
        <p:spPr>
          <a:xfrm>
            <a:off x="4990947" y="1162438"/>
            <a:ext cx="6771966" cy="5235394"/>
          </a:xfrm>
          <a:prstGeom prst="rect">
            <a:avLst/>
          </a:prstGeom>
        </p:spPr>
      </p:pic>
      <p:pic>
        <p:nvPicPr>
          <p:cNvPr id="7" name="Picture 6">
            <a:extLst>
              <a:ext uri="{FF2B5EF4-FFF2-40B4-BE49-F238E27FC236}">
                <a16:creationId xmlns:a16="http://schemas.microsoft.com/office/drawing/2014/main" id="{2B842541-BE83-2523-CA65-4ED6216D4BA1}"/>
              </a:ext>
            </a:extLst>
          </p:cNvPr>
          <p:cNvPicPr>
            <a:picLocks noChangeAspect="1"/>
          </p:cNvPicPr>
          <p:nvPr/>
        </p:nvPicPr>
        <p:blipFill>
          <a:blip r:embed="rId3"/>
          <a:stretch>
            <a:fillRect/>
          </a:stretch>
        </p:blipFill>
        <p:spPr>
          <a:xfrm>
            <a:off x="544862" y="2690380"/>
            <a:ext cx="3520745" cy="2179509"/>
          </a:xfrm>
          <a:prstGeom prst="rect">
            <a:avLst/>
          </a:prstGeom>
        </p:spPr>
      </p:pic>
      <p:sp>
        <p:nvSpPr>
          <p:cNvPr id="8" name="TextBox 7">
            <a:extLst>
              <a:ext uri="{FF2B5EF4-FFF2-40B4-BE49-F238E27FC236}">
                <a16:creationId xmlns:a16="http://schemas.microsoft.com/office/drawing/2014/main" id="{B935D3DA-15EE-B412-D7BA-0F3B0F660C66}"/>
              </a:ext>
            </a:extLst>
          </p:cNvPr>
          <p:cNvSpPr txBox="1"/>
          <p:nvPr/>
        </p:nvSpPr>
        <p:spPr>
          <a:xfrm>
            <a:off x="544862" y="1402672"/>
            <a:ext cx="2757631" cy="369332"/>
          </a:xfrm>
          <a:prstGeom prst="rect">
            <a:avLst/>
          </a:prstGeom>
          <a:noFill/>
        </p:spPr>
        <p:txBody>
          <a:bodyPr wrap="square" rtlCol="0">
            <a:spAutoFit/>
          </a:bodyPr>
          <a:lstStyle/>
          <a:p>
            <a:r>
              <a:rPr lang="en-US" b="1" dirty="0"/>
              <a:t>Sample Input</a:t>
            </a:r>
            <a:r>
              <a:rPr lang="en-US" dirty="0"/>
              <a:t>:</a:t>
            </a:r>
          </a:p>
        </p:txBody>
      </p:sp>
      <p:sp>
        <p:nvSpPr>
          <p:cNvPr id="9" name="TextBox 8">
            <a:extLst>
              <a:ext uri="{FF2B5EF4-FFF2-40B4-BE49-F238E27FC236}">
                <a16:creationId xmlns:a16="http://schemas.microsoft.com/office/drawing/2014/main" id="{EAF4626B-B3C5-7670-DF66-101CCD6328B9}"/>
              </a:ext>
            </a:extLst>
          </p:cNvPr>
          <p:cNvSpPr txBox="1"/>
          <p:nvPr/>
        </p:nvSpPr>
        <p:spPr>
          <a:xfrm>
            <a:off x="4838330" y="550416"/>
            <a:ext cx="2503503" cy="369332"/>
          </a:xfrm>
          <a:prstGeom prst="rect">
            <a:avLst/>
          </a:prstGeom>
          <a:noFill/>
        </p:spPr>
        <p:txBody>
          <a:bodyPr wrap="square" rtlCol="0">
            <a:spAutoFit/>
          </a:bodyPr>
          <a:lstStyle/>
          <a:p>
            <a:r>
              <a:rPr lang="en-US" b="1" dirty="0"/>
              <a:t>Output:</a:t>
            </a:r>
          </a:p>
        </p:txBody>
      </p:sp>
    </p:spTree>
    <p:extLst>
      <p:ext uri="{BB962C8B-B14F-4D97-AF65-F5344CB8AC3E}">
        <p14:creationId xmlns:p14="http://schemas.microsoft.com/office/powerpoint/2010/main" val="328971013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{80804F29-943A-456E-9B07-4C685B304752}TF62d0d592-7ac2-4846-a919-75806e8bead49553d537-f813ce055067</Template>
  <TotalTime>209</TotalTime>
  <Words>833</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Labanya Saha</dc:creator>
  <cp:lastModifiedBy>Labanya Saha</cp:lastModifiedBy>
  <cp:revision>4</cp:revision>
  <dcterms:created xsi:type="dcterms:W3CDTF">2025-10-18T05:29:38Z</dcterms:created>
  <dcterms:modified xsi:type="dcterms:W3CDTF">2025-10-18T18:19:16Z</dcterms:modified>
</cp:coreProperties>
</file>