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anyasaha21@outlook.com" initials="" lastIdx="1" clrIdx="0">
    <p:extLst>
      <p:ext uri="{19B8F6BF-5375-455C-9EA6-DF929625EA0E}">
        <p15:presenceInfo xmlns:p15="http://schemas.microsoft.com/office/powerpoint/2012/main" userId="abbe8b55d8e32a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11:42:1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11:42:54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3871 140 24575,'10'-2'0,"22"-4"0</inkml:trace>
  <inkml:trace contextRef="#ctx0" brushRef="#br0" timeOffset="12479.11">9907 304 24239,'15'0'-13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11:44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0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pattFill prst="lgCheck">
            <a:fgClr>
              <a:srgbClr val="7030A0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F5973167-3EAE-44BD-B910-C6CDA788C81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2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DCA4BB-CAA9-48AA-B72B-C89B034845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Architecture_of_the_central_processing_unit_(CPU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community/index.php?/topic/43837-logic-gates-circui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9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45CCA-FC54-C636-3B86-E8F2ED99F90D}"/>
              </a:ext>
            </a:extLst>
          </p:cNvPr>
          <p:cNvSpPr txBox="1"/>
          <p:nvPr/>
        </p:nvSpPr>
        <p:spPr>
          <a:xfrm>
            <a:off x="4213122" y="717755"/>
            <a:ext cx="3765755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200" b="1" dirty="0"/>
              <a:t>Arithmetic Logic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2AA12-349A-7322-9ED3-3F03D152E3D2}"/>
              </a:ext>
            </a:extLst>
          </p:cNvPr>
          <p:cNvSpPr txBox="1"/>
          <p:nvPr/>
        </p:nvSpPr>
        <p:spPr>
          <a:xfrm>
            <a:off x="2231923" y="1897626"/>
            <a:ext cx="7846142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400" i="1" dirty="0"/>
              <a:t>                      COURSE CODE:CSE210</a:t>
            </a:r>
          </a:p>
          <a:p>
            <a:r>
              <a:rPr lang="en-US" sz="2400" i="1" dirty="0"/>
              <a:t>  COURSE TITLE:DIGITAL LOGIC &amp; SYSTEM DESIGN 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622DA-6F89-E170-454F-2706A1471C88}"/>
              </a:ext>
            </a:extLst>
          </p:cNvPr>
          <p:cNvSpPr txBox="1"/>
          <p:nvPr/>
        </p:nvSpPr>
        <p:spPr>
          <a:xfrm flipH="1">
            <a:off x="1904016" y="3429000"/>
            <a:ext cx="23828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Submitted to</a:t>
            </a:r>
          </a:p>
          <a:p>
            <a:r>
              <a:rPr lang="en-US" dirty="0" err="1"/>
              <a:t>Shammi</a:t>
            </a:r>
            <a:r>
              <a:rPr lang="en-US" dirty="0"/>
              <a:t> Akter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66527-5915-A547-D8FB-0F72B30B3B44}"/>
              </a:ext>
            </a:extLst>
          </p:cNvPr>
          <p:cNvSpPr txBox="1"/>
          <p:nvPr/>
        </p:nvSpPr>
        <p:spPr>
          <a:xfrm>
            <a:off x="7020232" y="3370007"/>
            <a:ext cx="30185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Submitted by</a:t>
            </a:r>
          </a:p>
          <a:p>
            <a:r>
              <a:rPr lang="en-US" dirty="0" err="1"/>
              <a:t>Name:Labanya</a:t>
            </a:r>
            <a:r>
              <a:rPr lang="en-US" dirty="0"/>
              <a:t> Saha</a:t>
            </a:r>
          </a:p>
          <a:p>
            <a:r>
              <a:rPr lang="en-US" dirty="0"/>
              <a:t>Roll No:59</a:t>
            </a:r>
          </a:p>
          <a:p>
            <a:r>
              <a:rPr lang="en-US" dirty="0" err="1"/>
              <a:t>Sec:B</a:t>
            </a:r>
            <a:r>
              <a:rPr lang="en-US" dirty="0"/>
              <a:t>(B1)</a:t>
            </a:r>
          </a:p>
          <a:p>
            <a:r>
              <a:rPr lang="en-US" dirty="0" err="1"/>
              <a:t>Regestration</a:t>
            </a:r>
            <a:r>
              <a:rPr lang="en-US" dirty="0"/>
              <a:t> Num:21201059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E3D7A-AEB0-63E5-CEEE-61B22F81FF95}"/>
              </a:ext>
            </a:extLst>
          </p:cNvPr>
          <p:cNvSpPr txBox="1"/>
          <p:nvPr/>
        </p:nvSpPr>
        <p:spPr>
          <a:xfrm>
            <a:off x="3244646" y="5131645"/>
            <a:ext cx="5034116" cy="584775"/>
          </a:xfrm>
          <a:prstGeom prst="rect">
            <a:avLst/>
          </a:prstGeom>
          <a:pattFill prst="narHorz">
            <a:fgClr>
              <a:srgbClr val="00206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4-bit ALU using logic gates</a:t>
            </a:r>
          </a:p>
        </p:txBody>
      </p:sp>
    </p:spTree>
    <p:extLst>
      <p:ext uri="{BB962C8B-B14F-4D97-AF65-F5344CB8AC3E}">
        <p14:creationId xmlns:p14="http://schemas.microsoft.com/office/powerpoint/2010/main" val="266695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8400E-C772-E026-D3D4-75B13B9391F9}"/>
              </a:ext>
            </a:extLst>
          </p:cNvPr>
          <p:cNvSpPr txBox="1"/>
          <p:nvPr/>
        </p:nvSpPr>
        <p:spPr>
          <a:xfrm>
            <a:off x="560439" y="471948"/>
            <a:ext cx="4906296" cy="571254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Add with Carry</a:t>
            </a:r>
          </a:p>
          <a:p>
            <a:endParaRPr lang="en-US" dirty="0"/>
          </a:p>
          <a:p>
            <a:r>
              <a:rPr lang="en-US" i="1" dirty="0"/>
              <a:t>And when S2=S1=0,S0=1,Ci=1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S1.Bi’=Bi</a:t>
            </a:r>
          </a:p>
          <a:p>
            <a:endParaRPr lang="en-US" i="1" dirty="0"/>
          </a:p>
          <a:p>
            <a:r>
              <a:rPr lang="en-US" i="1" dirty="0"/>
              <a:t>Zi = S2’.Ci=1</a:t>
            </a:r>
          </a:p>
          <a:p>
            <a:endParaRPr lang="en-US" i="1" dirty="0"/>
          </a:p>
          <a:p>
            <a:r>
              <a:rPr lang="en-US" i="1" dirty="0"/>
              <a:t>Fi=Ai+Bi+1</a:t>
            </a:r>
          </a:p>
          <a:p>
            <a:endParaRPr lang="en-US" i="1" dirty="0"/>
          </a:p>
          <a:p>
            <a:r>
              <a:rPr lang="en-US" i="1" dirty="0"/>
              <a:t>Then,</a:t>
            </a:r>
          </a:p>
          <a:p>
            <a:endParaRPr lang="en-US" i="1" dirty="0"/>
          </a:p>
          <a:p>
            <a:r>
              <a:rPr lang="en-US" i="1" dirty="0"/>
              <a:t>1100 + 0110 = 10010</a:t>
            </a:r>
          </a:p>
          <a:p>
            <a:endParaRPr lang="en-US" i="1" dirty="0"/>
          </a:p>
          <a:p>
            <a:r>
              <a:rPr lang="en-US" i="1" dirty="0"/>
              <a:t>10010 + 1 = 10011</a:t>
            </a:r>
          </a:p>
          <a:p>
            <a:endParaRPr lang="en-US" i="1" dirty="0"/>
          </a:p>
          <a:p>
            <a:r>
              <a:rPr lang="en-US" i="1" dirty="0"/>
              <a:t>So, the output is 10011 = Ai+Bi+1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84D4E-37CB-10A7-23A6-66A392C4D327}"/>
              </a:ext>
            </a:extLst>
          </p:cNvPr>
          <p:cNvSpPr txBox="1"/>
          <p:nvPr/>
        </p:nvSpPr>
        <p:spPr>
          <a:xfrm>
            <a:off x="6292646" y="235975"/>
            <a:ext cx="4444180" cy="627864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Add A with B'</a:t>
            </a:r>
          </a:p>
          <a:p>
            <a:endParaRPr lang="en-US" dirty="0"/>
          </a:p>
          <a:p>
            <a:r>
              <a:rPr lang="en-US" i="1" dirty="0"/>
              <a:t>If A = 1100, B = 0110</a:t>
            </a:r>
          </a:p>
          <a:p>
            <a:endParaRPr lang="en-US" i="1" dirty="0"/>
          </a:p>
          <a:p>
            <a:r>
              <a:rPr lang="en-US" i="1" dirty="0"/>
              <a:t>Then, B' = 1001</a:t>
            </a:r>
          </a:p>
          <a:p>
            <a:endParaRPr lang="en-US" i="1" dirty="0"/>
          </a:p>
          <a:p>
            <a:r>
              <a:rPr lang="en-US" i="1" dirty="0"/>
              <a:t>When S2=0,S1=1,S0=0,Ci=0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S1.Bi’=Bi`</a:t>
            </a:r>
          </a:p>
          <a:p>
            <a:endParaRPr lang="en-US" i="1" dirty="0"/>
          </a:p>
          <a:p>
            <a:r>
              <a:rPr lang="en-US" i="1" dirty="0"/>
              <a:t>Zi = S2’.Ci=0</a:t>
            </a:r>
          </a:p>
          <a:p>
            <a:endParaRPr lang="en-US" i="1" dirty="0"/>
          </a:p>
          <a:p>
            <a:r>
              <a:rPr lang="en-US" i="1" dirty="0"/>
              <a:t>Fi= Ai + Bi'</a:t>
            </a:r>
          </a:p>
          <a:p>
            <a:endParaRPr lang="en-US" i="1" dirty="0"/>
          </a:p>
          <a:p>
            <a:r>
              <a:rPr lang="en-US" i="1" dirty="0"/>
              <a:t>Then,</a:t>
            </a:r>
          </a:p>
          <a:p>
            <a:endParaRPr lang="en-US" i="1" dirty="0"/>
          </a:p>
          <a:p>
            <a:r>
              <a:rPr lang="en-US" i="1" dirty="0"/>
              <a:t>1100 + 1001 = 1101</a:t>
            </a:r>
          </a:p>
          <a:p>
            <a:endParaRPr lang="en-US" i="1" dirty="0"/>
          </a:p>
          <a:p>
            <a:r>
              <a:rPr lang="en-US" i="1" dirty="0"/>
              <a:t>So, the output is 10101 = </a:t>
            </a:r>
            <a:r>
              <a:rPr lang="en-US" i="1" dirty="0" err="1"/>
              <a:t>Ai+Bi</a:t>
            </a:r>
            <a:r>
              <a:rPr lang="en-US" i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6034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EF7E4-EA24-3B32-E773-B3146CC400B0}"/>
              </a:ext>
            </a:extLst>
          </p:cNvPr>
          <p:cNvSpPr txBox="1"/>
          <p:nvPr/>
        </p:nvSpPr>
        <p:spPr>
          <a:xfrm>
            <a:off x="462116" y="1"/>
            <a:ext cx="4404852" cy="683264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Subtraction</a:t>
            </a:r>
          </a:p>
          <a:p>
            <a:endParaRPr lang="en-US" dirty="0"/>
          </a:p>
          <a:p>
            <a:r>
              <a:rPr lang="en-US" i="1" dirty="0"/>
              <a:t>If A = 1100, B = 0110</a:t>
            </a:r>
          </a:p>
          <a:p>
            <a:endParaRPr lang="en-US" i="1" dirty="0"/>
          </a:p>
          <a:p>
            <a:r>
              <a:rPr lang="en-US" i="1" dirty="0"/>
              <a:t>Then, B' = 1001</a:t>
            </a:r>
          </a:p>
          <a:p>
            <a:endParaRPr lang="en-US" i="1" dirty="0"/>
          </a:p>
          <a:p>
            <a:r>
              <a:rPr lang="en-US" i="1" dirty="0"/>
              <a:t>And when S2=0,S1=1,S0=0,Ci=1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S1.Bi’=Bi`</a:t>
            </a:r>
          </a:p>
          <a:p>
            <a:endParaRPr lang="en-US" i="1" dirty="0"/>
          </a:p>
          <a:p>
            <a:r>
              <a:rPr lang="en-US" i="1" dirty="0"/>
              <a:t>Zi = S2’.Ci=1</a:t>
            </a:r>
          </a:p>
          <a:p>
            <a:endParaRPr lang="en-US" i="1" dirty="0"/>
          </a:p>
          <a:p>
            <a:r>
              <a:rPr lang="en-US" i="1" dirty="0"/>
              <a:t>Fi = Ai+Bi'+1</a:t>
            </a:r>
          </a:p>
          <a:p>
            <a:endParaRPr lang="en-US" i="1" dirty="0"/>
          </a:p>
          <a:p>
            <a:r>
              <a:rPr lang="en-US" i="1" dirty="0"/>
              <a:t>= Ai-Bi</a:t>
            </a:r>
          </a:p>
          <a:p>
            <a:endParaRPr lang="en-US" i="1" dirty="0"/>
          </a:p>
          <a:p>
            <a:r>
              <a:rPr lang="en-US" i="1" dirty="0"/>
              <a:t>Then,</a:t>
            </a:r>
          </a:p>
          <a:p>
            <a:endParaRPr lang="en-US" i="1" dirty="0"/>
          </a:p>
          <a:p>
            <a:r>
              <a:rPr lang="en-US" i="1" dirty="0"/>
              <a:t>1100 + (1001+1) = 10110</a:t>
            </a:r>
          </a:p>
          <a:p>
            <a:endParaRPr lang="en-US" i="1" dirty="0"/>
          </a:p>
          <a:p>
            <a:r>
              <a:rPr lang="en-US" i="1" dirty="0"/>
              <a:t>So, the output is 10110 = Ai-Bi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8BDE-6373-C6A1-81DD-7CD9BA6E4BC3}"/>
              </a:ext>
            </a:extLst>
          </p:cNvPr>
          <p:cNvSpPr txBox="1"/>
          <p:nvPr/>
        </p:nvSpPr>
        <p:spPr>
          <a:xfrm>
            <a:off x="5712542" y="334297"/>
            <a:ext cx="5171768" cy="46166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Decrement</a:t>
            </a:r>
          </a:p>
          <a:p>
            <a:endParaRPr lang="en-US" dirty="0"/>
          </a:p>
          <a:p>
            <a:r>
              <a:rPr lang="en-US" i="1" dirty="0"/>
              <a:t>When S2=0,S1=1,S0=1,Ci=0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S1.Bi’=1(1111)</a:t>
            </a:r>
          </a:p>
          <a:p>
            <a:endParaRPr lang="en-US" i="1" dirty="0"/>
          </a:p>
          <a:p>
            <a:r>
              <a:rPr lang="en-US" i="1" dirty="0"/>
              <a:t>Zi = S2’.Ci=0</a:t>
            </a:r>
          </a:p>
          <a:p>
            <a:endParaRPr lang="en-US" i="1" dirty="0"/>
          </a:p>
          <a:p>
            <a:r>
              <a:rPr lang="en-US" i="1" dirty="0"/>
              <a:t>Fi = Ai + 1 = Ai + 1111</a:t>
            </a:r>
          </a:p>
          <a:p>
            <a:endParaRPr lang="en-US" i="1" dirty="0"/>
          </a:p>
          <a:p>
            <a:r>
              <a:rPr lang="en-US" i="1" dirty="0"/>
              <a:t>1100 + 1111 = 11011</a:t>
            </a:r>
          </a:p>
          <a:p>
            <a:endParaRPr lang="en-US" i="1" dirty="0"/>
          </a:p>
          <a:p>
            <a:r>
              <a:rPr lang="en-US" i="1" dirty="0"/>
              <a:t>So, the output is 11011</a:t>
            </a:r>
          </a:p>
        </p:txBody>
      </p:sp>
    </p:spTree>
    <p:extLst>
      <p:ext uri="{BB962C8B-B14F-4D97-AF65-F5344CB8AC3E}">
        <p14:creationId xmlns:p14="http://schemas.microsoft.com/office/powerpoint/2010/main" val="235410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280269-8301-19C2-13ED-A950CF25A6B4}"/>
              </a:ext>
            </a:extLst>
          </p:cNvPr>
          <p:cNvSpPr txBox="1"/>
          <p:nvPr/>
        </p:nvSpPr>
        <p:spPr>
          <a:xfrm>
            <a:off x="658761" y="403123"/>
            <a:ext cx="3844413" cy="51706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Transfer</a:t>
            </a:r>
          </a:p>
          <a:p>
            <a:endParaRPr lang="en-US" dirty="0"/>
          </a:p>
          <a:p>
            <a:r>
              <a:rPr lang="en-US" i="1" dirty="0"/>
              <a:t>And when S2=0,S1=1,S0=1,Ci=1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S1.Bi’=1=1111</a:t>
            </a:r>
          </a:p>
          <a:p>
            <a:endParaRPr lang="en-US" i="1" dirty="0"/>
          </a:p>
          <a:p>
            <a:r>
              <a:rPr lang="en-US" i="1" dirty="0"/>
              <a:t>Zi = S2’.Ci=1</a:t>
            </a:r>
          </a:p>
          <a:p>
            <a:endParaRPr lang="en-US" i="1" dirty="0"/>
          </a:p>
          <a:p>
            <a:r>
              <a:rPr lang="en-US" i="1" dirty="0"/>
              <a:t>Fi = Ai+1111+1</a:t>
            </a:r>
          </a:p>
          <a:p>
            <a:endParaRPr lang="en-US" i="1" dirty="0"/>
          </a:p>
          <a:p>
            <a:r>
              <a:rPr lang="en-US" i="1" dirty="0"/>
              <a:t>1100 + 1111 = 11011</a:t>
            </a:r>
          </a:p>
          <a:p>
            <a:endParaRPr lang="en-US" i="1" dirty="0"/>
          </a:p>
          <a:p>
            <a:r>
              <a:rPr lang="en-US" i="1" dirty="0"/>
              <a:t>11011 + 1 = 11010</a:t>
            </a:r>
          </a:p>
          <a:p>
            <a:endParaRPr lang="en-US" i="1" dirty="0"/>
          </a:p>
          <a:p>
            <a:r>
              <a:rPr lang="en-US" i="1" dirty="0"/>
              <a:t>So, the output is 11000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12898-CA37-7ECE-5747-E36A9C37D2B4}"/>
              </a:ext>
            </a:extLst>
          </p:cNvPr>
          <p:cNvSpPr txBox="1"/>
          <p:nvPr/>
        </p:nvSpPr>
        <p:spPr>
          <a:xfrm>
            <a:off x="5850194" y="668594"/>
            <a:ext cx="4168877" cy="51706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OR</a:t>
            </a:r>
          </a:p>
          <a:p>
            <a:endParaRPr lang="en-US" dirty="0"/>
          </a:p>
          <a:p>
            <a:r>
              <a:rPr lang="en-US" i="1" dirty="0"/>
              <a:t>If A=1100, B=0110</a:t>
            </a:r>
          </a:p>
          <a:p>
            <a:endParaRPr lang="en-US" i="1" dirty="0"/>
          </a:p>
          <a:p>
            <a:r>
              <a:rPr lang="en-US" i="1" dirty="0"/>
              <a:t>When S2=1,S1=0,S0=1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S0’.Bi’ = </a:t>
            </a:r>
            <a:r>
              <a:rPr lang="en-US" i="1" dirty="0" err="1"/>
              <a:t>Ai+Bi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Yi = S0. Bi + S1.Bi’=0</a:t>
            </a:r>
          </a:p>
          <a:p>
            <a:endParaRPr lang="en-US" i="1" dirty="0"/>
          </a:p>
          <a:p>
            <a:r>
              <a:rPr lang="en-US" i="1" dirty="0"/>
              <a:t>Zi = S2’.Ci=0</a:t>
            </a:r>
          </a:p>
          <a:p>
            <a:endParaRPr lang="en-US" i="1" dirty="0"/>
          </a:p>
          <a:p>
            <a:r>
              <a:rPr lang="en-US" i="1" dirty="0"/>
              <a:t>Fi = Ai OR Bi = </a:t>
            </a:r>
            <a:r>
              <a:rPr lang="en-US" i="1" dirty="0" err="1"/>
              <a:t>Ai+Bi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1100 + 0110 = 1010</a:t>
            </a:r>
          </a:p>
          <a:p>
            <a:endParaRPr lang="en-US" i="1" dirty="0"/>
          </a:p>
          <a:p>
            <a:r>
              <a:rPr lang="en-US" i="1" dirty="0"/>
              <a:t>So, the output is 1110</a:t>
            </a:r>
          </a:p>
        </p:txBody>
      </p:sp>
    </p:spTree>
    <p:extLst>
      <p:ext uri="{BB962C8B-B14F-4D97-AF65-F5344CB8AC3E}">
        <p14:creationId xmlns:p14="http://schemas.microsoft.com/office/powerpoint/2010/main" val="28173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01201-ACE6-2B0D-F501-520E26C6A7DA}"/>
              </a:ext>
            </a:extLst>
          </p:cNvPr>
          <p:cNvSpPr txBox="1"/>
          <p:nvPr/>
        </p:nvSpPr>
        <p:spPr>
          <a:xfrm>
            <a:off x="0" y="44197"/>
            <a:ext cx="3785419" cy="51706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u="sng" dirty="0"/>
              <a:t>XOR</a:t>
            </a:r>
          </a:p>
          <a:p>
            <a:endParaRPr lang="en-US" dirty="0"/>
          </a:p>
          <a:p>
            <a:r>
              <a:rPr lang="en-US" i="1" dirty="0"/>
              <a:t>If A=1100, B=0110</a:t>
            </a:r>
          </a:p>
          <a:p>
            <a:endParaRPr lang="en-US" i="1" dirty="0"/>
          </a:p>
          <a:p>
            <a:r>
              <a:rPr lang="en-US" i="1" dirty="0"/>
              <a:t>And when S2=1,S1=0,S0=1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S1.Bi’=Bi</a:t>
            </a:r>
          </a:p>
          <a:p>
            <a:endParaRPr lang="en-US" i="1" dirty="0"/>
          </a:p>
          <a:p>
            <a:r>
              <a:rPr lang="en-US" i="1" dirty="0"/>
              <a:t>Zi = S2’.Ci=0</a:t>
            </a:r>
          </a:p>
          <a:p>
            <a:endParaRPr lang="en-US" i="1" dirty="0"/>
          </a:p>
          <a:p>
            <a:r>
              <a:rPr lang="en-US" i="1" dirty="0"/>
              <a:t>Fi = Ai XOR Bi</a:t>
            </a:r>
          </a:p>
          <a:p>
            <a:endParaRPr lang="en-US" i="1" dirty="0"/>
          </a:p>
          <a:p>
            <a:r>
              <a:rPr lang="en-US" i="1" dirty="0"/>
              <a:t>1100 XOR 0110 = 0010</a:t>
            </a:r>
          </a:p>
          <a:p>
            <a:endParaRPr lang="en-US" i="1" dirty="0"/>
          </a:p>
          <a:p>
            <a:r>
              <a:rPr lang="en-US" i="1" dirty="0"/>
              <a:t>So, the output is 1010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DA24F-9644-E2F2-7D73-51A4FB903C2B}"/>
              </a:ext>
            </a:extLst>
          </p:cNvPr>
          <p:cNvSpPr txBox="1"/>
          <p:nvPr/>
        </p:nvSpPr>
        <p:spPr>
          <a:xfrm>
            <a:off x="3785419" y="44198"/>
            <a:ext cx="3224982" cy="60016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AND</a:t>
            </a:r>
          </a:p>
          <a:p>
            <a:endParaRPr lang="en-US" dirty="0"/>
          </a:p>
          <a:p>
            <a:r>
              <a:rPr lang="en-US" i="1" dirty="0"/>
              <a:t>If A = 1100, B = 0110</a:t>
            </a:r>
          </a:p>
          <a:p>
            <a:endParaRPr lang="en-US" i="1" dirty="0"/>
          </a:p>
          <a:p>
            <a:r>
              <a:rPr lang="en-US" i="1" dirty="0"/>
              <a:t>When S2=1,S1=1,S0=0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 = Ai + Bi`</a:t>
            </a:r>
          </a:p>
          <a:p>
            <a:endParaRPr lang="en-US" i="1" dirty="0"/>
          </a:p>
          <a:p>
            <a:r>
              <a:rPr lang="en-US" i="1" dirty="0"/>
              <a:t>Yi = S0. Bi + S1.Bi’ = Bi`</a:t>
            </a:r>
          </a:p>
          <a:p>
            <a:endParaRPr lang="en-US" i="1" dirty="0"/>
          </a:p>
          <a:p>
            <a:r>
              <a:rPr lang="en-US" i="1" dirty="0"/>
              <a:t>Zi = S2’.Ci=0</a:t>
            </a:r>
          </a:p>
          <a:p>
            <a:endParaRPr lang="en-US" i="1" dirty="0"/>
          </a:p>
          <a:p>
            <a:r>
              <a:rPr lang="en-US" i="1" dirty="0"/>
              <a:t>Fi = Ai AND Bi = </a:t>
            </a:r>
            <a:r>
              <a:rPr lang="en-US" i="1" dirty="0" err="1"/>
              <a:t>Ai.Bi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1100 AND 0110 = 0100</a:t>
            </a:r>
          </a:p>
          <a:p>
            <a:endParaRPr lang="en-US" i="1" dirty="0"/>
          </a:p>
          <a:p>
            <a:r>
              <a:rPr lang="en-US" i="1" dirty="0"/>
              <a:t>So, the output is 0100</a:t>
            </a:r>
          </a:p>
          <a:p>
            <a:endParaRPr lang="en-US" i="1" dirty="0"/>
          </a:p>
          <a:p>
            <a:r>
              <a:rPr lang="en-US" i="1" dirty="0"/>
              <a:t>And the carry is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2B177-A8D6-D418-05F4-46B1E6AEDFAF}"/>
              </a:ext>
            </a:extLst>
          </p:cNvPr>
          <p:cNvSpPr txBox="1"/>
          <p:nvPr/>
        </p:nvSpPr>
        <p:spPr>
          <a:xfrm>
            <a:off x="7118556" y="285135"/>
            <a:ext cx="2959510" cy="60016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u="sng" dirty="0"/>
              <a:t>NOT</a:t>
            </a:r>
          </a:p>
          <a:p>
            <a:endParaRPr lang="en-US" dirty="0"/>
          </a:p>
          <a:p>
            <a:r>
              <a:rPr lang="en-US" i="1" dirty="0"/>
              <a:t>If A = 1100</a:t>
            </a:r>
          </a:p>
          <a:p>
            <a:endParaRPr lang="en-US" i="1" dirty="0"/>
          </a:p>
          <a:p>
            <a:r>
              <a:rPr lang="en-US" i="1" dirty="0"/>
              <a:t>And when S2=1,S1=1,S0=1</a:t>
            </a:r>
          </a:p>
          <a:p>
            <a:endParaRPr lang="en-US" i="1" dirty="0"/>
          </a:p>
          <a:p>
            <a:r>
              <a:rPr lang="en-US" i="1" dirty="0"/>
              <a:t>Xi = Ai + S2. S1’. S0’. Bi + S2 .S1.</a:t>
            </a:r>
          </a:p>
          <a:p>
            <a:r>
              <a:rPr lang="en-US" i="1" dirty="0"/>
              <a:t>S0’. Bi’=Ai</a:t>
            </a:r>
          </a:p>
          <a:p>
            <a:endParaRPr lang="en-US" i="1" dirty="0"/>
          </a:p>
          <a:p>
            <a:r>
              <a:rPr lang="en-US" i="1" dirty="0"/>
              <a:t>Yi = S0. Bi + S1.Bi’=1</a:t>
            </a:r>
          </a:p>
          <a:p>
            <a:endParaRPr lang="en-US" i="1" dirty="0"/>
          </a:p>
          <a:p>
            <a:r>
              <a:rPr lang="en-US" i="1" dirty="0"/>
              <a:t>Zi = S2’.Ci=0</a:t>
            </a:r>
          </a:p>
          <a:p>
            <a:endParaRPr lang="en-US" i="1" dirty="0"/>
          </a:p>
          <a:p>
            <a:r>
              <a:rPr lang="en-US" i="1" dirty="0"/>
              <a:t>Fi = Ai`</a:t>
            </a:r>
          </a:p>
          <a:p>
            <a:endParaRPr lang="en-US" i="1" dirty="0"/>
          </a:p>
          <a:p>
            <a:r>
              <a:rPr lang="en-US" i="1" dirty="0"/>
              <a:t>1100 NOT = 0011</a:t>
            </a:r>
          </a:p>
          <a:p>
            <a:endParaRPr lang="en-US" i="1" dirty="0"/>
          </a:p>
          <a:p>
            <a:r>
              <a:rPr lang="en-US" i="1" dirty="0"/>
              <a:t>So, the output is 0011</a:t>
            </a:r>
          </a:p>
          <a:p>
            <a:endParaRPr lang="en-US" i="1" dirty="0"/>
          </a:p>
          <a:p>
            <a:r>
              <a:rPr lang="en-US" i="1" dirty="0"/>
              <a:t>And the carry is 1</a:t>
            </a:r>
          </a:p>
        </p:txBody>
      </p:sp>
    </p:spTree>
    <p:extLst>
      <p:ext uri="{BB962C8B-B14F-4D97-AF65-F5344CB8AC3E}">
        <p14:creationId xmlns:p14="http://schemas.microsoft.com/office/powerpoint/2010/main" val="142226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4DE1E-0741-7F7F-B79E-2D521F30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2" y="0"/>
            <a:ext cx="68876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29824-747E-BD3D-DA85-F9B31975E78A}"/>
              </a:ext>
            </a:extLst>
          </p:cNvPr>
          <p:cNvSpPr txBox="1"/>
          <p:nvPr/>
        </p:nvSpPr>
        <p:spPr>
          <a:xfrm>
            <a:off x="7197213" y="599768"/>
            <a:ext cx="336263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DESIGN 1 BIT ALU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65477-A0D6-8D99-BB97-D7596C87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71355" cy="5890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1CBD5-528E-BDBE-CD2A-EE08303B6325}"/>
              </a:ext>
            </a:extLst>
          </p:cNvPr>
          <p:cNvSpPr txBox="1"/>
          <p:nvPr/>
        </p:nvSpPr>
        <p:spPr>
          <a:xfrm>
            <a:off x="570272" y="6312310"/>
            <a:ext cx="28218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 bit ALU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41110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5F224-7DED-3451-4B53-913FD656A1E0}"/>
              </a:ext>
            </a:extLst>
          </p:cNvPr>
          <p:cNvSpPr txBox="1"/>
          <p:nvPr/>
        </p:nvSpPr>
        <p:spPr>
          <a:xfrm>
            <a:off x="4404852" y="2921169"/>
            <a:ext cx="3588774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sz="6000" b="1" i="1" u="sng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7980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143F7-F078-D4BF-338D-5C0733C8324B}"/>
              </a:ext>
            </a:extLst>
          </p:cNvPr>
          <p:cNvSpPr txBox="1"/>
          <p:nvPr/>
        </p:nvSpPr>
        <p:spPr>
          <a:xfrm flipH="1">
            <a:off x="586493" y="265471"/>
            <a:ext cx="49918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Table of contents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/>
              <a:t>1)What is an ALU</a:t>
            </a:r>
          </a:p>
          <a:p>
            <a:endParaRPr lang="en-US" b="1" dirty="0"/>
          </a:p>
          <a:p>
            <a:r>
              <a:rPr lang="en-US" b="1" dirty="0"/>
              <a:t>2)Instruments</a:t>
            </a:r>
          </a:p>
          <a:p>
            <a:endParaRPr lang="en-US" b="1" dirty="0"/>
          </a:p>
          <a:p>
            <a:r>
              <a:rPr lang="en-US" b="1" dirty="0"/>
              <a:t>3)Input and output </a:t>
            </a:r>
            <a:r>
              <a:rPr lang="en-US" b="1" dirty="0" err="1"/>
              <a:t>ofALU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4)Logic expression and diagram</a:t>
            </a:r>
          </a:p>
          <a:p>
            <a:endParaRPr lang="en-US" b="1" dirty="0"/>
          </a:p>
          <a:p>
            <a:r>
              <a:rPr lang="en-US" b="1" dirty="0"/>
              <a:t>5)Logic Table</a:t>
            </a:r>
          </a:p>
          <a:p>
            <a:endParaRPr lang="en-US" b="1" dirty="0"/>
          </a:p>
          <a:p>
            <a:r>
              <a:rPr lang="en-US" b="1" dirty="0"/>
              <a:t>6)Full Circuit</a:t>
            </a:r>
          </a:p>
          <a:p>
            <a:endParaRPr lang="en-US" b="1" dirty="0"/>
          </a:p>
          <a:p>
            <a:r>
              <a:rPr lang="en-US" b="1" dirty="0"/>
              <a:t>7)Discussion</a:t>
            </a:r>
          </a:p>
        </p:txBody>
      </p:sp>
    </p:spTree>
    <p:extLst>
      <p:ext uri="{BB962C8B-B14F-4D97-AF65-F5344CB8AC3E}">
        <p14:creationId xmlns:p14="http://schemas.microsoft.com/office/powerpoint/2010/main" val="282431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F0BEE3-9445-E715-0E1D-77B3B8EE4FE0}"/>
              </a:ext>
            </a:extLst>
          </p:cNvPr>
          <p:cNvSpPr txBox="1"/>
          <p:nvPr/>
        </p:nvSpPr>
        <p:spPr>
          <a:xfrm flipH="1">
            <a:off x="920787" y="176979"/>
            <a:ext cx="4083831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2"/>
                </a:solidFill>
              </a:rPr>
              <a:t>Arithmetic Logic Unit</a:t>
            </a:r>
          </a:p>
          <a:p>
            <a:endParaRPr lang="en-US" sz="2800" u="sng" dirty="0">
              <a:solidFill>
                <a:schemeClr val="bg2"/>
              </a:solidFill>
            </a:endParaRPr>
          </a:p>
          <a:p>
            <a:r>
              <a:rPr lang="en-US" i="1" u="sng" dirty="0"/>
              <a:t>In computing ,an arithmetic logic unit is a combination</a:t>
            </a:r>
          </a:p>
          <a:p>
            <a:r>
              <a:rPr lang="en-US" i="1" u="sng" dirty="0"/>
              <a:t>digital circuit that performs arithmetic and logical</a:t>
            </a:r>
          </a:p>
          <a:p>
            <a:r>
              <a:rPr lang="en-US" i="1" u="sng" dirty="0"/>
              <a:t>operations on integer binary numbers.So,4 bit ALU</a:t>
            </a:r>
          </a:p>
          <a:p>
            <a:r>
              <a:rPr lang="en-US" i="1" u="sng" dirty="0"/>
              <a:t>takes 4 bit binary numbers and</a:t>
            </a:r>
          </a:p>
          <a:p>
            <a:r>
              <a:rPr lang="en-US" i="1" u="sng" dirty="0"/>
              <a:t>performs various </a:t>
            </a:r>
            <a:r>
              <a:rPr lang="en-US" i="1" u="sng" dirty="0" err="1"/>
              <a:t>operatons</a:t>
            </a:r>
            <a:r>
              <a:rPr lang="en-US" i="1" u="sng" dirty="0"/>
              <a:t> based on</a:t>
            </a:r>
          </a:p>
          <a:p>
            <a:r>
              <a:rPr lang="en-US" i="1" u="sng" dirty="0" err="1"/>
              <a:t>selsector</a:t>
            </a:r>
            <a:r>
              <a:rPr lang="en-US" i="1" u="sng" dirty="0"/>
              <a:t> input </a:t>
            </a:r>
            <a:r>
              <a:rPr lang="en-US" i="1" u="sng" dirty="0" err="1"/>
              <a:t>combination.It</a:t>
            </a:r>
            <a:endParaRPr lang="en-US" i="1" u="sng" dirty="0"/>
          </a:p>
          <a:p>
            <a:r>
              <a:rPr lang="en-US" i="1" u="sng" dirty="0"/>
              <a:t>represents a fundamental building </a:t>
            </a:r>
          </a:p>
          <a:p>
            <a:r>
              <a:rPr lang="en-US" i="1" u="sng" dirty="0"/>
              <a:t>block of the </a:t>
            </a:r>
            <a:r>
              <a:rPr lang="en-US" i="1" u="sng" dirty="0" err="1"/>
              <a:t>centeral</a:t>
            </a:r>
            <a:r>
              <a:rPr lang="en-US" i="1" u="sng" dirty="0"/>
              <a:t> Processing</a:t>
            </a:r>
          </a:p>
          <a:p>
            <a:r>
              <a:rPr lang="en-US" i="1" u="sng" dirty="0"/>
              <a:t>Unit of a computer.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45E39-E914-124D-B133-BEBCD7CC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0835" y="1273477"/>
            <a:ext cx="4988610" cy="28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9A770B-2E1D-AE2B-8FE0-47F91B65F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3489"/>
          <a:stretch/>
        </p:blipFill>
        <p:spPr>
          <a:xfrm>
            <a:off x="1268362" y="2373563"/>
            <a:ext cx="1455174" cy="824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8406D7-44BE-301C-0870-AAF639F1C1E0}"/>
              </a:ext>
            </a:extLst>
          </p:cNvPr>
          <p:cNvSpPr txBox="1"/>
          <p:nvPr/>
        </p:nvSpPr>
        <p:spPr>
          <a:xfrm>
            <a:off x="1209368" y="1012723"/>
            <a:ext cx="902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Instruments: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C5554-DFA6-A6EA-8539-6B28BF631E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" r="13684" b="149"/>
          <a:stretch/>
        </p:blipFill>
        <p:spPr>
          <a:xfrm>
            <a:off x="3536612" y="2130666"/>
            <a:ext cx="1676984" cy="10674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C60A89-95F1-BCB6-43E8-92E89CB0C1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2"/>
          <a:stretch/>
        </p:blipFill>
        <p:spPr>
          <a:xfrm>
            <a:off x="6096000" y="2130666"/>
            <a:ext cx="2281084" cy="10674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EE15D9-3BFB-B872-B128-43B81B63A9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0"/>
          <a:stretch/>
        </p:blipFill>
        <p:spPr>
          <a:xfrm>
            <a:off x="8949111" y="2130666"/>
            <a:ext cx="2082684" cy="1001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0F48D3-5CC4-3012-CD1E-F41005C86EA1}"/>
              </a:ext>
            </a:extLst>
          </p:cNvPr>
          <p:cNvSpPr txBox="1"/>
          <p:nvPr/>
        </p:nvSpPr>
        <p:spPr>
          <a:xfrm>
            <a:off x="78658" y="4050891"/>
            <a:ext cx="11425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1.AND GATE(IC#7408)            2.OR GATE (IC#7432)             3.X-OR GATE (IC# 7486)              4.NOT GATE(IC#7404)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</a:t>
            </a:r>
            <a:r>
              <a:rPr lang="en-US" dirty="0">
                <a:solidFill>
                  <a:schemeClr val="bg1"/>
                </a:solidFill>
              </a:rPr>
              <a:t>WE ALSO NEED SWITCHES TO INPUT AND DISPLAYS TO SEE THE OUTPUT</a:t>
            </a:r>
          </a:p>
        </p:txBody>
      </p:sp>
    </p:spTree>
    <p:extLst>
      <p:ext uri="{BB962C8B-B14F-4D97-AF65-F5344CB8AC3E}">
        <p14:creationId xmlns:p14="http://schemas.microsoft.com/office/powerpoint/2010/main" val="187225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28367-E645-7299-59FE-C0C20CD66C08}"/>
              </a:ext>
            </a:extLst>
          </p:cNvPr>
          <p:cNvSpPr txBox="1"/>
          <p:nvPr/>
        </p:nvSpPr>
        <p:spPr>
          <a:xfrm>
            <a:off x="3883742" y="540774"/>
            <a:ext cx="5014452" cy="369332"/>
          </a:xfrm>
          <a:prstGeom prst="rect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 AND OUTPUTS OF ARITHMETIC LOGIC UNIT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09F96-561F-5867-CDEC-E5B121030DD8}"/>
              </a:ext>
            </a:extLst>
          </p:cNvPr>
          <p:cNvSpPr txBox="1"/>
          <p:nvPr/>
        </p:nvSpPr>
        <p:spPr>
          <a:xfrm>
            <a:off x="698090" y="1868128"/>
            <a:ext cx="2861188" cy="24006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INPUT:</a:t>
            </a:r>
          </a:p>
          <a:p>
            <a:r>
              <a:rPr lang="en-US" dirty="0"/>
              <a:t>2-4-bits number:</a:t>
            </a:r>
          </a:p>
          <a:p>
            <a:r>
              <a:rPr lang="en-US" dirty="0"/>
              <a:t>  A(A3 A2 A1 A0)</a:t>
            </a:r>
          </a:p>
          <a:p>
            <a:r>
              <a:rPr lang="en-US" dirty="0"/>
              <a:t>  B(B3 B2 B1 B0)</a:t>
            </a:r>
          </a:p>
          <a:p>
            <a:r>
              <a:rPr lang="en-US" dirty="0"/>
              <a:t>Selector inputs:</a:t>
            </a:r>
          </a:p>
          <a:p>
            <a:r>
              <a:rPr lang="en-US" dirty="0"/>
              <a:t>   S2 S1 S0</a:t>
            </a:r>
          </a:p>
          <a:p>
            <a:r>
              <a:rPr lang="en-US" dirty="0"/>
              <a:t>Carry</a:t>
            </a:r>
          </a:p>
          <a:p>
            <a:r>
              <a:rPr lang="en-US" dirty="0"/>
              <a:t>   Cin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A0870-E4A2-3719-A856-AD38AD7E4FA2}"/>
              </a:ext>
            </a:extLst>
          </p:cNvPr>
          <p:cNvSpPr txBox="1"/>
          <p:nvPr/>
        </p:nvSpPr>
        <p:spPr>
          <a:xfrm>
            <a:off x="5230761" y="4660490"/>
            <a:ext cx="4827639" cy="73866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OUTPUT:</a:t>
            </a:r>
          </a:p>
          <a:p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Cout</a:t>
            </a:r>
            <a:r>
              <a:rPr lang="en-US" dirty="0">
                <a:solidFill>
                  <a:schemeClr val="accent2"/>
                </a:solidFill>
              </a:rPr>
              <a:t> F3 F2 F1 F0)</a:t>
            </a:r>
          </a:p>
        </p:txBody>
      </p:sp>
    </p:spTree>
    <p:extLst>
      <p:ext uri="{BB962C8B-B14F-4D97-AF65-F5344CB8AC3E}">
        <p14:creationId xmlns:p14="http://schemas.microsoft.com/office/powerpoint/2010/main" val="351668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E0F5E-3874-9BCA-35CF-F308CAFD7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0" t="12423" r="43819" b="42789"/>
          <a:stretch/>
        </p:blipFill>
        <p:spPr>
          <a:xfrm>
            <a:off x="4562167" y="167148"/>
            <a:ext cx="4021395" cy="2265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31703-9030-B19F-AD0A-9A653BBE2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2" t="25520" r="17662" b="41792"/>
          <a:stretch/>
        </p:blipFill>
        <p:spPr>
          <a:xfrm>
            <a:off x="8672051" y="167148"/>
            <a:ext cx="3441290" cy="224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4B5CE-3CF9-2A78-2014-35BF104E1D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10053" r="28710" b="28342"/>
          <a:stretch/>
        </p:blipFill>
        <p:spPr>
          <a:xfrm>
            <a:off x="98324" y="0"/>
            <a:ext cx="4375354" cy="2831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20E3D-27B9-277E-EACA-DD296B9EEEE4}"/>
              </a:ext>
            </a:extLst>
          </p:cNvPr>
          <p:cNvSpPr txBox="1"/>
          <p:nvPr/>
        </p:nvSpPr>
        <p:spPr>
          <a:xfrm>
            <a:off x="1435510" y="3224981"/>
            <a:ext cx="3539613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US" i="1" dirty="0">
                <a:solidFill>
                  <a:schemeClr val="bg1"/>
                </a:solidFill>
              </a:rPr>
              <a:t>BIT ALU WITH PARALLEL ADDER (IC#7483)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Xi+Ai+S2.S1’.S0’.Bi+S2.S0’.Bi’</a:t>
            </a:r>
          </a:p>
          <a:p>
            <a:r>
              <a:rPr lang="en-US" i="1" dirty="0">
                <a:solidFill>
                  <a:schemeClr val="bg1"/>
                </a:solidFill>
              </a:rPr>
              <a:t>Yi=S0.Bi+S1.Bi’</a:t>
            </a:r>
          </a:p>
          <a:p>
            <a:r>
              <a:rPr lang="en-US" i="1" dirty="0">
                <a:solidFill>
                  <a:schemeClr val="bg1"/>
                </a:solidFill>
              </a:rPr>
              <a:t>Zi=S2’.Ci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D24EB-117A-584F-5020-F901750180CD}"/>
              </a:ext>
            </a:extLst>
          </p:cNvPr>
          <p:cNvSpPr txBox="1"/>
          <p:nvPr/>
        </p:nvSpPr>
        <p:spPr>
          <a:xfrm>
            <a:off x="7128387" y="3429000"/>
            <a:ext cx="37559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dirty="0" err="1"/>
              <a:t>i</a:t>
            </a:r>
            <a:r>
              <a:rPr lang="en-US" dirty="0"/>
              <a:t>=0,1,2,3</a:t>
            </a:r>
          </a:p>
        </p:txBody>
      </p:sp>
    </p:spTree>
    <p:extLst>
      <p:ext uri="{BB962C8B-B14F-4D97-AF65-F5344CB8AC3E}">
        <p14:creationId xmlns:p14="http://schemas.microsoft.com/office/powerpoint/2010/main" val="51847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DEF06-44A4-03C5-CB55-4D193F6BB763}"/>
              </a:ext>
            </a:extLst>
          </p:cNvPr>
          <p:cNvSpPr txBox="1"/>
          <p:nvPr/>
        </p:nvSpPr>
        <p:spPr>
          <a:xfrm flipH="1">
            <a:off x="98323" y="108155"/>
            <a:ext cx="494906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ARITHMETIC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EE352-BE86-EA93-8675-D8A95C4623B4}"/>
              </a:ext>
            </a:extLst>
          </p:cNvPr>
          <p:cNvSpPr txBox="1"/>
          <p:nvPr/>
        </p:nvSpPr>
        <p:spPr>
          <a:xfrm>
            <a:off x="98323" y="688258"/>
            <a:ext cx="4949068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1)Transfer</a:t>
            </a:r>
          </a:p>
          <a:p>
            <a:endParaRPr lang="en-US" dirty="0"/>
          </a:p>
          <a:p>
            <a:r>
              <a:rPr lang="en-US" dirty="0"/>
              <a:t>2)Increment</a:t>
            </a:r>
          </a:p>
          <a:p>
            <a:endParaRPr lang="en-US" dirty="0"/>
          </a:p>
          <a:p>
            <a:r>
              <a:rPr lang="en-US" dirty="0"/>
              <a:t>3)Addition</a:t>
            </a:r>
          </a:p>
          <a:p>
            <a:endParaRPr lang="en-US" dirty="0"/>
          </a:p>
          <a:p>
            <a:r>
              <a:rPr lang="en-US" dirty="0"/>
              <a:t>4)Add with Carry</a:t>
            </a:r>
          </a:p>
          <a:p>
            <a:endParaRPr lang="en-US" dirty="0"/>
          </a:p>
          <a:p>
            <a:r>
              <a:rPr lang="en-US" dirty="0"/>
              <a:t>5)Add Ai with Bi</a:t>
            </a:r>
          </a:p>
          <a:p>
            <a:endParaRPr lang="en-US" dirty="0"/>
          </a:p>
          <a:p>
            <a:r>
              <a:rPr lang="en-US" dirty="0"/>
              <a:t>6)Subtraction</a:t>
            </a:r>
          </a:p>
          <a:p>
            <a:endParaRPr lang="en-US" dirty="0"/>
          </a:p>
          <a:p>
            <a:r>
              <a:rPr lang="en-US" dirty="0"/>
              <a:t>7)Decrement</a:t>
            </a:r>
          </a:p>
          <a:p>
            <a:endParaRPr lang="en-US" dirty="0"/>
          </a:p>
          <a:p>
            <a:r>
              <a:rPr lang="en-US" dirty="0"/>
              <a:t>8)Transfer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4C248-0673-7FE9-CF9E-49867C163C9A}"/>
              </a:ext>
            </a:extLst>
          </p:cNvPr>
          <p:cNvSpPr txBox="1"/>
          <p:nvPr/>
        </p:nvSpPr>
        <p:spPr>
          <a:xfrm>
            <a:off x="5673214" y="108155"/>
            <a:ext cx="61156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LOGICAL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6EF30-F91E-E2DD-01F1-0B52828C35B7}"/>
              </a:ext>
            </a:extLst>
          </p:cNvPr>
          <p:cNvSpPr txBox="1"/>
          <p:nvPr/>
        </p:nvSpPr>
        <p:spPr>
          <a:xfrm>
            <a:off x="5673214" y="875071"/>
            <a:ext cx="557488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1)OR</a:t>
            </a:r>
          </a:p>
          <a:p>
            <a:endParaRPr lang="en-US" dirty="0"/>
          </a:p>
          <a:p>
            <a:r>
              <a:rPr lang="en-US" dirty="0"/>
              <a:t>2)XOR</a:t>
            </a:r>
          </a:p>
          <a:p>
            <a:endParaRPr lang="en-US" dirty="0"/>
          </a:p>
          <a:p>
            <a:r>
              <a:rPr lang="en-US" dirty="0"/>
              <a:t>3)AND</a:t>
            </a:r>
          </a:p>
          <a:p>
            <a:endParaRPr lang="en-US" dirty="0"/>
          </a:p>
          <a:p>
            <a:r>
              <a:rPr lang="en-US" dirty="0"/>
              <a:t>4)NOT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A1DF8-AB24-0868-1C57-D873C6CE5D33}"/>
              </a:ext>
            </a:extLst>
          </p:cNvPr>
          <p:cNvSpPr txBox="1"/>
          <p:nvPr/>
        </p:nvSpPr>
        <p:spPr>
          <a:xfrm>
            <a:off x="2064774" y="5240826"/>
            <a:ext cx="91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combination of select inputs corresponds to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34927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F9185E-DF27-2902-3713-259A26147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74758"/>
              </p:ext>
            </p:extLst>
          </p:nvPr>
        </p:nvGraphicFramePr>
        <p:xfrm>
          <a:off x="1691147" y="196645"/>
          <a:ext cx="8308259" cy="609600"/>
        </p:xfrm>
        <a:graphic>
          <a:graphicData uri="http://schemas.openxmlformats.org/drawingml/2006/table">
            <a:tbl>
              <a:tblPr/>
              <a:tblGrid>
                <a:gridCol w="8308259">
                  <a:extLst>
                    <a:ext uri="{9D8B030D-6E8A-4147-A177-3AD203B41FA5}">
                      <a16:colId xmlns:a16="http://schemas.microsoft.com/office/drawing/2014/main" val="133208103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9314547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C75483-2C18-F89E-42D8-16F5B9DD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12539"/>
              </p:ext>
            </p:extLst>
          </p:nvPr>
        </p:nvGraphicFramePr>
        <p:xfrm>
          <a:off x="2939844" y="314632"/>
          <a:ext cx="557489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891">
                  <a:extLst>
                    <a:ext uri="{9D8B030D-6E8A-4147-A177-3AD203B41FA5}">
                      <a16:colId xmlns:a16="http://schemas.microsoft.com/office/drawing/2014/main" val="1620494215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dirty="0"/>
                        <a:t>Functional Table of the Designed Arithmetic Logic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78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7B318D-2116-5E97-1969-E5CD7171A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56244"/>
              </p:ext>
            </p:extLst>
          </p:nvPr>
        </p:nvGraphicFramePr>
        <p:xfrm>
          <a:off x="0" y="843634"/>
          <a:ext cx="12113342" cy="5940624"/>
        </p:xfrm>
        <a:graphic>
          <a:graphicData uri="http://schemas.openxmlformats.org/drawingml/2006/table">
            <a:tbl>
              <a:tblPr/>
              <a:tblGrid>
                <a:gridCol w="12113342">
                  <a:extLst>
                    <a:ext uri="{9D8B030D-6E8A-4147-A177-3AD203B41FA5}">
                      <a16:colId xmlns:a16="http://schemas.microsoft.com/office/drawing/2014/main" val="2828418830"/>
                    </a:ext>
                  </a:extLst>
                </a:gridCol>
              </a:tblGrid>
              <a:tr h="5940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6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FD08DE-94D6-D7CC-0CFA-B14B3D5B72E0}"/>
                  </a:ext>
                </a:extLst>
              </p14:cNvPr>
              <p14:cNvContentPartPr/>
              <p14:nvPr/>
            </p14:nvContentPartPr>
            <p14:xfrm>
              <a:off x="1366564" y="1405978"/>
              <a:ext cx="2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FD08DE-94D6-D7CC-0CFA-B14B3D5B7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444" y="1399858"/>
                <a:ext cx="1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FE21CA-159A-AE54-ADEE-6CFCFCE6F1FC}"/>
                  </a:ext>
                </a:extLst>
              </p14:cNvPr>
              <p14:cNvContentPartPr/>
              <p14:nvPr/>
            </p14:nvContentPartPr>
            <p14:xfrm>
              <a:off x="2150644" y="1835818"/>
              <a:ext cx="2178360" cy="61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FE21CA-159A-AE54-ADEE-6CFCFCE6F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4524" y="1829698"/>
                <a:ext cx="2190600" cy="74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067F3754-E2BE-CD5B-BA6F-465492D4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28260"/>
              </p:ext>
            </p:extLst>
          </p:nvPr>
        </p:nvGraphicFramePr>
        <p:xfrm>
          <a:off x="78658" y="924232"/>
          <a:ext cx="119461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549">
                  <a:extLst>
                    <a:ext uri="{9D8B030D-6E8A-4147-A177-3AD203B41FA5}">
                      <a16:colId xmlns:a16="http://schemas.microsoft.com/office/drawing/2014/main" val="4173607540"/>
                    </a:ext>
                  </a:extLst>
                </a:gridCol>
                <a:gridCol w="2986549">
                  <a:extLst>
                    <a:ext uri="{9D8B030D-6E8A-4147-A177-3AD203B41FA5}">
                      <a16:colId xmlns:a16="http://schemas.microsoft.com/office/drawing/2014/main" val="2821603208"/>
                    </a:ext>
                  </a:extLst>
                </a:gridCol>
                <a:gridCol w="2986549">
                  <a:extLst>
                    <a:ext uri="{9D8B030D-6E8A-4147-A177-3AD203B41FA5}">
                      <a16:colId xmlns:a16="http://schemas.microsoft.com/office/drawing/2014/main" val="1563834875"/>
                    </a:ext>
                  </a:extLst>
                </a:gridCol>
                <a:gridCol w="2986549">
                  <a:extLst>
                    <a:ext uri="{9D8B030D-6E8A-4147-A177-3AD203B41FA5}">
                      <a16:colId xmlns:a16="http://schemas.microsoft.com/office/drawing/2014/main" val="2410458842"/>
                    </a:ext>
                  </a:extLst>
                </a:gridCol>
              </a:tblGrid>
              <a:tr h="299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32853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54202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3363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52551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108565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87217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86175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59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2E7035-BD4A-6E50-1746-874AD4BDB378}"/>
                  </a:ext>
                </a:extLst>
              </p14:cNvPr>
              <p14:cNvContentPartPr/>
              <p14:nvPr/>
            </p14:nvContentPartPr>
            <p14:xfrm>
              <a:off x="795964" y="245789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2E7035-BD4A-6E50-1746-874AD4BDB3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644" y="2453578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F2A183BB-99A0-33E8-9D1A-8ABC6F63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66310"/>
              </p:ext>
            </p:extLst>
          </p:nvPr>
        </p:nvGraphicFramePr>
        <p:xfrm>
          <a:off x="39328" y="3887700"/>
          <a:ext cx="12074012" cy="28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503">
                  <a:extLst>
                    <a:ext uri="{9D8B030D-6E8A-4147-A177-3AD203B41FA5}">
                      <a16:colId xmlns:a16="http://schemas.microsoft.com/office/drawing/2014/main" val="1087983831"/>
                    </a:ext>
                  </a:extLst>
                </a:gridCol>
                <a:gridCol w="3018503">
                  <a:extLst>
                    <a:ext uri="{9D8B030D-6E8A-4147-A177-3AD203B41FA5}">
                      <a16:colId xmlns:a16="http://schemas.microsoft.com/office/drawing/2014/main" val="594191035"/>
                    </a:ext>
                  </a:extLst>
                </a:gridCol>
                <a:gridCol w="3018503">
                  <a:extLst>
                    <a:ext uri="{9D8B030D-6E8A-4147-A177-3AD203B41FA5}">
                      <a16:colId xmlns:a16="http://schemas.microsoft.com/office/drawing/2014/main" val="2763849272"/>
                    </a:ext>
                  </a:extLst>
                </a:gridCol>
                <a:gridCol w="3018503">
                  <a:extLst>
                    <a:ext uri="{9D8B030D-6E8A-4147-A177-3AD203B41FA5}">
                      <a16:colId xmlns:a16="http://schemas.microsoft.com/office/drawing/2014/main" val="2991602249"/>
                    </a:ext>
                  </a:extLst>
                </a:gridCol>
              </a:tblGrid>
              <a:tr h="482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74668468"/>
                  </a:ext>
                </a:extLst>
              </a:tr>
              <a:tr h="48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2796"/>
                  </a:ext>
                </a:extLst>
              </a:tr>
              <a:tr h="48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85682"/>
                  </a:ext>
                </a:extLst>
              </a:tr>
              <a:tr h="48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39536"/>
                  </a:ext>
                </a:extLst>
              </a:tr>
              <a:tr h="48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1288"/>
                  </a:ext>
                </a:extLst>
              </a:tr>
              <a:tr h="482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0617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0B868D2-517B-4D53-41E3-C7339A43F4AB}"/>
              </a:ext>
            </a:extLst>
          </p:cNvPr>
          <p:cNvSpPr txBox="1"/>
          <p:nvPr/>
        </p:nvSpPr>
        <p:spPr>
          <a:xfrm>
            <a:off x="167146" y="92423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8FDDB2B-8862-D307-3850-4109C9D2A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144"/>
              </p:ext>
            </p:extLst>
          </p:nvPr>
        </p:nvGraphicFramePr>
        <p:xfrm>
          <a:off x="707477" y="1293563"/>
          <a:ext cx="806154" cy="5525924"/>
        </p:xfrm>
        <a:graphic>
          <a:graphicData uri="http://schemas.openxmlformats.org/drawingml/2006/table">
            <a:tbl>
              <a:tblPr/>
              <a:tblGrid>
                <a:gridCol w="806154">
                  <a:extLst>
                    <a:ext uri="{9D8B030D-6E8A-4147-A177-3AD203B41FA5}">
                      <a16:colId xmlns:a16="http://schemas.microsoft.com/office/drawing/2014/main" val="930460940"/>
                    </a:ext>
                  </a:extLst>
                </a:gridCol>
              </a:tblGrid>
              <a:tr h="5525924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66640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51DF9B4-0ECB-E3D1-F77F-D0766A8D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00621"/>
              </p:ext>
            </p:extLst>
          </p:nvPr>
        </p:nvGraphicFramePr>
        <p:xfrm>
          <a:off x="1552960" y="1293562"/>
          <a:ext cx="619758" cy="5490695"/>
        </p:xfrm>
        <a:graphic>
          <a:graphicData uri="http://schemas.openxmlformats.org/drawingml/2006/table">
            <a:tbl>
              <a:tblPr/>
              <a:tblGrid>
                <a:gridCol w="619758">
                  <a:extLst>
                    <a:ext uri="{9D8B030D-6E8A-4147-A177-3AD203B41FA5}">
                      <a16:colId xmlns:a16="http://schemas.microsoft.com/office/drawing/2014/main" val="4017527384"/>
                    </a:ext>
                  </a:extLst>
                </a:gridCol>
              </a:tblGrid>
              <a:tr h="549069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08242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6E840F3-68E0-8C67-6875-66132B853C6C}"/>
              </a:ext>
            </a:extLst>
          </p:cNvPr>
          <p:cNvSpPr txBox="1"/>
          <p:nvPr/>
        </p:nvSpPr>
        <p:spPr>
          <a:xfrm flipH="1">
            <a:off x="2191845" y="1293562"/>
            <a:ext cx="929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BC5E02-899D-40F5-F77F-E9782966BD20}"/>
              </a:ext>
            </a:extLst>
          </p:cNvPr>
          <p:cNvSpPr txBox="1"/>
          <p:nvPr/>
        </p:nvSpPr>
        <p:spPr>
          <a:xfrm flipH="1">
            <a:off x="2869617" y="924230"/>
            <a:ext cx="915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Output                                                                      Function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D08CC-00E8-4EB0-0C0B-61383E0239A5}"/>
              </a:ext>
            </a:extLst>
          </p:cNvPr>
          <p:cNvSpPr txBox="1"/>
          <p:nvPr/>
        </p:nvSpPr>
        <p:spPr>
          <a:xfrm>
            <a:off x="167144" y="1662892"/>
            <a:ext cx="11853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0           0        0                 F=A                                    Transfer A                                                                           </a:t>
            </a:r>
          </a:p>
          <a:p>
            <a:r>
              <a:rPr lang="en-US" dirty="0"/>
              <a:t>0       0             0      1               F =A+1                                  Increment A</a:t>
            </a:r>
          </a:p>
          <a:p>
            <a:endParaRPr lang="en-US" dirty="0"/>
          </a:p>
          <a:p>
            <a:r>
              <a:rPr lang="en-US" dirty="0"/>
              <a:t>0        0           1         0              F=A+B                                    Addition</a:t>
            </a:r>
          </a:p>
          <a:p>
            <a:r>
              <a:rPr lang="en-US" dirty="0"/>
              <a:t>0        0           1           1          F=A+B+1                                 Addition  with Carry</a:t>
            </a:r>
          </a:p>
          <a:p>
            <a:r>
              <a:rPr lang="en-US" dirty="0"/>
              <a:t>0           1        0         0            F=A-B-1                                    </a:t>
            </a:r>
            <a:r>
              <a:rPr lang="en-US" dirty="0" err="1"/>
              <a:t>Substraction</a:t>
            </a:r>
            <a:r>
              <a:rPr lang="en-US" dirty="0"/>
              <a:t> with Borrow</a:t>
            </a:r>
          </a:p>
          <a:p>
            <a:endParaRPr lang="en-US" dirty="0"/>
          </a:p>
          <a:p>
            <a:r>
              <a:rPr lang="en-US" dirty="0"/>
              <a:t>0         1           0        1               F=A-B                                      </a:t>
            </a:r>
            <a:r>
              <a:rPr lang="en-US" dirty="0" err="1"/>
              <a:t>Substraction</a:t>
            </a:r>
            <a:endParaRPr lang="en-US" dirty="0"/>
          </a:p>
          <a:p>
            <a:r>
              <a:rPr lang="en-US" dirty="0"/>
              <a:t>0          1           1        0              F=A-1                                  Decrement A</a:t>
            </a:r>
          </a:p>
          <a:p>
            <a:endParaRPr lang="en-US" dirty="0"/>
          </a:p>
          <a:p>
            <a:r>
              <a:rPr lang="en-US" dirty="0"/>
              <a:t>0         1             1      1                F=A                                     Transfer A</a:t>
            </a:r>
          </a:p>
          <a:p>
            <a:endParaRPr lang="en-US" dirty="0"/>
          </a:p>
          <a:p>
            <a:pPr marL="342900" indent="-342900">
              <a:buAutoNum type="arabicPlain"/>
            </a:pPr>
            <a:r>
              <a:rPr lang="en-US" dirty="0"/>
              <a:t>       0            0       X          F=A+B                                      OR</a:t>
            </a:r>
          </a:p>
          <a:p>
            <a:pPr marL="342900" indent="-342900">
              <a:buAutoNum type="arabicPlain"/>
            </a:pPr>
            <a:endParaRPr lang="en-US" dirty="0"/>
          </a:p>
          <a:p>
            <a:r>
              <a:rPr lang="en-US" dirty="0"/>
              <a:t> 1          0         1          X             F =A</a:t>
            </a:r>
            <a:r>
              <a:rPr lang="en-US" i="1" u="sng" dirty="0">
                <a:effectLst/>
                <a:latin typeface="Google Sans"/>
              </a:rPr>
              <a:t>⊕</a:t>
            </a:r>
            <a:r>
              <a:rPr lang="en-US" dirty="0"/>
              <a:t> B                                XOR</a:t>
            </a:r>
          </a:p>
          <a:p>
            <a:pPr marL="342900" indent="-342900">
              <a:buAutoNum type="arabicPlain"/>
            </a:pPr>
            <a:r>
              <a:rPr lang="en-US" dirty="0"/>
              <a:t>      </a:t>
            </a:r>
            <a:r>
              <a:rPr lang="en-US"/>
              <a:t>1          0          </a:t>
            </a:r>
            <a:r>
              <a:rPr lang="en-US" dirty="0"/>
              <a:t>X                   F=AB                                AND</a:t>
            </a:r>
          </a:p>
          <a:p>
            <a:pPr marL="342900" indent="-342900">
              <a:buAutoNum type="arabicPlain"/>
            </a:pPr>
            <a:endParaRPr lang="en-US" dirty="0"/>
          </a:p>
          <a:p>
            <a:r>
              <a:rPr lang="en-US" dirty="0"/>
              <a:t>1       1              1           X            F=A’                                           NOT</a:t>
            </a:r>
          </a:p>
        </p:txBody>
      </p:sp>
    </p:spTree>
    <p:extLst>
      <p:ext uri="{BB962C8B-B14F-4D97-AF65-F5344CB8AC3E}">
        <p14:creationId xmlns:p14="http://schemas.microsoft.com/office/powerpoint/2010/main" val="279469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54858-CEE5-8952-8E74-232A62A4A63E}"/>
              </a:ext>
            </a:extLst>
          </p:cNvPr>
          <p:cNvSpPr txBox="1"/>
          <p:nvPr/>
        </p:nvSpPr>
        <p:spPr>
          <a:xfrm>
            <a:off x="304800" y="245806"/>
            <a:ext cx="5496232" cy="29546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TRANSFER</a:t>
            </a:r>
          </a:p>
          <a:p>
            <a:r>
              <a:rPr lang="en-US" i="1" dirty="0"/>
              <a:t>If A=12(decimal)=1100(in binary)</a:t>
            </a:r>
          </a:p>
          <a:p>
            <a:r>
              <a:rPr lang="en-US" i="1" dirty="0"/>
              <a:t>And B=6(decimal)=0110(in binary)</a:t>
            </a:r>
          </a:p>
          <a:p>
            <a:r>
              <a:rPr lang="en-US" i="1" dirty="0"/>
              <a:t>When S2=S1=S0=Ci=0;</a:t>
            </a:r>
          </a:p>
          <a:p>
            <a:r>
              <a:rPr lang="en-US" i="1" dirty="0"/>
              <a:t>Xi=Ai+S2.S1’.S0.Bi+S2.S1.S0’.Bi’=Ai</a:t>
            </a:r>
          </a:p>
          <a:p>
            <a:r>
              <a:rPr lang="en-US" i="1" dirty="0"/>
              <a:t>Yi=S0.Bi+S1.Bi+S1.Bi’=0</a:t>
            </a:r>
          </a:p>
          <a:p>
            <a:r>
              <a:rPr lang="en-US" i="1" dirty="0"/>
              <a:t>Zi=S2’.Ci=0</a:t>
            </a:r>
          </a:p>
          <a:p>
            <a:r>
              <a:rPr lang="en-US" i="1" dirty="0"/>
              <a:t>Fi=Ai</a:t>
            </a:r>
          </a:p>
          <a:p>
            <a:r>
              <a:rPr lang="en-US" i="1" dirty="0" err="1"/>
              <a:t>So,the</a:t>
            </a:r>
            <a:r>
              <a:rPr lang="en-US" i="1" dirty="0"/>
              <a:t> output is 1100=Ai</a:t>
            </a:r>
          </a:p>
          <a:p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E6F11-163D-73AB-45BA-60AB36F8F72D}"/>
              </a:ext>
            </a:extLst>
          </p:cNvPr>
          <p:cNvSpPr txBox="1"/>
          <p:nvPr/>
        </p:nvSpPr>
        <p:spPr>
          <a:xfrm>
            <a:off x="6096001" y="344129"/>
            <a:ext cx="5791200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Increment</a:t>
            </a:r>
          </a:p>
          <a:p>
            <a:r>
              <a:rPr lang="en-US" i="1" dirty="0"/>
              <a:t>And when S2=S1=S0=0,Ci=1;</a:t>
            </a:r>
          </a:p>
          <a:p>
            <a:r>
              <a:rPr lang="en-US" i="1" dirty="0"/>
              <a:t>Xi=Ai+S2.S1’.S0’.Bi+S2.S1.S0’.Bi’=Ai</a:t>
            </a:r>
          </a:p>
          <a:p>
            <a:r>
              <a:rPr lang="en-US" i="1" dirty="0"/>
              <a:t>Yi=S0.Bi+S1.Bi’=0</a:t>
            </a:r>
          </a:p>
          <a:p>
            <a:r>
              <a:rPr lang="en-US" i="1" dirty="0"/>
              <a:t>Z1=S2.Ci=1</a:t>
            </a:r>
          </a:p>
          <a:p>
            <a:r>
              <a:rPr lang="en-US" i="1" dirty="0"/>
              <a:t>Fi=Ai+1</a:t>
            </a:r>
          </a:p>
          <a:p>
            <a:r>
              <a:rPr lang="en-US" i="1" dirty="0"/>
              <a:t>Then,</a:t>
            </a:r>
          </a:p>
          <a:p>
            <a:r>
              <a:rPr lang="en-US" i="1" dirty="0"/>
              <a:t>1100+1=1101</a:t>
            </a:r>
          </a:p>
          <a:p>
            <a:r>
              <a:rPr lang="en-US" i="1" dirty="0" err="1"/>
              <a:t>So,the</a:t>
            </a:r>
            <a:r>
              <a:rPr lang="en-US" i="1" dirty="0"/>
              <a:t> output is 1011=Ai+1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828C-D18A-79BD-6EC9-9BDD0FAEF67D}"/>
              </a:ext>
            </a:extLst>
          </p:cNvPr>
          <p:cNvSpPr txBox="1"/>
          <p:nvPr/>
        </p:nvSpPr>
        <p:spPr>
          <a:xfrm>
            <a:off x="412955" y="3500284"/>
            <a:ext cx="5388077" cy="32316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Addition</a:t>
            </a:r>
          </a:p>
          <a:p>
            <a:r>
              <a:rPr lang="en-US" i="1" dirty="0"/>
              <a:t>If A=1100,B=0110</a:t>
            </a:r>
          </a:p>
          <a:p>
            <a:r>
              <a:rPr lang="en-US" i="1" dirty="0"/>
              <a:t>When S2=S1=0,S0=1,Ci=0;</a:t>
            </a:r>
          </a:p>
          <a:p>
            <a:r>
              <a:rPr lang="en-US" i="1" dirty="0"/>
              <a:t>Xi=Ai+S2.S1’.S0’.Bi+S2.S1.S0’.Bi’=Ai</a:t>
            </a:r>
          </a:p>
          <a:p>
            <a:r>
              <a:rPr lang="en-US" i="1" dirty="0"/>
              <a:t>Yi=S0.Bi+S1.Bi’=Bi</a:t>
            </a:r>
          </a:p>
          <a:p>
            <a:r>
              <a:rPr lang="en-US" i="1" dirty="0"/>
              <a:t>Zi=S2’.Ci=0</a:t>
            </a:r>
          </a:p>
          <a:p>
            <a:r>
              <a:rPr lang="en-US" i="1" dirty="0"/>
              <a:t>Fi=</a:t>
            </a:r>
            <a:r>
              <a:rPr lang="en-US" i="1" dirty="0" err="1"/>
              <a:t>Ai+Bi</a:t>
            </a:r>
            <a:endParaRPr lang="en-US" i="1" dirty="0"/>
          </a:p>
          <a:p>
            <a:r>
              <a:rPr lang="en-US" i="1" dirty="0"/>
              <a:t>Then,</a:t>
            </a:r>
          </a:p>
          <a:p>
            <a:r>
              <a:rPr lang="en-US" i="1" dirty="0"/>
              <a:t>1100+0110=10010</a:t>
            </a:r>
          </a:p>
          <a:p>
            <a:r>
              <a:rPr lang="en-US" i="1" dirty="0" err="1"/>
              <a:t>So,the</a:t>
            </a:r>
            <a:r>
              <a:rPr lang="en-US" i="1" dirty="0"/>
              <a:t> output is 10010</a:t>
            </a:r>
          </a:p>
          <a:p>
            <a:r>
              <a:rPr lang="en-US" i="1" dirty="0" err="1"/>
              <a:t>So,the</a:t>
            </a:r>
            <a:r>
              <a:rPr lang="en-US" i="1" dirty="0"/>
              <a:t> output is 10010=</a:t>
            </a:r>
            <a:r>
              <a:rPr lang="en-US" i="1" dirty="0" err="1"/>
              <a:t>Ai+Bi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493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373</TotalTime>
  <Words>1452</Words>
  <Application>Microsoft Office PowerPoint</Application>
  <PresentationFormat>Widescreen</PresentationFormat>
  <Paragraphs>321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Google Sans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labanyasaha21@outlook.com</dc:creator>
  <cp:lastModifiedBy>8801794145150</cp:lastModifiedBy>
  <cp:revision>6</cp:revision>
  <dcterms:created xsi:type="dcterms:W3CDTF">2023-09-28T06:38:45Z</dcterms:created>
  <dcterms:modified xsi:type="dcterms:W3CDTF">2023-10-01T04:50:37Z</dcterms:modified>
</cp:coreProperties>
</file>