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7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C2E108-2486-8E13-ABEC-CA66ABCB2420}"/>
              </a:ext>
            </a:extLst>
          </p:cNvPr>
          <p:cNvSpPr txBox="1"/>
          <p:nvPr/>
        </p:nvSpPr>
        <p:spPr>
          <a:xfrm>
            <a:off x="3056239" y="486032"/>
            <a:ext cx="549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</a:t>
            </a:r>
            <a:r>
              <a:rPr lang="en-US" sz="2800" b="1" u="sng" dirty="0">
                <a:solidFill>
                  <a:schemeClr val="accent3">
                    <a:lumMod val="50000"/>
                  </a:schemeClr>
                </a:solidFill>
              </a:rPr>
              <a:t>CSE 315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4A143B-CD01-94BB-D20A-4C6DCCDA35E8}"/>
              </a:ext>
            </a:extLst>
          </p:cNvPr>
          <p:cNvSpPr txBox="1"/>
          <p:nvPr/>
        </p:nvSpPr>
        <p:spPr>
          <a:xfrm>
            <a:off x="3542271" y="1789555"/>
            <a:ext cx="8979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highlight>
                  <a:srgbClr val="00FF00"/>
                </a:highlight>
              </a:rPr>
              <a:t>      Subject: Soil Moisture Sensor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6F5AD-958C-D37F-1F66-6E87BC032988}"/>
              </a:ext>
            </a:extLst>
          </p:cNvPr>
          <p:cNvSpPr txBox="1"/>
          <p:nvPr/>
        </p:nvSpPr>
        <p:spPr>
          <a:xfrm>
            <a:off x="1210962" y="3031524"/>
            <a:ext cx="3550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Submitted To:</a:t>
            </a:r>
          </a:p>
          <a:p>
            <a:r>
              <a:rPr lang="en-US" b="1" dirty="0" err="1"/>
              <a:t>A.S.Zaforullah</a:t>
            </a:r>
            <a:r>
              <a:rPr lang="en-US" b="1" dirty="0"/>
              <a:t> Momtaz</a:t>
            </a:r>
          </a:p>
          <a:p>
            <a:r>
              <a:rPr lang="en-US" b="1" dirty="0"/>
              <a:t>Assistant </a:t>
            </a:r>
            <a:r>
              <a:rPr lang="en-US" b="1" dirty="0" err="1"/>
              <a:t>Professor,CSE</a:t>
            </a:r>
            <a:endParaRPr lang="en-US" b="1" dirty="0"/>
          </a:p>
          <a:p>
            <a:r>
              <a:rPr lang="en-US" b="1" dirty="0"/>
              <a:t>UAP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B594A-4975-4F67-BD87-0C5C07BB62A4}"/>
              </a:ext>
            </a:extLst>
          </p:cNvPr>
          <p:cNvSpPr txBox="1"/>
          <p:nvPr/>
        </p:nvSpPr>
        <p:spPr>
          <a:xfrm>
            <a:off x="7241059" y="3031524"/>
            <a:ext cx="3319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Submitted By:</a:t>
            </a:r>
          </a:p>
          <a:p>
            <a:r>
              <a:rPr lang="en-US" b="1" dirty="0"/>
              <a:t>Labanya Saha</a:t>
            </a:r>
          </a:p>
          <a:p>
            <a:r>
              <a:rPr lang="en-US" b="1" dirty="0"/>
              <a:t>Roll No:59</a:t>
            </a:r>
          </a:p>
          <a:p>
            <a:r>
              <a:rPr lang="en-US" b="1" dirty="0"/>
              <a:t>Reg Num:21201059</a:t>
            </a:r>
          </a:p>
          <a:p>
            <a:r>
              <a:rPr lang="en-US" b="1" dirty="0" err="1"/>
              <a:t>Sec:B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769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A595D1-0A04-40C6-4E52-1DEFD0E64B40}"/>
              </a:ext>
            </a:extLst>
          </p:cNvPr>
          <p:cNvSpPr txBox="1"/>
          <p:nvPr/>
        </p:nvSpPr>
        <p:spPr>
          <a:xfrm>
            <a:off x="667265" y="518984"/>
            <a:ext cx="351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highlight>
                  <a:srgbClr val="FFFF00"/>
                </a:highlight>
              </a:rPr>
              <a:t>Componenets</a:t>
            </a:r>
            <a:r>
              <a:rPr lang="en-US" b="1" dirty="0">
                <a:highlight>
                  <a:srgbClr val="FFFF00"/>
                </a:highlight>
              </a:rPr>
              <a:t> Need:</a:t>
            </a:r>
          </a:p>
          <a:p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4002F4-E5B5-41A4-305A-FCCEC4E73E33}"/>
              </a:ext>
            </a:extLst>
          </p:cNvPr>
          <p:cNvSpPr txBox="1"/>
          <p:nvPr/>
        </p:nvSpPr>
        <p:spPr>
          <a:xfrm>
            <a:off x="774357" y="1079157"/>
            <a:ext cx="20429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*Arduino UNO</a:t>
            </a:r>
          </a:p>
          <a:p>
            <a:r>
              <a:rPr lang="en-US" sz="1600" b="1" dirty="0"/>
              <a:t>*HL-69 Rain Sensor</a:t>
            </a:r>
          </a:p>
          <a:p>
            <a:r>
              <a:rPr lang="en-US" sz="1600" b="1" dirty="0"/>
              <a:t>*</a:t>
            </a:r>
            <a:r>
              <a:rPr lang="en-US" sz="1600" b="1" dirty="0" err="1"/>
              <a:t>BreadBoard</a:t>
            </a:r>
            <a:endParaRPr lang="en-US" sz="1600" b="1" dirty="0"/>
          </a:p>
          <a:p>
            <a:r>
              <a:rPr lang="en-US" sz="1600" b="1" dirty="0"/>
              <a:t>*2 x 220 ohm Resistor</a:t>
            </a:r>
          </a:p>
          <a:p>
            <a:r>
              <a:rPr lang="en-US" sz="1600" b="1" dirty="0"/>
              <a:t>*2 x LEDs</a:t>
            </a:r>
          </a:p>
          <a:p>
            <a:r>
              <a:rPr lang="en-US" sz="1600" b="1" dirty="0"/>
              <a:t>*Jumper Wires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A55EFF-4896-171B-AACE-4FCE5B7B3374}"/>
              </a:ext>
            </a:extLst>
          </p:cNvPr>
          <p:cNvGraphicFramePr>
            <a:graphicFrameLocks noGrp="1"/>
          </p:cNvGraphicFramePr>
          <p:nvPr/>
        </p:nvGraphicFramePr>
        <p:xfrm>
          <a:off x="568411" y="345989"/>
          <a:ext cx="2430162" cy="2891481"/>
        </p:xfrm>
        <a:graphic>
          <a:graphicData uri="http://schemas.openxmlformats.org/drawingml/2006/table">
            <a:tbl>
              <a:tblPr/>
              <a:tblGrid>
                <a:gridCol w="2430162">
                  <a:extLst>
                    <a:ext uri="{9D8B030D-6E8A-4147-A177-3AD203B41FA5}">
                      <a16:colId xmlns:a16="http://schemas.microsoft.com/office/drawing/2014/main" val="3911032786"/>
                    </a:ext>
                  </a:extLst>
                </a:gridCol>
              </a:tblGrid>
              <a:tr h="28914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44002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6C394EA-0A94-4797-EA79-B1B2B6E47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87"/>
          <a:stretch/>
        </p:blipFill>
        <p:spPr>
          <a:xfrm>
            <a:off x="3222617" y="373110"/>
            <a:ext cx="2929428" cy="25372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7D36AD-EE88-3A27-DA3C-B77012AB8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65" y="3429000"/>
            <a:ext cx="2489114" cy="24891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45875D-3D71-921E-7E13-6AED822BE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342" y="373110"/>
            <a:ext cx="2457450" cy="1866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660389-1888-3F68-DE3F-FBABF6E865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675" y="3620531"/>
            <a:ext cx="2143125" cy="2143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3087DC-2B05-9588-F801-CDD6C53130F8}"/>
              </a:ext>
            </a:extLst>
          </p:cNvPr>
          <p:cNvSpPr txBox="1"/>
          <p:nvPr/>
        </p:nvSpPr>
        <p:spPr>
          <a:xfrm>
            <a:off x="3499628" y="2492461"/>
            <a:ext cx="3072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      Fig 1: Soil Moisture Sensor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4EFE139-548D-4E3D-7EAA-EC486416F5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755" y="2360430"/>
            <a:ext cx="2929428" cy="29294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6DE200C-FDE7-497F-588F-9285CE992BAE}"/>
              </a:ext>
            </a:extLst>
          </p:cNvPr>
          <p:cNvSpPr txBox="1"/>
          <p:nvPr/>
        </p:nvSpPr>
        <p:spPr>
          <a:xfrm>
            <a:off x="6849353" y="2242416"/>
            <a:ext cx="3387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 2: YL-69(</a:t>
            </a:r>
            <a:r>
              <a:rPr lang="en-US" sz="1400" b="1" dirty="0" err="1"/>
              <a:t>Probebs</a:t>
            </a:r>
            <a:r>
              <a:rPr lang="en-US" sz="1400" b="1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BB2E7D-D6E2-10A2-930F-BAE9D2D6885B}"/>
              </a:ext>
            </a:extLst>
          </p:cNvPr>
          <p:cNvSpPr txBox="1"/>
          <p:nvPr/>
        </p:nvSpPr>
        <p:spPr>
          <a:xfrm>
            <a:off x="848497" y="5665170"/>
            <a:ext cx="3329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 3:Arduino UNO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DF0217-ACE7-0D4F-A151-7F91996BEF59}"/>
              </a:ext>
            </a:extLst>
          </p:cNvPr>
          <p:cNvSpPr txBox="1"/>
          <p:nvPr/>
        </p:nvSpPr>
        <p:spPr>
          <a:xfrm>
            <a:off x="4184822" y="5720462"/>
            <a:ext cx="3387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 4: YL-38 (Interface)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087687-CB2C-66C3-44C5-EAED93AA4334}"/>
              </a:ext>
            </a:extLst>
          </p:cNvPr>
          <p:cNvSpPr txBox="1"/>
          <p:nvPr/>
        </p:nvSpPr>
        <p:spPr>
          <a:xfrm>
            <a:off x="7801067" y="5298610"/>
            <a:ext cx="3822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YL69(PROBES)CONNECTED TO YL38(INTERFACE)</a:t>
            </a:r>
          </a:p>
        </p:txBody>
      </p:sp>
    </p:spTree>
    <p:extLst>
      <p:ext uri="{BB962C8B-B14F-4D97-AF65-F5344CB8AC3E}">
        <p14:creationId xmlns:p14="http://schemas.microsoft.com/office/powerpoint/2010/main" val="290573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C5E87C-764F-19E7-0ED7-97D7DF523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23" y="389881"/>
            <a:ext cx="5128826" cy="32756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7CBF4B-23C4-F042-E039-7992BB2717D8}"/>
              </a:ext>
            </a:extLst>
          </p:cNvPr>
          <p:cNvSpPr txBox="1"/>
          <p:nvPr/>
        </p:nvSpPr>
        <p:spPr>
          <a:xfrm>
            <a:off x="1029730" y="3920408"/>
            <a:ext cx="5008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6: Soil Moisture Sensor Connected To Arduino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080FBE-7A64-A283-9608-5A592959BDDA}"/>
              </a:ext>
            </a:extLst>
          </p:cNvPr>
          <p:cNvSpPr txBox="1"/>
          <p:nvPr/>
        </p:nvSpPr>
        <p:spPr>
          <a:xfrm>
            <a:off x="6870357" y="922638"/>
            <a:ext cx="476147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00"/>
                </a:highlight>
              </a:rPr>
              <a:t>Working Principal:</a:t>
            </a:r>
          </a:p>
          <a:p>
            <a:r>
              <a:rPr lang="en-US" sz="1400" b="1" dirty="0"/>
              <a:t>A soil moisture sensor works by measuring the </a:t>
            </a:r>
          </a:p>
          <a:p>
            <a:r>
              <a:rPr lang="en-US" sz="1400" b="1" dirty="0"/>
              <a:t>Electrical resistance or capacitance of the </a:t>
            </a:r>
            <a:r>
              <a:rPr lang="en-US" sz="1400" b="1" dirty="0" err="1"/>
              <a:t>soil.When</a:t>
            </a:r>
            <a:r>
              <a:rPr lang="en-US" sz="1400" b="1" dirty="0"/>
              <a:t> the soil is </a:t>
            </a:r>
            <a:r>
              <a:rPr lang="en-US" sz="1400" b="1" dirty="0" err="1"/>
              <a:t>wet,it</a:t>
            </a:r>
            <a:r>
              <a:rPr lang="en-US" sz="1400" b="1" dirty="0"/>
              <a:t> conducts electricity </a:t>
            </a:r>
            <a:r>
              <a:rPr lang="en-US" sz="1400" b="1" dirty="0" err="1"/>
              <a:t>better,lowering</a:t>
            </a:r>
            <a:r>
              <a:rPr lang="en-US" sz="1400" b="1" dirty="0"/>
              <a:t> resistance or changing </a:t>
            </a:r>
            <a:r>
              <a:rPr lang="en-US" sz="1400" b="1" dirty="0" err="1"/>
              <a:t>caoacitance.The</a:t>
            </a:r>
            <a:r>
              <a:rPr lang="en-US" sz="1400" b="1" dirty="0"/>
              <a:t> sensor detects this change and converts it into a voltage or signal or signal that represents the soil </a:t>
            </a:r>
            <a:r>
              <a:rPr lang="en-US" sz="1400" b="1" dirty="0" err="1"/>
              <a:t>misture</a:t>
            </a:r>
            <a:r>
              <a:rPr lang="en-US" sz="1400" b="1" dirty="0"/>
              <a:t>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8D3A31-100B-EF7F-02A7-CA0D966A0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391" y="3178261"/>
            <a:ext cx="4783671" cy="266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3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40C5C3-1C40-D099-5C59-5A544E440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23" y="617838"/>
            <a:ext cx="4294659" cy="32209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A50EAE-CA09-1564-42B3-F094917FB21E}"/>
              </a:ext>
            </a:extLst>
          </p:cNvPr>
          <p:cNvSpPr txBox="1"/>
          <p:nvPr/>
        </p:nvSpPr>
        <p:spPr>
          <a:xfrm>
            <a:off x="1219200" y="4020065"/>
            <a:ext cx="5535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Light up when moisture detected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692F2-E3D2-3089-0FBC-286D848AEFFF}"/>
              </a:ext>
            </a:extLst>
          </p:cNvPr>
          <p:cNvSpPr txBox="1"/>
          <p:nvPr/>
        </p:nvSpPr>
        <p:spPr>
          <a:xfrm>
            <a:off x="6096000" y="1573427"/>
            <a:ext cx="50992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void setup(){</a:t>
            </a:r>
          </a:p>
          <a:p>
            <a:r>
              <a:rPr lang="en-US" sz="1400" b="1" dirty="0" err="1"/>
              <a:t>Serial.begin</a:t>
            </a:r>
            <a:r>
              <a:rPr lang="en-US" sz="1400" b="1" dirty="0"/>
              <a:t>(9600);</a:t>
            </a:r>
          </a:p>
          <a:p>
            <a:r>
              <a:rPr lang="en-US" sz="1400" b="1" dirty="0"/>
              <a:t>}</a:t>
            </a:r>
          </a:p>
          <a:p>
            <a:endParaRPr lang="en-US" sz="1400" b="1" dirty="0"/>
          </a:p>
          <a:p>
            <a:r>
              <a:rPr lang="en-US" sz="1400" b="1" dirty="0"/>
              <a:t>Void loop(){</a:t>
            </a:r>
          </a:p>
          <a:p>
            <a:r>
              <a:rPr lang="en-US" sz="1400" b="1" dirty="0"/>
              <a:t>Int </a:t>
            </a:r>
            <a:r>
              <a:rPr lang="en-US" sz="1400" b="1" dirty="0" err="1"/>
              <a:t>sensoValue</a:t>
            </a:r>
            <a:r>
              <a:rPr lang="en-US" sz="1400" b="1" dirty="0"/>
              <a:t> = </a:t>
            </a:r>
            <a:r>
              <a:rPr lang="en-US" sz="1400" b="1" dirty="0" err="1"/>
              <a:t>analogRead</a:t>
            </a:r>
            <a:r>
              <a:rPr lang="en-US" sz="1400" b="1" dirty="0"/>
              <a:t>(40);</a:t>
            </a:r>
            <a:r>
              <a:rPr lang="en-US" sz="1400" b="1" dirty="0" err="1"/>
              <a:t>Serial.Println</a:t>
            </a:r>
            <a:r>
              <a:rPr lang="en-US" sz="1400" b="1" dirty="0"/>
              <a:t>(sensor value)</a:t>
            </a:r>
          </a:p>
          <a:p>
            <a:r>
              <a:rPr lang="en-US" sz="1400" b="1" dirty="0"/>
              <a:t>Delay(400)</a:t>
            </a:r>
          </a:p>
          <a:p>
            <a:r>
              <a:rPr lang="en-US" sz="1400" b="1" dirty="0"/>
              <a:t>}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33197C-17FB-595A-4540-09F465B72E7C}"/>
              </a:ext>
            </a:extLst>
          </p:cNvPr>
          <p:cNvGraphicFramePr>
            <a:graphicFrameLocks noGrp="1"/>
          </p:cNvGraphicFramePr>
          <p:nvPr/>
        </p:nvGraphicFramePr>
        <p:xfrm>
          <a:off x="6104238" y="988541"/>
          <a:ext cx="4983892" cy="3303373"/>
        </p:xfrm>
        <a:graphic>
          <a:graphicData uri="http://schemas.openxmlformats.org/drawingml/2006/table">
            <a:tbl>
              <a:tblPr/>
              <a:tblGrid>
                <a:gridCol w="4983892">
                  <a:extLst>
                    <a:ext uri="{9D8B030D-6E8A-4147-A177-3AD203B41FA5}">
                      <a16:colId xmlns:a16="http://schemas.microsoft.com/office/drawing/2014/main" val="652961389"/>
                    </a:ext>
                  </a:extLst>
                </a:gridCol>
              </a:tblGrid>
              <a:tr h="33033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637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54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D0C91-9BD5-BA32-8E85-629AFE5AF149}"/>
              </a:ext>
            </a:extLst>
          </p:cNvPr>
          <p:cNvSpPr txBox="1"/>
          <p:nvPr/>
        </p:nvSpPr>
        <p:spPr>
          <a:xfrm>
            <a:off x="3814120" y="2520779"/>
            <a:ext cx="6260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highlight>
                  <a:srgbClr val="808000"/>
                </a:highligh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480060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{091285FD-C958-484D-9EE2-3FC257F2AA51}tf56160789_win32</Template>
  <TotalTime>77</TotalTime>
  <Words>205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Bookman Old Style</vt:lpstr>
      <vt:lpstr>Calibri</vt:lpstr>
      <vt:lpstr>Franklin Gothic Book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Labanya Saha</dc:creator>
  <cp:lastModifiedBy>Labanya Saha</cp:lastModifiedBy>
  <cp:revision>1</cp:revision>
  <dcterms:created xsi:type="dcterms:W3CDTF">2024-09-22T08:03:48Z</dcterms:created>
  <dcterms:modified xsi:type="dcterms:W3CDTF">2024-09-22T09:21:22Z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