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66" r:id="rId7"/>
    <p:sldId id="264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CCCB3B-6EAB-4290-BC95-DDE86AD8A6FB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AEC9333-0C3C-4F47-9F4C-D699041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CB3B-6EAB-4290-BC95-DDE86AD8A6FB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333-0C3C-4F47-9F4C-D699041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77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CB3B-6EAB-4290-BC95-DDE86AD8A6FB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333-0C3C-4F47-9F4C-D699041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20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CB3B-6EAB-4290-BC95-DDE86AD8A6FB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333-0C3C-4F47-9F4C-D699041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43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CB3B-6EAB-4290-BC95-DDE86AD8A6FB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333-0C3C-4F47-9F4C-D699041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73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CB3B-6EAB-4290-BC95-DDE86AD8A6FB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333-0C3C-4F47-9F4C-D699041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CB3B-6EAB-4290-BC95-DDE86AD8A6FB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333-0C3C-4F47-9F4C-D699041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78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CB3B-6EAB-4290-BC95-DDE86AD8A6FB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333-0C3C-4F47-9F4C-D699041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22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CB3B-6EAB-4290-BC95-DDE86AD8A6FB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9333-0C3C-4F47-9F4C-D699041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9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CB3B-6EAB-4290-BC95-DDE86AD8A6FB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AEC9333-0C3C-4F47-9F4C-D699041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09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CCCB3B-6EAB-4290-BC95-DDE86AD8A6FB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AEC9333-0C3C-4F47-9F4C-D699041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66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ECCCB3B-6EAB-4290-BC95-DDE86AD8A6FB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AEC9333-0C3C-4F47-9F4C-D699041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13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1132605"/>
            <a:ext cx="10782300" cy="3352800"/>
          </a:xfrm>
        </p:spPr>
        <p:txBody>
          <a:bodyPr/>
          <a:lstStyle/>
          <a:p>
            <a:r>
              <a:rPr lang="en-IN" b="1" dirty="0" smtClean="0"/>
              <a:t>INFORMATION RETRIEVAL SYSTEMS </a:t>
            </a:r>
            <a:r>
              <a:rPr lang="en-IN" dirty="0"/>
              <a:t/>
            </a:r>
            <a:br>
              <a:rPr lang="en-IN" dirty="0"/>
            </a:br>
            <a:r>
              <a:rPr lang="en-IN" sz="5400" u="sng" dirty="0" smtClean="0"/>
              <a:t>PRACTICAL 5</a:t>
            </a:r>
            <a:endParaRPr lang="en-IN" sz="5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659549"/>
            <a:ext cx="9228201" cy="1645920"/>
          </a:xfrm>
        </p:spPr>
        <p:txBody>
          <a:bodyPr/>
          <a:lstStyle/>
          <a:p>
            <a:r>
              <a:rPr lang="en-IN" dirty="0" smtClean="0"/>
              <a:t>Presented by : 18BCE101 Labdhi Sheth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8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1885" y="2245258"/>
            <a:ext cx="7278985" cy="1683945"/>
          </a:xfrm>
        </p:spPr>
        <p:txBody>
          <a:bodyPr/>
          <a:lstStyle/>
          <a:p>
            <a:pPr algn="ctr"/>
            <a:r>
              <a:rPr lang="en-IN" sz="9600" b="1" dirty="0" smtClean="0"/>
              <a:t>Thank you</a:t>
            </a:r>
            <a:endParaRPr lang="en-IN" sz="96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244444" y="244444"/>
            <a:ext cx="11597489" cy="6301211"/>
          </a:xfrm>
          <a:prstGeom prst="rect">
            <a:avLst/>
          </a:prstGeom>
          <a:noFill/>
          <a:ln w="762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0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661" y="2756141"/>
            <a:ext cx="10782300" cy="3352800"/>
          </a:xfrm>
        </p:spPr>
        <p:txBody>
          <a:bodyPr/>
          <a:lstStyle/>
          <a:p>
            <a:r>
              <a:rPr lang="en-IN" dirty="0" smtClean="0"/>
              <a:t>Natural language processing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5400" dirty="0"/>
              <a:t>1</a:t>
            </a:r>
            <a:r>
              <a:rPr lang="en-IN" sz="5400" dirty="0" smtClean="0"/>
              <a:t>. </a:t>
            </a:r>
            <a:r>
              <a:rPr lang="en-US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N-Grams</a:t>
            </a:r>
            <a:r>
              <a:rPr lang="en-IN" sz="5400" dirty="0" smtClean="0"/>
              <a:t/>
            </a:r>
            <a:br>
              <a:rPr lang="en-IN" sz="5400" dirty="0" smtClean="0"/>
            </a:br>
            <a:r>
              <a:rPr lang="en-US" sz="2800" u="sng" dirty="0"/>
              <a:t>The objective of this experiment is to learn to calculate bigrams from a given corpus and calculate probability of a sentence.</a:t>
            </a:r>
            <a:endParaRPr lang="en-IN" sz="5400" u="sng" dirty="0"/>
          </a:p>
        </p:txBody>
      </p:sp>
    </p:spTree>
    <p:extLst>
      <p:ext uri="{BB962C8B-B14F-4D97-AF65-F5344CB8AC3E}">
        <p14:creationId xmlns:p14="http://schemas.microsoft.com/office/powerpoint/2010/main" val="31730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84168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76655" y="1700811"/>
            <a:ext cx="1077277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Probability of a sentence can be calculated by the probability of sequence of words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occurring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it. 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 first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order Markov model or the bigram model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Bigrams can be generalized to the n-gram which looks at (n-1) words in the past. 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pl-PL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P(w(1</a:t>
            </a:r>
            <a:r>
              <a:rPr lang="pl-PL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 w(2)..., w(n-1), w(n))= P(w(2)|w(1)) P(w(3)|w(2)) …. P(w(n)|w(n-1</a:t>
            </a:r>
            <a:r>
              <a:rPr lang="pl-PL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))</a:t>
            </a:r>
            <a:endParaRPr lang="en-IN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∑words = a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sentence. 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Sentence is meaningful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only when the words are arranged in some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order. And thus to handle unacceptable sentences, we assign probabilities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the strings of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eos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tag to mark the beginning and end of a sentence.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36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IN" dirty="0"/>
              <a:t>Practical experiment result: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856" t="3523" r="13520" b="4736"/>
          <a:stretch/>
        </p:blipFill>
        <p:spPr>
          <a:xfrm>
            <a:off x="851026" y="1702051"/>
            <a:ext cx="6074876" cy="50246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379" r="6662"/>
          <a:stretch/>
        </p:blipFill>
        <p:spPr>
          <a:xfrm>
            <a:off x="7043596" y="1702051"/>
            <a:ext cx="4734962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5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 and Conclusion -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26158"/>
          </a:xfrm>
        </p:spPr>
        <p:txBody>
          <a:bodyPr>
            <a:normAutofit/>
          </a:bodyPr>
          <a:lstStyle/>
          <a:p>
            <a:r>
              <a:rPr lang="en-US" b="1" dirty="0" smtClean="0"/>
              <a:t>Observation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N-gram </a:t>
            </a:r>
            <a:r>
              <a:rPr lang="en-US" dirty="0" smtClean="0"/>
              <a:t>is thought if as </a:t>
            </a:r>
            <a:r>
              <a:rPr lang="en-US" dirty="0"/>
              <a:t>the sequence of N words, by that notion, a 2-gram (or bigram) is a two-word sequence of words like “please turn”, </a:t>
            </a:r>
            <a:r>
              <a:rPr lang="en-US" dirty="0" smtClean="0"/>
              <a:t>The </a:t>
            </a:r>
            <a:r>
              <a:rPr lang="en-US" dirty="0"/>
              <a:t>n-gram idea </a:t>
            </a:r>
            <a:r>
              <a:rPr lang="en-US" dirty="0" smtClean="0"/>
              <a:t>calculates the </a:t>
            </a:r>
            <a:r>
              <a:rPr lang="en-US" dirty="0"/>
              <a:t>likelihood of </a:t>
            </a:r>
            <a:r>
              <a:rPr lang="en-US" dirty="0" smtClean="0"/>
              <a:t>sentence. However</a:t>
            </a:r>
            <a:r>
              <a:rPr lang="en-US" dirty="0"/>
              <a:t>, these models doesn’t get semantic meanings of the text. </a:t>
            </a:r>
          </a:p>
          <a:p>
            <a:r>
              <a:rPr lang="en-US" b="1" dirty="0"/>
              <a:t>Conclusion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Generally </a:t>
            </a:r>
            <a:r>
              <a:rPr lang="en-US" dirty="0"/>
              <a:t>trigrams are used for </a:t>
            </a:r>
            <a:r>
              <a:rPr lang="en-US" dirty="0"/>
              <a:t>large</a:t>
            </a:r>
            <a:r>
              <a:rPr lang="en-US" dirty="0"/>
              <a:t> corpora (millions of words) while bigrams are used for smaller texts. The selection of n in n-gram is sometimes referred to as bias-variance tradeoff, in simpler terms, the balance </a:t>
            </a:r>
            <a:r>
              <a:rPr lang="en-US" dirty="0" smtClean="0"/>
              <a:t>between appropriateness/effectiveness </a:t>
            </a:r>
            <a:r>
              <a:rPr lang="en-US" dirty="0"/>
              <a:t>and stability of the estimates. </a:t>
            </a:r>
            <a:r>
              <a:rPr lang="en-US" dirty="0"/>
              <a:t>The n-gram model generally gives good results for sufficient n and given appropriate corpora.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52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661" y="2756141"/>
            <a:ext cx="10782300" cy="3352800"/>
          </a:xfrm>
        </p:spPr>
        <p:txBody>
          <a:bodyPr/>
          <a:lstStyle/>
          <a:p>
            <a:r>
              <a:rPr lang="en-IN" dirty="0" smtClean="0"/>
              <a:t>Natural language processing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5400" dirty="0" smtClean="0"/>
              <a:t>2. </a:t>
            </a:r>
            <a:r>
              <a:rPr lang="en-IN" sz="5400" dirty="0"/>
              <a:t>C</a:t>
            </a:r>
            <a:r>
              <a:rPr lang="en-IN" sz="5400" dirty="0" smtClean="0"/>
              <a:t>hunking </a:t>
            </a:r>
            <a:br>
              <a:rPr lang="en-IN" sz="5400" dirty="0" smtClean="0"/>
            </a:br>
            <a:r>
              <a:rPr lang="en-US" sz="2800" u="sng" dirty="0"/>
              <a:t>The objective of this experiment is to understand the concept of chunking and get familiar with the basic chunk </a:t>
            </a:r>
            <a:r>
              <a:rPr lang="en-US" sz="2800" u="sng" dirty="0" err="1"/>
              <a:t>tagset</a:t>
            </a:r>
            <a:r>
              <a:rPr lang="en-US" sz="2800" u="sng" dirty="0"/>
              <a:t>.</a:t>
            </a:r>
            <a:endParaRPr lang="en-IN" sz="5400" u="sng" dirty="0"/>
          </a:p>
        </p:txBody>
      </p:sp>
    </p:spTree>
    <p:extLst>
      <p:ext uri="{BB962C8B-B14F-4D97-AF65-F5344CB8AC3E}">
        <p14:creationId xmlns:p14="http://schemas.microsoft.com/office/powerpoint/2010/main" val="23485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84168"/>
          </a:xfrm>
        </p:spPr>
        <p:txBody>
          <a:bodyPr>
            <a:normAutofit/>
          </a:bodyPr>
          <a:lstStyle/>
          <a:p>
            <a:r>
              <a:rPr lang="en-US" dirty="0"/>
              <a:t>Chunking of text involves dividing a text into syntactically correlated words. </a:t>
            </a:r>
            <a:endParaRPr lang="en-US" dirty="0" smtClean="0"/>
          </a:p>
          <a:p>
            <a:r>
              <a:rPr lang="en-US" dirty="0" smtClean="0"/>
              <a:t>Chunk </a:t>
            </a:r>
            <a:r>
              <a:rPr lang="en-US" dirty="0"/>
              <a:t>patterns are the patterns of part-of-speech (POS) tags that define what kind of words made up a chunk. We can define chunk patterns with the help of modified regular </a:t>
            </a:r>
            <a:r>
              <a:rPr lang="en-US" dirty="0" smtClean="0"/>
              <a:t>expressions. </a:t>
            </a:r>
          </a:p>
          <a:p>
            <a:r>
              <a:rPr lang="en-US" dirty="0" smtClean="0"/>
              <a:t>Chunks have open boundary and closed boundary. This is </a:t>
            </a:r>
            <a:r>
              <a:rPr lang="en-US" dirty="0"/>
              <a:t>expressed with IOB </a:t>
            </a:r>
            <a:r>
              <a:rPr lang="en-US" dirty="0" smtClean="0"/>
              <a:t>prefixes. B-chunk is for first word and I-chunk is for other word in chunk.</a:t>
            </a:r>
          </a:p>
          <a:p>
            <a:r>
              <a:rPr lang="en-US" dirty="0"/>
              <a:t>Chunking all proper nouns (tagged with NNP) is a very simple way to perform named entity extraction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173" y="5076129"/>
            <a:ext cx="4048690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0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7066" y="1908556"/>
            <a:ext cx="8059275" cy="356284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IN" dirty="0"/>
              <a:t>Practical experiment result: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1373" y="2475739"/>
            <a:ext cx="48922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Common chunks are: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Noun chunks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Verb chunks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Adjectival chunks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Adverb Chunks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Prepositional chunks</a:t>
            </a:r>
          </a:p>
        </p:txBody>
      </p:sp>
    </p:spTree>
    <p:extLst>
      <p:ext uri="{BB962C8B-B14F-4D97-AF65-F5344CB8AC3E}">
        <p14:creationId xmlns:p14="http://schemas.microsoft.com/office/powerpoint/2010/main" val="134763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 and Conclusion -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Observation – </a:t>
            </a:r>
          </a:p>
          <a:p>
            <a:r>
              <a:rPr lang="en-US" dirty="0"/>
              <a:t>Chunking is a process of extracting phrases from unstructured text, which means analyzing a sentence to identify the constituents(Noun Groups, Verbs, verb groups, etc.) However, it does not specify their internal structure, nor their role in the main sentence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Conclusion – </a:t>
            </a:r>
          </a:p>
          <a:p>
            <a:r>
              <a:rPr lang="en-US" dirty="0"/>
              <a:t>Chunking can break sentences into phrases that are more useful than individual words and yield meaningful </a:t>
            </a:r>
            <a:r>
              <a:rPr lang="en-US" dirty="0" smtClean="0"/>
              <a:t>results. Chunking </a:t>
            </a:r>
            <a:r>
              <a:rPr lang="en-US" dirty="0"/>
              <a:t>is very important when you want to extract information from text such as locations, person names. (entity extraction)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02003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236</TotalTime>
  <Words>243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Times New Roman</vt:lpstr>
      <vt:lpstr>Metropolitan</vt:lpstr>
      <vt:lpstr>INFORMATION RETRIEVAL SYSTEMS  PRACTICAL 5</vt:lpstr>
      <vt:lpstr>Natural language processing  1. N-Grams The objective of this experiment is to learn to calculate bigrams from a given corpus and calculate probability of a sentence.</vt:lpstr>
      <vt:lpstr>Overview of the experiment</vt:lpstr>
      <vt:lpstr>Practical experiment result:</vt:lpstr>
      <vt:lpstr>Observation and Conclusion - </vt:lpstr>
      <vt:lpstr>Natural language processing  2. Chunking  The objective of this experiment is to understand the concept of chunking and get familiar with the basic chunk tagset.</vt:lpstr>
      <vt:lpstr>Overview of the experiment</vt:lpstr>
      <vt:lpstr>Practical experiment result:</vt:lpstr>
      <vt:lpstr>Observation and Conclusion -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SYSTEMS  PRACTICAL 5</dc:title>
  <dc:creator>Labdhi Sheth</dc:creator>
  <cp:lastModifiedBy>Labdhi Sheth</cp:lastModifiedBy>
  <cp:revision>20</cp:revision>
  <dcterms:created xsi:type="dcterms:W3CDTF">2021-03-25T06:46:05Z</dcterms:created>
  <dcterms:modified xsi:type="dcterms:W3CDTF">2021-04-01T06:37:51Z</dcterms:modified>
</cp:coreProperties>
</file>